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sldIdLst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5827"/>
  </p:normalViewPr>
  <p:slideViewPr>
    <p:cSldViewPr snapToGrid="0" snapToObjects="1">
      <p:cViewPr varScale="1">
        <p:scale>
          <a:sx n="128" d="100"/>
          <a:sy n="128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0EFD2-0E95-D18E-878B-7BDD1D20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22574-74CE-7C5E-E777-D881598CF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FEDC3-97E7-0887-2DE5-7F8FF605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9E8A3-514A-D626-954D-5053D3EA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2A3B3-0F05-0983-B27A-7AD4FA3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61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806AE-4025-0F36-3EFA-5661773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060BD-304D-A55D-1454-AB193BD6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F7221-3A27-5123-DC0A-6255AB8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20E30-8B23-5492-8843-EC142E8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8F78B-6185-EA3B-08B8-F0B288FB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08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A29BC2-19EB-15E7-ECD5-66E938203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7C60A4-9496-3042-5320-9B696393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226CB-A785-4ECF-FCDB-2EC381E6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39801-7850-081F-63A5-94DA4CF8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3C1DC-26EA-7605-1C9E-02D3479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77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8269F-0B70-AF16-23A0-0941964C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83ADA4-7E1E-8D21-1085-C38600466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A3BD1-2F6B-8A38-0D66-0212F0E8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84705-610B-31C3-559F-63D69ACE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E351E-8BD6-4F17-2376-DD9DC395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3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EAA0E-3796-80AE-036B-4D12E39E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CA82F-ECAE-5A79-0067-6643C5BA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BB48C-C330-4E03-BDB8-EB4DC57F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73AA74-6AF2-6055-6FF0-E5561114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D5300A-BCB5-2C6F-D628-F8CA6A9A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57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5A027-3801-5990-DE9E-85D0614B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CDE834-6703-B943-3AA9-9440DF4A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95619D-19E5-D83C-A687-1F4F3880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057FD-3924-9D7D-7B3D-197B0DA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704A3A-6E46-C29E-4244-D2724E0A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0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7DC0F6-3A18-1123-8AC2-CF4FB864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99358-455E-FA83-75A4-98DB8CE2D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AD8A8D-B8A6-5C85-F5BB-CBE4525FD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DE9FBC-796F-3785-45F7-DFB6F438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382A54-7657-A484-B881-940A4362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110C79-BB1F-8ACC-DDFF-8C2A8BC7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14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DC9DA-CC2D-3CC4-59CF-16F0A765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62D27D-9FE4-AD95-9A65-38C1B67B8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97B29A-CA97-B1ED-FFEA-BBC4B8FE2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505486-B613-24FD-94AE-8C33C05D9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852CEA-A84F-5F0B-3B2B-0AEBC068F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31C212-F1D5-9691-F55B-C3128E37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EA5B2D-FB08-4533-0D32-410B00D8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40EE02-B1F0-C400-FC9E-914E00C0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6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552C1-9D50-6EE8-791A-D4E35644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AFECE5-CE4D-F19E-8FE2-2394200E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86DA20-7DFE-61D5-649C-30082A85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A8F4D5-D5B7-FC7F-A4E0-DD584905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02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93901E-2A43-7BFF-62BF-68B6F62D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074971-B071-E233-7330-2290C87C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F92418-AA4B-71EB-4EF9-39805D84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4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DA9F4-4CD9-54EA-9D74-8F7ECEB3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833ADA-1C7B-FBCC-E5CC-8D20F3D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A6A03C-7ED8-C855-175B-7BF4F81CC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C77605-F1D5-F2FC-EAC5-6D191538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470F35-7582-0399-9699-80929C89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4274C-DDCA-C8F8-39AE-400E56C2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93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97906-3F83-CC2A-A488-C3E14FCC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9D4DF-760B-6A72-E099-4D0B1F4A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4741E-F334-5C1E-978D-0CA07995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E96A6-F257-0F94-183C-1A0DA66A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B91A1-E5CF-E331-A493-1C793805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15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EF905-1979-630A-6365-C8A419EC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A1543E-38A2-8E6C-780D-B6502C6F9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3550AA-276A-81F3-86EE-6C70E1695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D55625-D244-F45D-FE8C-978BE6592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599AC9-7C15-A6CA-1871-25706AB0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F8BC7D-58CE-A7E6-2BF7-4E19F934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34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01072-1703-4A5D-FE08-427C4674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685894-E1DF-84F0-F124-AC2CCED5D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4D0A52-8C58-566C-6305-565ED4C1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96DCBC-E851-A330-810C-50530F66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ED997-430C-631E-07B5-F70F8F35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29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71DC15-A0BF-578A-589F-E11A819A3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73CE83-B470-68DE-36B2-FCF735F3F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B56BD-2EA4-B31C-DEF9-A9C57A6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D95304-410C-1642-9D42-6563E54A7562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B5A5CA-F213-F65D-E576-F76E2084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A2A176-12E4-07E1-1DAF-EE4B6F8E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2FC905-3019-F14D-A6A0-28CD272DF6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70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06908-4734-964C-AE77-E6E43545C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4BBA7C-F501-2F29-6855-A76EA6657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151309-C9AD-9AC7-3F27-27AD7F7A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5DF14-F0D2-CEC6-648C-C29F9D98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73EC0-714A-65C2-0038-56786406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95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17FEE-D19D-1E22-4959-9B7DD812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751026-7045-FA25-090F-3F7FF2546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AA021C-4FA2-B921-69AF-7C080936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A3DE18-15B1-D00A-170F-34BB8DD9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A790D-8BE4-DDA2-08D5-5010B27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02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E70B-1326-F770-0A1A-B2D3358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8B1AC3-20C0-FF67-0955-D07162207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D4C5A4-F00E-2930-0EE6-E7EAA662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DC6B5-5B86-B9A6-2B39-54C8D552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1E4D0E-AF18-850C-86DD-AA1B3724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429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DCB96-4FC9-9FDE-A276-FAFFA538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2D955-3B14-40EB-744B-58451DFB7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BB3960-4AA0-CBCE-EC7E-41B38B33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9FBCF-0FF7-EA08-2859-6FB19290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2B71D1-AE4D-57A1-3B74-87680859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AD5572-C58A-F9D3-2FC7-5DE45993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072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D8FC6-35CE-03DF-D515-D3D9A49D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EECDD4-56FA-6D16-B466-282D8CDE6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80B3B-0016-7337-7C86-0AB6AA45A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ABC0B8-B7E9-55BF-2A11-13FE641E6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C15C68-055C-1AA7-3D99-96416EA29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7E87FD7-3E08-CB95-0B1E-6E8B7B09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8D2D462-F700-1C0F-3696-6CDAFC9B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8DD41F-FAF1-4692-1803-AEB8E5AE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47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113C5-8254-7CF8-4B79-75E60716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47F217-2BD1-22BB-2A59-F5BED2A37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81D504-EF4C-0F0F-9CAC-CB7BEA7A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93F549-80AB-0D5D-B5DC-BD36AFB2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54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10B175-DF22-B936-57B2-D1C0E60F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59D711-226B-4112-04A3-DB2F7898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87999D-08C7-50B8-4409-DBFE61A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7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B43B-8A1B-E5FB-4EFC-0CCA78B2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48304-F22D-1EFC-C895-65D1C824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4A2A4-C4B7-BB8B-B70C-A3E9F19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F1C5F-D91E-EEF0-1920-25B41266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F9920-A8E7-4054-FAA4-AA769BA5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854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A3BC7-2093-B214-E7A9-D3272F39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55B14-DF42-65B7-B5D2-1A23D5EA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EC4647-8CBF-ECD2-5FBF-9977FAF2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C71FC8-11A1-1FB1-0808-72122D1B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C40FBE-3BDE-D213-2C29-074BBD75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F42289-6F5B-160C-778B-0B37CF96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98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CB21F-BF6A-8B7D-5CC4-DA570443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66A0FE-1522-6F44-0EF9-09FEAA9EA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4914B-E866-AE40-2553-65C121D9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A8D3AC-AB1B-42FC-4C7E-C653F724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64627F-A803-3ADD-BD2E-313A935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BEE605-36F5-E88B-8468-B2E96BAB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076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3C488-1D12-66AF-1970-C5D411928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5E2380-AADF-0D64-60D8-2545345F9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A576B4-A17A-D1F1-EB54-39AF192E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55FE28-CD09-20C9-CA91-5672D386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7793C2-E939-9F7F-1748-B7BF3A54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50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283815-D1F0-9C19-D13A-F41026CAF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D8032A-1BD6-98D1-02B4-9C28BA12A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EDD5FA-60AE-1CB5-7FB2-B0E60B01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3B585A-B357-F34F-AE47-FDE4F36E00C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7FAE6-35DB-9CBA-27AE-B79CD408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A971BC-74F2-D258-1B64-D76D4E3C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106B06-D4F8-F34C-A78D-FB9DFF609D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5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A3E3A-34AC-326D-5522-C353ECBE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FAE41-A711-51DD-0DD6-D045B92A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9BD815-6A30-30B3-B88F-793DADEE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63D3D0-735B-9FDC-7DDE-69F5CBCE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A3B4E-E873-756B-340B-EDD60CDD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87BFB-43CD-681B-0687-60FEB250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D7EEB-AB89-A18F-A309-F8FFEAF9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76678-D4F5-8816-27AE-1B20BB40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13DE8B-E832-EE63-A85A-AA7A483D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1AF848-3AF3-0198-3CEE-0FFCB868A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F054C2-1F44-D94F-6DF2-BF564DD90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72A909-4117-2227-900B-63D5029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27F247-6638-95D9-F5C9-BA069500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BAC115-3E84-47A1-2B22-F38BF610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8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CFFC6-7380-D94F-B50B-5ED70329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0D0F0F-120B-72FF-F7B2-BF7ED5B7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DCA4B-7D8B-298F-C128-FFBDA2A0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006F01-0D3F-0719-AD2B-3E66FFF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73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2CB80E-7285-997A-7A10-129D5C4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C48F58-9304-C429-E065-75790E0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ED354-1CED-1074-83DE-3D597CD5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7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74F9B-C74C-BACB-9946-9E03B706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C805E-32F3-7704-5EBC-3AF0E599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092D3A-AB0A-A898-CA2D-AF50F4AF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571442-41C1-FCE5-8D73-07FB9C36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6A2E7-D577-FB90-3D31-B615D8C1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BA188-9B94-32F4-A03E-90833285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8B247-2DF7-178B-1E80-7129873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4D81BF-6F37-A243-0698-7CC4613F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BB0503-9C52-A333-B574-044C80C8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5D1801-EE78-89BF-4BBB-608605C6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9F3A9-569C-0D60-3B25-3C1E52CD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FBF1B-D3EB-0ADA-F5C9-F5E0685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97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45693E-E06A-B778-3E99-8E50DCFE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51781-8E77-97FD-CE25-919F1B6B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624A3-7AD6-A6C8-3BCC-340CEBE27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942E-4F69-204E-8421-6BEA8848021C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3E66E-1A1B-1818-8BF4-BEF5A837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2EEA2-AEF5-9797-AC4B-11DD8A90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A062AD-5087-D364-7A5C-94231477D4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983838-3799-E59E-1182-485F1FF162E3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81ECA1-9E21-C7D8-C95A-797207A8D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405A961-6FAD-AE25-AC9E-E8376FD5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00C39EFF-EC47-F07D-C12C-3E4C594DA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336" y="41505"/>
            <a:ext cx="2822559" cy="57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369C100-F532-510F-1F1A-908A7DC2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30AA24-DDFE-1ED7-8E15-16E6D7B79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E081D16-D429-F1F6-7362-BA57500669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2" y="5840670"/>
            <a:ext cx="12192012" cy="1031359"/>
            <a:chOff x="0" y="5826640"/>
            <a:chExt cx="12192000" cy="103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99A62A-CD7F-EC70-7332-40268689A176}"/>
                </a:ext>
              </a:extLst>
            </p:cNvPr>
            <p:cNvSpPr/>
            <p:nvPr/>
          </p:nvSpPr>
          <p:spPr>
            <a:xfrm>
              <a:off x="0" y="5826640"/>
              <a:ext cx="12192000" cy="1031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C2450FC-6770-E495-901F-817E17135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889" y="6059703"/>
              <a:ext cx="4608000" cy="798297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11497BA-F327-C131-5366-9A9555DC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088" y="6161981"/>
              <a:ext cx="67482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1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94A27B78-9777-1B73-256B-B6A37317BB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83592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E942B6E-4564-E05A-C30B-20B881B4E0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454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400" b="1" spc="600">
                <a:solidFill>
                  <a:schemeClr val="bg1"/>
                </a:solidFill>
                <a:latin typeface="BROTHER-1816-BOOK" pitchFamily="2" charset="0"/>
                <a:ea typeface="Apex New Book Italic" panose="02010600040501010103" pitchFamily="2" charset="77"/>
              </a:rPr>
              <a:t>#Dare to </a:t>
            </a:r>
            <a:r>
              <a:rPr lang="fr-FR" sz="5400" spc="600">
                <a:solidFill>
                  <a:schemeClr val="bg1"/>
                </a:solidFill>
                <a:latin typeface="BROTHER-1816-LIGHT" pitchFamily="2" charset="0"/>
                <a:ea typeface="Apex New Book Italic" panose="02010600040501010103" pitchFamily="2" charset="77"/>
              </a:rPr>
              <a:t>Create</a:t>
            </a:r>
            <a:endParaRPr lang="fr-FR" sz="5400" spc="600" dirty="0">
              <a:solidFill>
                <a:schemeClr val="bg1"/>
              </a:solidFill>
              <a:latin typeface="BROTHER-1816-LIGHT" pitchFamily="2" charset="0"/>
              <a:ea typeface="Apex New Book Italic" panose="02010600040501010103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BA70F-6999-E7F7-BC3F-8C56ABDC0103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EC7A96-41AF-F4EC-E27E-9E849CFB6198}"/>
              </a:ext>
            </a:extLst>
          </p:cNvPr>
          <p:cNvSpPr txBox="1"/>
          <p:nvPr/>
        </p:nvSpPr>
        <p:spPr>
          <a:xfrm>
            <a:off x="6862618" y="2438400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OTHER-1816-BOOK" pitchFamily="2" charset="0"/>
              </a:rPr>
              <a:t>TITRE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8680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DB426A-98C4-6F1B-C8E7-AA421311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50" y="939800"/>
            <a:ext cx="5854700" cy="497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3BF5FD0-D9DC-7447-AE6E-28880080CE65}"/>
              </a:ext>
            </a:extLst>
          </p:cNvPr>
          <p:cNvSpPr txBox="1"/>
          <p:nvPr/>
        </p:nvSpPr>
        <p:spPr>
          <a:xfrm>
            <a:off x="503482" y="146236"/>
            <a:ext cx="94643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2400" spc="400" dirty="0">
                <a:solidFill>
                  <a:srgbClr val="007EA1"/>
                </a:solidFill>
                <a:latin typeface="BROTHER-1816-THIN" pitchFamily="2" charset="0"/>
              </a:rPr>
              <a:t>Une université implantée sur son territoire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D2921B-0781-B44B-2210-AEE62C282BD2}"/>
              </a:ext>
            </a:extLst>
          </p:cNvPr>
          <p:cNvSpPr txBox="1"/>
          <p:nvPr/>
        </p:nvSpPr>
        <p:spPr>
          <a:xfrm>
            <a:off x="347133" y="611958"/>
            <a:ext cx="69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NICE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633B53-4A8C-68D9-D164-FCC4C929AB97}"/>
              </a:ext>
            </a:extLst>
          </p:cNvPr>
          <p:cNvSpPr txBox="1"/>
          <p:nvPr/>
        </p:nvSpPr>
        <p:spPr>
          <a:xfrm>
            <a:off x="347919" y="3801961"/>
            <a:ext cx="208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SOPHIA ANTIPOLIS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7ACA89-D415-9EE3-95C6-7548DD018DD5}"/>
              </a:ext>
            </a:extLst>
          </p:cNvPr>
          <p:cNvSpPr txBox="1"/>
          <p:nvPr/>
        </p:nvSpPr>
        <p:spPr>
          <a:xfrm>
            <a:off x="1041398" y="4071629"/>
            <a:ext cx="4487204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Sciences et Techniques de l’Information et de la Communication - Sciences et technologie -</a:t>
            </a:r>
          </a:p>
          <a:p>
            <a:r>
              <a:rPr lang="fr-FR" sz="900" dirty="0">
                <a:latin typeface="BROTHER-1816-LIGHT" pitchFamily="2" charset="0"/>
              </a:rPr>
              <a:t>Sciences de l’ingénieur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Recherche :</a:t>
            </a:r>
            <a:r>
              <a:rPr lang="fr-FR" sz="900" dirty="0">
                <a:solidFill>
                  <a:srgbClr val="0096BC"/>
                </a:solidFill>
                <a:latin typeface="BROTHER-1816-LIGHT" pitchFamily="2" charset="0"/>
              </a:rPr>
              <a:t> </a:t>
            </a:r>
            <a:r>
              <a:rPr lang="fr-FR" sz="900" dirty="0">
                <a:latin typeface="BROTHER-1816-LIGHT" pitchFamily="2" charset="0"/>
              </a:rPr>
              <a:t>Sciences de la Vie - Sciences de la Terre et de l’Univers - Économie/Droit ;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: </a:t>
            </a:r>
            <a:r>
              <a:rPr lang="fr-FR" sz="900" dirty="0">
                <a:latin typeface="BROTHER-1816-LIGHT" pitchFamily="2" charset="0"/>
              </a:rPr>
              <a:t>IUT;</a:t>
            </a:r>
          </a:p>
          <a:p>
            <a:r>
              <a:rPr lang="fr-FR" sz="900" dirty="0">
                <a:latin typeface="BROTHER-1816-LIGHT" pitchFamily="2" charset="0"/>
              </a:rPr>
              <a:t>Centre INRIA d’Université Côte d’Azur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D45266-2A01-1227-BFEE-4237FC1E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" y="673316"/>
            <a:ext cx="249349" cy="2493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2D7189-E5F6-3131-6956-49D19D6E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" y="3870416"/>
            <a:ext cx="249349" cy="2493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A88E732-D894-F332-6377-A50046F8AB98}"/>
              </a:ext>
            </a:extLst>
          </p:cNvPr>
          <p:cNvSpPr txBox="1"/>
          <p:nvPr/>
        </p:nvSpPr>
        <p:spPr>
          <a:xfrm>
            <a:off x="1043658" y="5927829"/>
            <a:ext cx="4484944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:  </a:t>
            </a:r>
            <a:r>
              <a:rPr lang="fr-FR" sz="900" dirty="0">
                <a:latin typeface="BROTHER-1816-BOOK" pitchFamily="2" charset="0"/>
              </a:rPr>
              <a:t>carrières sociales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778414-01BC-1E2D-29B4-7DC9AD33A7C0}"/>
              </a:ext>
            </a:extLst>
          </p:cNvPr>
          <p:cNvSpPr txBox="1"/>
          <p:nvPr/>
        </p:nvSpPr>
        <p:spPr>
          <a:xfrm>
            <a:off x="347134" y="5672664"/>
            <a:ext cx="117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MENTON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CC13358-E17D-B771-06A8-896718462E78}"/>
              </a:ext>
            </a:extLst>
          </p:cNvPr>
          <p:cNvSpPr txBox="1"/>
          <p:nvPr/>
        </p:nvSpPr>
        <p:spPr>
          <a:xfrm>
            <a:off x="370632" y="5148976"/>
            <a:ext cx="2545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CANNES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09641C-33DD-FEB9-3E7F-BAD8DAC424D8}"/>
              </a:ext>
            </a:extLst>
          </p:cNvPr>
          <p:cNvSpPr txBox="1"/>
          <p:nvPr/>
        </p:nvSpPr>
        <p:spPr>
          <a:xfrm>
            <a:off x="1041398" y="5432626"/>
            <a:ext cx="4745158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- Recherche : </a:t>
            </a:r>
            <a:r>
              <a:rPr lang="fr-FR" sz="900" dirty="0">
                <a:latin typeface="BROTHER-1816-BOOK" pitchFamily="2" charset="0"/>
              </a:rPr>
              <a:t>Lettres Langues Arts - Industries Créatives ; </a:t>
            </a:r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: </a:t>
            </a:r>
            <a:r>
              <a:rPr lang="fr-FR" sz="900" dirty="0">
                <a:latin typeface="BROTHER-1816-BOOK" pitchFamily="2" charset="0"/>
              </a:rPr>
              <a:t>IUT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E44C99-F13E-90C2-0247-3A1BAB47B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5193578"/>
            <a:ext cx="249349" cy="24934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F629257-0738-ED17-D1C2-7049BE3360C0}"/>
              </a:ext>
            </a:extLst>
          </p:cNvPr>
          <p:cNvSpPr txBox="1"/>
          <p:nvPr/>
        </p:nvSpPr>
        <p:spPr>
          <a:xfrm>
            <a:off x="1041398" y="827224"/>
            <a:ext cx="4563873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BROTHER-1816-MEDIUM" pitchFamily="2" charset="0"/>
              </a:rPr>
              <a:t>Carlone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Lettres Langues Arts - Sciences Humaines et Sociales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Saint Jean d’Angely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Économie - Gestion - Management - Odontologie ;</a:t>
            </a:r>
          </a:p>
          <a:p>
            <a:r>
              <a:rPr lang="fr-FR" sz="900" dirty="0">
                <a:latin typeface="BROTHER-1816-LIGHT" pitchFamily="2" charset="0"/>
              </a:rPr>
              <a:t>Maison des Sciences de l’Homme et de la Société, Maison de l’étudiant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Valrose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et technologie - Sciences de la vie ;</a:t>
            </a:r>
          </a:p>
          <a:p>
            <a:r>
              <a:rPr lang="fr-FR" sz="900" dirty="0">
                <a:latin typeface="BROTHER-1816-LIGHT" pitchFamily="2" charset="0"/>
              </a:rPr>
              <a:t>Services Centraux - Présidence - Maison de l’Europe et des Territoires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Plaine du Var - IMREDD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Innovation : </a:t>
            </a:r>
            <a:r>
              <a:rPr lang="fr-FR" sz="900" dirty="0">
                <a:latin typeface="BROTHER-1816-LIGHT" pitchFamily="2" charset="0"/>
              </a:rPr>
              <a:t>Institut Méditerranéen du Risque et du Développement Durable ;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Recherche :</a:t>
            </a:r>
            <a:r>
              <a:rPr lang="fr-FR" sz="900" i="1" dirty="0">
                <a:latin typeface="BROTHER-1816-LIGHT" pitchFamily="2" charset="0"/>
              </a:rPr>
              <a:t> </a:t>
            </a:r>
            <a:r>
              <a:rPr lang="fr-FR" sz="900" dirty="0">
                <a:latin typeface="BROTHER-1816-LIGHT" pitchFamily="2" charset="0"/>
              </a:rPr>
              <a:t>Sciences et technologie</a:t>
            </a:r>
          </a:p>
          <a:p>
            <a:pPr>
              <a:spcBef>
                <a:spcPts val="300"/>
              </a:spcBef>
            </a:pPr>
            <a:r>
              <a:rPr lang="fr-FR" sz="900" dirty="0" err="1">
                <a:latin typeface="BROTHER-1816-MEDIUM" pitchFamily="2" charset="0"/>
              </a:rPr>
              <a:t>Fabron</a:t>
            </a:r>
            <a:r>
              <a:rPr lang="fr-FR" sz="900" dirty="0">
                <a:latin typeface="BROTHER-1816-MEDIUM" pitchFamily="2" charset="0"/>
              </a:rPr>
              <a:t>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: </a:t>
            </a:r>
            <a:r>
              <a:rPr lang="fr-FR" sz="900" dirty="0">
                <a:latin typeface="BROTHER-1816-LIGHT" pitchFamily="2" charset="0"/>
              </a:rPr>
              <a:t>Institut Universitaire de Technologie Nice Côte d’Azur (IUT)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Trotabas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Droit-Science Politique - Institut de la Paix et du Développement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Pasteur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Médecine - Sciences de la Vie et de la Santé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IFMK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de la Rééducation et de la Réadaptation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Plaine du Var - STAPS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du Sport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INSPE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de l’éducation, formation des enseignants (multi sites)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B837151-B994-7017-1546-074EC15B1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5723930"/>
            <a:ext cx="249349" cy="2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4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03AA8-9475-A9B5-2D47-A92DEF79EB4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solidFill>
                  <a:srgbClr val="0096BC"/>
                </a:solidFill>
                <a:latin typeface="BROTHER-1816-THIN" pitchFamily="2" charset="0"/>
              </a:rPr>
              <a:t>Titre</a:t>
            </a:r>
            <a:endParaRPr lang="fr-FR" sz="4000" dirty="0">
              <a:solidFill>
                <a:srgbClr val="0096BC"/>
              </a:solidFill>
              <a:latin typeface="BROTHER-1816-THIN" pitchFamily="2" charset="0"/>
            </a:endParaRP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A2F810CB-85EA-9757-73BC-7AFD314E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9776" y="2135687"/>
            <a:ext cx="2348857" cy="23488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77C19F-2B43-8745-E3E9-95FC76044F52}"/>
              </a:ext>
            </a:extLst>
          </p:cNvPr>
          <p:cNvSpPr txBox="1"/>
          <p:nvPr/>
        </p:nvSpPr>
        <p:spPr>
          <a:xfrm>
            <a:off x="3075709" y="2359793"/>
            <a:ext cx="6570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</p:txBody>
      </p:sp>
    </p:spTree>
    <p:extLst>
      <p:ext uri="{BB962C8B-B14F-4D97-AF65-F5344CB8AC3E}">
        <p14:creationId xmlns:p14="http://schemas.microsoft.com/office/powerpoint/2010/main" val="358406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14A07-2351-EA99-3E5C-3981926B0E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A9FF79FF-BB2A-8822-3AF2-EABB6B62C58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BROTHER-1816-BOOK" pitchFamily="2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3482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CB469-D4CD-1B7F-6FF2-0C236AAACE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solidFill>
                  <a:srgbClr val="0096BC"/>
                </a:solidFill>
                <a:latin typeface="BROTHER-1816-THIN" pitchFamily="2" charset="0"/>
              </a:rPr>
              <a:t>Titre</a:t>
            </a:r>
            <a:endParaRPr lang="fr-FR" sz="4000" dirty="0">
              <a:solidFill>
                <a:srgbClr val="0096BC"/>
              </a:solidFill>
              <a:latin typeface="BROTHER-1816-THIN" pitchFamily="2" charset="0"/>
            </a:endParaRP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474B6387-7444-8ADF-B4BC-7ED8C9260501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BROTHER-1816-BOOK" pitchFamily="2" charset="0"/>
              </a:rPr>
              <a:t>Insérer un tableau</a:t>
            </a:r>
            <a:endParaRPr lang="fr-FR" dirty="0">
              <a:latin typeface="BROTHER-1816-BOOK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6DE2471-E114-76E8-1704-226FF4867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5485"/>
              </p:ext>
            </p:extLst>
          </p:nvPr>
        </p:nvGraphicFramePr>
        <p:xfrm>
          <a:off x="654498" y="2355904"/>
          <a:ext cx="81280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24469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7423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2864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3911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0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9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67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6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0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1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9E5011-ABD6-E40F-FB8F-DB429D23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2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AD5BFF-5A2C-F9CC-1D7F-ABC320E3DE32}"/>
              </a:ext>
            </a:extLst>
          </p:cNvPr>
          <p:cNvSpPr txBox="1"/>
          <p:nvPr/>
        </p:nvSpPr>
        <p:spPr>
          <a:xfrm>
            <a:off x="1451" y="291253"/>
            <a:ext cx="5018605" cy="76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spc="600" dirty="0">
                <a:solidFill>
                  <a:srgbClr val="007EA1"/>
                </a:solidFill>
                <a:latin typeface="BROTHER-1816-THIN" pitchFamily="2" charset="0"/>
                <a:ea typeface="Apex New Light" panose="02010600040501010103" pitchFamily="2" charset="77"/>
              </a:rPr>
              <a:t>CHIFFRES CLÉS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A1F9562-DF98-579F-D0DE-47478509A61A}"/>
              </a:ext>
            </a:extLst>
          </p:cNvPr>
          <p:cNvCxnSpPr/>
          <p:nvPr/>
        </p:nvCxnSpPr>
        <p:spPr>
          <a:xfrm>
            <a:off x="0" y="1115568"/>
            <a:ext cx="5020056" cy="0"/>
          </a:xfrm>
          <a:prstGeom prst="line">
            <a:avLst/>
          </a:prstGeom>
          <a:ln w="9525" cap="rnd" cmpd="sng" algn="ctr">
            <a:solidFill>
              <a:srgbClr val="007EA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7CA30F5F-4329-E7A7-0213-D8953618BA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780210"/>
            <a:ext cx="11645900" cy="345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9E947AE1-5DF3-E346-0400-8E123BE8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97700" cy="58547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2D9EA09-FA38-95C8-C71D-59E4BE8D13CA}"/>
              </a:ext>
            </a:extLst>
          </p:cNvPr>
          <p:cNvSpPr txBox="1"/>
          <p:nvPr/>
        </p:nvSpPr>
        <p:spPr>
          <a:xfrm>
            <a:off x="3660" y="167682"/>
            <a:ext cx="6987540" cy="11079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3800" spc="500" dirty="0">
                <a:solidFill>
                  <a:srgbClr val="0096BC"/>
                </a:solidFill>
                <a:latin typeface="BROTHER-1816-LIGHT" pitchFamily="2" charset="0"/>
              </a:rPr>
              <a:t>LA SIGNATURE</a:t>
            </a:r>
          </a:p>
          <a:p>
            <a:pPr lvl="2"/>
            <a:r>
              <a:rPr lang="fr-FR" sz="2800" spc="500" dirty="0">
                <a:solidFill>
                  <a:srgbClr val="00AFD7"/>
                </a:solidFill>
                <a:latin typeface="BROTHER-1816-THIN" pitchFamily="2" charset="0"/>
              </a:rPr>
              <a:t>UNIVERSITÉ CÔTE D’AZUR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EBAC16E-9A74-C3CF-24D5-E5E4067AB39B}"/>
              </a:ext>
            </a:extLst>
          </p:cNvPr>
          <p:cNvSpPr txBox="1">
            <a:spLocks/>
          </p:cNvSpPr>
          <p:nvPr/>
        </p:nvSpPr>
        <p:spPr>
          <a:xfrm>
            <a:off x="7229359" y="1701140"/>
            <a:ext cx="4383449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i="1">
                <a:solidFill>
                  <a:srgbClr val="2E81A1"/>
                </a:solidFill>
                <a:latin typeface="BROTHER-1816-BOOK-ITALIC" pitchFamily="2" charset="0"/>
              </a:rPr>
              <a:t>« Université intensive en recherche portant des formations d’excellence dans les secteurs innovants piliers de la croissance territoriale, visant un rayonnement international. »</a:t>
            </a:r>
            <a:endParaRPr lang="fr-FR" i="1" dirty="0">
              <a:solidFill>
                <a:srgbClr val="2E81A1"/>
              </a:solidFill>
              <a:latin typeface="BROTHER-1816-BOOK-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7A238699-B5CE-FAD4-65B0-E6F86285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B9B4E1-080F-0ADC-CE91-3E1BA5678746}"/>
              </a:ext>
            </a:extLst>
          </p:cNvPr>
          <p:cNvSpPr txBox="1"/>
          <p:nvPr/>
        </p:nvSpPr>
        <p:spPr>
          <a:xfrm>
            <a:off x="210065" y="222422"/>
            <a:ext cx="4782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inventer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le monde de demain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2319EE-624B-0712-3BD3-56F5F3676A38}"/>
              </a:ext>
            </a:extLst>
          </p:cNvPr>
          <p:cNvSpPr txBox="1"/>
          <p:nvPr/>
        </p:nvSpPr>
        <p:spPr>
          <a:xfrm>
            <a:off x="3175687" y="2064875"/>
            <a:ext cx="5215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d’azur, un territoire attractif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2DADAF-56FB-A751-74A7-E5B6765EEF67}"/>
              </a:ext>
            </a:extLst>
          </p:cNvPr>
          <p:cNvSpPr txBox="1"/>
          <p:nvPr/>
        </p:nvSpPr>
        <p:spPr>
          <a:xfrm>
            <a:off x="3175686" y="2619238"/>
            <a:ext cx="5968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Classée</a:t>
            </a:r>
            <a:r>
              <a:rPr lang="fr-FR" i="1" dirty="0">
                <a:latin typeface="BROTHER-1816-BOOK-ITALIC" pitchFamily="2" charset="0"/>
              </a:rPr>
              <a:t> </a:t>
            </a: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dans les 3% de l’élite universitaire mondiale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0FB046-CBB1-80EB-6C62-2745EEFAA98B}"/>
              </a:ext>
            </a:extLst>
          </p:cNvPr>
          <p:cNvSpPr txBox="1"/>
          <p:nvPr/>
        </p:nvSpPr>
        <p:spPr>
          <a:xfrm>
            <a:off x="3175686" y="3173601"/>
            <a:ext cx="5968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Parmi les 9 grandes universités françaises intensives en recherche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9B73CD-1D9C-E288-C5E2-94D32FD65149}"/>
              </a:ext>
            </a:extLst>
          </p:cNvPr>
          <p:cNvSpPr txBox="1"/>
          <p:nvPr/>
        </p:nvSpPr>
        <p:spPr>
          <a:xfrm>
            <a:off x="3175686" y="4004962"/>
            <a:ext cx="52159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distinguée par le label d’Excellence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 </a:t>
            </a:r>
          </a:p>
          <a:p>
            <a:endParaRPr lang="fr-FR" i="1" dirty="0">
              <a:solidFill>
                <a:srgbClr val="0096BC"/>
              </a:solidFill>
              <a:latin typeface="BROTHER-1816-BOOK-ITALIC" pitchFamily="2" charset="0"/>
            </a:endParaRPr>
          </a:p>
        </p:txBody>
      </p:sp>
      <p:pic>
        <p:nvPicPr>
          <p:cNvPr id="11" name="Image 10" descr="Une image contenant texte, ustensiles de cuisine&#10;&#10;Description générée automatiquement">
            <a:extLst>
              <a:ext uri="{FF2B5EF4-FFF2-40B4-BE49-F238E27FC236}">
                <a16:creationId xmlns:a16="http://schemas.microsoft.com/office/drawing/2014/main" id="{0534E7B1-A876-C214-2032-B29815D7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062" y="4391130"/>
            <a:ext cx="2395238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756689C4-DF6B-8C0D-76D8-FE5201B7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04F5E7D-0096-8A9E-3881-3E5B1FA27FB4}"/>
              </a:ext>
            </a:extLst>
          </p:cNvPr>
          <p:cNvSpPr txBox="1">
            <a:spLocks/>
          </p:cNvSpPr>
          <p:nvPr/>
        </p:nvSpPr>
        <p:spPr>
          <a:xfrm>
            <a:off x="332871" y="365125"/>
            <a:ext cx="10515600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/>
            </a:br>
            <a:r>
              <a:rPr lang="fr-FR" sz="8000" spc="300">
                <a:solidFill>
                  <a:srgbClr val="0096BC"/>
                </a:solidFill>
                <a:latin typeface="BROTHER-1816-LIGHT" pitchFamily="2" charset="0"/>
              </a:rPr>
              <a:t>&gt; déployer </a:t>
            </a:r>
            <a:br>
              <a:rPr lang="fr-FR">
                <a:solidFill>
                  <a:srgbClr val="0096BC"/>
                </a:solidFill>
              </a:rPr>
            </a:br>
            <a:r>
              <a:rPr lang="fr-FR" sz="2000" spc="600">
                <a:solidFill>
                  <a:schemeClr val="bg1"/>
                </a:solidFill>
                <a:latin typeface="BROTHER-1816-THIN" pitchFamily="2" charset="0"/>
              </a:rPr>
              <a:t>une recherche d’excellence </a:t>
            </a:r>
            <a:br>
              <a:rPr lang="fr-FR"/>
            </a:br>
            <a:endParaRPr lang="fr-FR" dirty="0">
              <a:latin typeface="BROTHER-1816-LIGHT" pitchFamily="2" charset="0"/>
            </a:endParaRP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D49A8450-90EE-0294-849E-295DD3FB6183}"/>
              </a:ext>
            </a:extLst>
          </p:cNvPr>
          <p:cNvSpPr txBox="1">
            <a:spLocks/>
          </p:cNvSpPr>
          <p:nvPr/>
        </p:nvSpPr>
        <p:spPr>
          <a:xfrm>
            <a:off x="838198" y="2252400"/>
            <a:ext cx="4343400" cy="363392"/>
          </a:xfrm>
          <a:prstGeom prst="rect">
            <a:avLst/>
          </a:prstGeom>
          <a:solidFill>
            <a:srgbClr val="0096BC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>
                <a:solidFill>
                  <a:schemeClr val="bg1"/>
                </a:solidFill>
                <a:latin typeface="BROTHER-1816-BOOK-ITALIC" pitchFamily="2" charset="0"/>
              </a:rPr>
              <a:t>Une politique de site ambitieuse</a:t>
            </a:r>
            <a:r>
              <a:rPr lang="fr-FR" sz="2100" i="1">
                <a:solidFill>
                  <a:schemeClr val="bg1"/>
                </a:solidFill>
                <a:latin typeface="BROTHER-1816-BOOK-ITALIC" pitchFamily="2" charset="0"/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46">
            <a:extLst>
              <a:ext uri="{FF2B5EF4-FFF2-40B4-BE49-F238E27FC236}">
                <a16:creationId xmlns:a16="http://schemas.microsoft.com/office/drawing/2014/main" id="{5B698B0E-D544-EF3A-FF4A-C3690283597E}"/>
              </a:ext>
            </a:extLst>
          </p:cNvPr>
          <p:cNvSpPr txBox="1">
            <a:spLocks/>
          </p:cNvSpPr>
          <p:nvPr/>
        </p:nvSpPr>
        <p:spPr>
          <a:xfrm>
            <a:off x="838198" y="2792822"/>
            <a:ext cx="5923548" cy="610935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Une collaboration avec les instituts de recherche nationaux (CNRS, INRIA, INSERM, INRAE, IRD)  </a:t>
            </a:r>
          </a:p>
        </p:txBody>
      </p:sp>
      <p:sp>
        <p:nvSpPr>
          <p:cNvPr id="7" name="Espace réservé du contenu 46">
            <a:extLst>
              <a:ext uri="{FF2B5EF4-FFF2-40B4-BE49-F238E27FC236}">
                <a16:creationId xmlns:a16="http://schemas.microsoft.com/office/drawing/2014/main" id="{E3132282-1CB7-CFEC-9A94-65E58F6416F4}"/>
              </a:ext>
            </a:extLst>
          </p:cNvPr>
          <p:cNvSpPr txBox="1">
            <a:spLocks/>
          </p:cNvSpPr>
          <p:nvPr/>
        </p:nvSpPr>
        <p:spPr>
          <a:xfrm>
            <a:off x="838198" y="3580787"/>
            <a:ext cx="3170382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Plus de 50 unités de recherche</a:t>
            </a:r>
            <a:r>
              <a:rPr lang="fr-FR" sz="2100" i="1" dirty="0">
                <a:solidFill>
                  <a:schemeClr val="bg1"/>
                </a:solidFill>
                <a:latin typeface="BROTHER-1816-BOOK-ITALIC" pitchFamily="2" charset="0"/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6">
            <a:extLst>
              <a:ext uri="{FF2B5EF4-FFF2-40B4-BE49-F238E27FC236}">
                <a16:creationId xmlns:a16="http://schemas.microsoft.com/office/drawing/2014/main" id="{5A493D5A-AD12-4D87-55A1-9CCDC9D80F62}"/>
              </a:ext>
            </a:extLst>
          </p:cNvPr>
          <p:cNvSpPr txBox="1">
            <a:spLocks/>
          </p:cNvSpPr>
          <p:nvPr/>
        </p:nvSpPr>
        <p:spPr>
          <a:xfrm>
            <a:off x="838198" y="4194129"/>
            <a:ext cx="5923548" cy="533546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Plus de 4000 personnes impliquées dans la recherche </a:t>
            </a:r>
          </a:p>
          <a:p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46">
            <a:extLst>
              <a:ext uri="{FF2B5EF4-FFF2-40B4-BE49-F238E27FC236}">
                <a16:creationId xmlns:a16="http://schemas.microsoft.com/office/drawing/2014/main" id="{7DF3F5B2-3DAD-79EE-7D9C-9F5D91EDAEFF}"/>
              </a:ext>
            </a:extLst>
          </p:cNvPr>
          <p:cNvSpPr txBox="1">
            <a:spLocks/>
          </p:cNvSpPr>
          <p:nvPr/>
        </p:nvSpPr>
        <p:spPr>
          <a:xfrm>
            <a:off x="838198" y="4904705"/>
            <a:ext cx="5923549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4 labels « Laboratoire d’excellence » (LABEX)</a:t>
            </a:r>
          </a:p>
          <a:p>
            <a:endParaRPr lang="fr-F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, table de travail&#10;&#10;Description générée automatiquement">
            <a:extLst>
              <a:ext uri="{FF2B5EF4-FFF2-40B4-BE49-F238E27FC236}">
                <a16:creationId xmlns:a16="http://schemas.microsoft.com/office/drawing/2014/main" id="{BBF054E5-CB32-F6A7-5B00-9076836A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18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9209E2-A5F5-E20B-4959-B34F9F815BFE}"/>
              </a:ext>
            </a:extLst>
          </p:cNvPr>
          <p:cNvSpPr txBox="1"/>
          <p:nvPr/>
        </p:nvSpPr>
        <p:spPr>
          <a:xfrm>
            <a:off x="210065" y="222422"/>
            <a:ext cx="510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innover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avec le monde économique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8FEF40-F5D9-5C58-8CC3-BB2A3CBAC6A0}"/>
              </a:ext>
            </a:extLst>
          </p:cNvPr>
          <p:cNvSpPr txBox="1"/>
          <p:nvPr/>
        </p:nvSpPr>
        <p:spPr>
          <a:xfrm>
            <a:off x="3175686" y="2064875"/>
            <a:ext cx="7220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Partenariats et projets d’innovation avec les filières technologiques de son territoire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E45C59-4098-000F-19A5-C340C30245B4}"/>
              </a:ext>
            </a:extLst>
          </p:cNvPr>
          <p:cNvSpPr txBox="1"/>
          <p:nvPr/>
        </p:nvSpPr>
        <p:spPr>
          <a:xfrm>
            <a:off x="3175686" y="2983426"/>
            <a:ext cx="722091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Expertise auprès des créateurs d’entreprise et des porteurs de projets  : 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Projets de pré-maturation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Accompagnement à la création d’entreprise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Mise à disposition de compétences, d’outils et de plateformes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     technologiques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14A7C8-E876-ECE2-F2C3-97CC989DE608}"/>
              </a:ext>
            </a:extLst>
          </p:cNvPr>
          <p:cNvSpPr txBox="1"/>
          <p:nvPr/>
        </p:nvSpPr>
        <p:spPr>
          <a:xfrm>
            <a:off x="3175686" y="4944453"/>
            <a:ext cx="7220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Favoriser les interactions entre recherche publique et le domaine R&amp;D du secteur privé</a:t>
            </a:r>
          </a:p>
        </p:txBody>
      </p:sp>
    </p:spTree>
    <p:extLst>
      <p:ext uri="{BB962C8B-B14F-4D97-AF65-F5344CB8AC3E}">
        <p14:creationId xmlns:p14="http://schemas.microsoft.com/office/powerpoint/2010/main" val="345850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uniforme scolaire, posant, groupe&#10;&#10;Description générée automatiquement">
            <a:extLst>
              <a:ext uri="{FF2B5EF4-FFF2-40B4-BE49-F238E27FC236}">
                <a16:creationId xmlns:a16="http://schemas.microsoft.com/office/drawing/2014/main" id="{10A8EC62-3A12-3A6E-44D4-CE124E00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F04E0B3-3A3B-583F-1643-3350CB6D7506}"/>
              </a:ext>
            </a:extLst>
          </p:cNvPr>
          <p:cNvSpPr txBox="1"/>
          <p:nvPr/>
        </p:nvSpPr>
        <p:spPr>
          <a:xfrm>
            <a:off x="188536" y="222422"/>
            <a:ext cx="4123256" cy="149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rgbClr val="0096BC"/>
                </a:solidFill>
                <a:latin typeface="BROTHER-1816-LIGHT" pitchFamily="2" charset="0"/>
              </a:rPr>
              <a:t>&gt; former </a:t>
            </a:r>
          </a:p>
          <a:p>
            <a:pPr algn="r"/>
            <a:r>
              <a:rPr lang="fr-FR" spc="600" dirty="0">
                <a:solidFill>
                  <a:srgbClr val="0096BC"/>
                </a:solidFill>
                <a:latin typeface="BROTHER-1816-THIN" pitchFamily="2" charset="0"/>
              </a:rPr>
              <a:t>aux défis de demain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E1026D-F5F8-0967-DA4C-4564B5850DBF}"/>
              </a:ext>
            </a:extLst>
          </p:cNvPr>
          <p:cNvSpPr txBox="1"/>
          <p:nvPr/>
        </p:nvSpPr>
        <p:spPr>
          <a:xfrm>
            <a:off x="3628074" y="1959370"/>
            <a:ext cx="6131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Apprendre autrement pour créer de nouveaux talents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+ de 300 formations diplômantes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21 composantes de formation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C45142-90DC-58EC-A6A2-120E7A35EE21}"/>
              </a:ext>
            </a:extLst>
          </p:cNvPr>
          <p:cNvSpPr txBox="1"/>
          <p:nvPr/>
        </p:nvSpPr>
        <p:spPr>
          <a:xfrm>
            <a:off x="3628074" y="3050469"/>
            <a:ext cx="66132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Des portails transversaux pour personnaliser son parcours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D3AE98-19E3-E1EE-86EE-28DDA29B2D91}"/>
              </a:ext>
            </a:extLst>
          </p:cNvPr>
          <p:cNvSpPr txBox="1"/>
          <p:nvPr/>
        </p:nvSpPr>
        <p:spPr>
          <a:xfrm>
            <a:off x="3628075" y="3548190"/>
            <a:ext cx="546780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Ecoles Universitaires de Recherche inspirées </a:t>
            </a: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des graduate schools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6A3529-BADB-357E-AB9B-806603B108F2}"/>
              </a:ext>
            </a:extLst>
          </p:cNvPr>
          <p:cNvSpPr txBox="1"/>
          <p:nvPr/>
        </p:nvSpPr>
        <p:spPr>
          <a:xfrm>
            <a:off x="3628074" y="4322910"/>
            <a:ext cx="61319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formations d’excellence qui s’appuient sur les projets de recherche de nos laboratoires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8020CF-4C47-0575-D258-34B7306D7BFC}"/>
              </a:ext>
            </a:extLst>
          </p:cNvPr>
          <p:cNvSpPr txBox="1"/>
          <p:nvPr/>
        </p:nvSpPr>
        <p:spPr>
          <a:xfrm>
            <a:off x="3628074" y="5053780"/>
            <a:ext cx="61319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étudiants formés au plus près du monde économique et des enjeux sociétaux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43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athlétisme, sport&#10;&#10;Description générée automatiquement">
            <a:extLst>
              <a:ext uri="{FF2B5EF4-FFF2-40B4-BE49-F238E27FC236}">
                <a16:creationId xmlns:a16="http://schemas.microsoft.com/office/drawing/2014/main" id="{5EB104A3-9D57-9C23-07E1-6A7820CD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sp>
        <p:nvSpPr>
          <p:cNvPr id="4" name="Espace réservé du contenu 46">
            <a:extLst>
              <a:ext uri="{FF2B5EF4-FFF2-40B4-BE49-F238E27FC236}">
                <a16:creationId xmlns:a16="http://schemas.microsoft.com/office/drawing/2014/main" id="{25B75B61-4467-40BD-B9C3-E13CCF44DA1F}"/>
              </a:ext>
            </a:extLst>
          </p:cNvPr>
          <p:cNvSpPr txBox="1">
            <a:spLocks/>
          </p:cNvSpPr>
          <p:nvPr/>
        </p:nvSpPr>
        <p:spPr>
          <a:xfrm>
            <a:off x="493645" y="3738434"/>
            <a:ext cx="7382166" cy="804440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i="1" dirty="0">
                <a:solidFill>
                  <a:schemeClr val="bg1"/>
                </a:solidFill>
                <a:latin typeface="BROTHER-1816-BOOK-ITALIC" pitchFamily="2" charset="0"/>
              </a:rPr>
              <a:t>Enrichir l’expérience étudiante grâce à un programme ambitieux d’offres de services culturels et sportifs, d’engagement social et écologique, de sensibilisation à l’entreprenariat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BBE8AB7E-78C2-5140-3B01-A9B9A0D6A157}"/>
              </a:ext>
            </a:extLst>
          </p:cNvPr>
          <p:cNvSpPr txBox="1">
            <a:spLocks/>
          </p:cNvSpPr>
          <p:nvPr/>
        </p:nvSpPr>
        <p:spPr>
          <a:xfrm>
            <a:off x="493645" y="4736750"/>
            <a:ext cx="5325264" cy="658621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Cultiver l’esprit réseau et accompagner les diplômés tout au long de leur carrière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D7BC8FB-F0E9-B115-B885-7199206A514A}"/>
              </a:ext>
            </a:extLst>
          </p:cNvPr>
          <p:cNvSpPr txBox="1">
            <a:spLocks/>
          </p:cNvSpPr>
          <p:nvPr/>
        </p:nvSpPr>
        <p:spPr>
          <a:xfrm>
            <a:off x="7303511" y="311871"/>
            <a:ext cx="5504712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/>
            </a:br>
            <a:r>
              <a:rPr lang="fr-FR" sz="8000" spc="300">
                <a:solidFill>
                  <a:srgbClr val="0096BC"/>
                </a:solidFill>
                <a:latin typeface="BROTHER-1816-LIGHT" pitchFamily="2" charset="0"/>
              </a:rPr>
              <a:t>&gt; cultiver </a:t>
            </a:r>
            <a:br>
              <a:rPr lang="fr-FR">
                <a:solidFill>
                  <a:srgbClr val="0096BC"/>
                </a:solidFill>
              </a:rPr>
            </a:br>
            <a:r>
              <a:rPr lang="fr-FR" sz="2000" spc="600">
                <a:solidFill>
                  <a:schemeClr val="bg1"/>
                </a:solidFill>
                <a:latin typeface="BROTHER-1816-THIN" pitchFamily="2" charset="0"/>
              </a:rPr>
              <a:t>son épanouissement</a:t>
            </a:r>
            <a:br>
              <a:rPr lang="fr-FR"/>
            </a:br>
            <a:endParaRPr lang="fr-FR" dirty="0">
              <a:latin typeface="BROTHER-1816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3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ciel, extérieur, personne&#10;&#10;Description générée automatiquement">
            <a:extLst>
              <a:ext uri="{FF2B5EF4-FFF2-40B4-BE49-F238E27FC236}">
                <a16:creationId xmlns:a16="http://schemas.microsoft.com/office/drawing/2014/main" id="{DAB2F7AA-60A4-3BA7-C745-A485696E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8D239B-7180-AB73-F3ED-00FB8C928A18}"/>
              </a:ext>
            </a:extLst>
          </p:cNvPr>
          <p:cNvSpPr txBox="1"/>
          <p:nvPr/>
        </p:nvSpPr>
        <p:spPr>
          <a:xfrm>
            <a:off x="188535" y="242300"/>
            <a:ext cx="503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rayonner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dans un cadre d’exception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CDA4DA-F8BE-5096-19C9-753F72D6E5ED}"/>
              </a:ext>
            </a:extLst>
          </p:cNvPr>
          <p:cNvSpPr txBox="1"/>
          <p:nvPr/>
        </p:nvSpPr>
        <p:spPr>
          <a:xfrm>
            <a:off x="7437859" y="1306382"/>
            <a:ext cx="4188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 est moteur de croissance de son territoire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7A49EA-2F1E-E588-B4BA-0471E6191003}"/>
              </a:ext>
            </a:extLst>
          </p:cNvPr>
          <p:cNvSpPr txBox="1"/>
          <p:nvPr/>
        </p:nvSpPr>
        <p:spPr>
          <a:xfrm>
            <a:off x="7461610" y="2173994"/>
            <a:ext cx="46280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d’Azur, met au cœur de son projet d’établissement une stratégie d’internationalisation de ses activités et de sa marque</a:t>
            </a:r>
          </a:p>
        </p:txBody>
      </p:sp>
    </p:spTree>
    <p:extLst>
      <p:ext uri="{BB962C8B-B14F-4D97-AF65-F5344CB8AC3E}">
        <p14:creationId xmlns:p14="http://schemas.microsoft.com/office/powerpoint/2010/main" val="4154915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627</Words>
  <Application>Microsoft Macintosh PowerPoint</Application>
  <PresentationFormat>Grand écran</PresentationFormat>
  <Paragraphs>79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BROTHER-1816-BOOK</vt:lpstr>
      <vt:lpstr>BROTHER-1816-BOOK-ITALIC</vt:lpstr>
      <vt:lpstr>BROTHER-1816-LIGHT</vt:lpstr>
      <vt:lpstr>BROTHER-1816-MEDIUM</vt:lpstr>
      <vt:lpstr>BROTHER-1816-THIN</vt:lpstr>
      <vt:lpstr>Calibri</vt:lpstr>
      <vt:lpstr>Calibri Light</vt:lpstr>
      <vt:lpstr>Thème Office</vt:lpstr>
      <vt:lpstr>1_Conception personnalisée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#Dare to Create</dc:title>
  <dc:subject/>
  <dc:creator>Christian Balligand</dc:creator>
  <cp:keywords/>
  <dc:description/>
  <cp:lastModifiedBy>Marie Roggero</cp:lastModifiedBy>
  <cp:revision>26</cp:revision>
  <dcterms:created xsi:type="dcterms:W3CDTF">2022-05-03T13:15:37Z</dcterms:created>
  <dcterms:modified xsi:type="dcterms:W3CDTF">2022-06-07T13:18:56Z</dcterms:modified>
  <cp:category/>
</cp:coreProperties>
</file>