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2"/>
  </p:notesMasterIdLst>
  <p:handoutMasterIdLst>
    <p:handoutMasterId r:id="rId143"/>
  </p:handoutMasterIdLst>
  <p:sldIdLst>
    <p:sldId id="256" r:id="rId2"/>
    <p:sldId id="274" r:id="rId3"/>
    <p:sldId id="454" r:id="rId4"/>
    <p:sldId id="455" r:id="rId5"/>
    <p:sldId id="278" r:id="rId6"/>
    <p:sldId id="490" r:id="rId7"/>
    <p:sldId id="456" r:id="rId8"/>
    <p:sldId id="500" r:id="rId9"/>
    <p:sldId id="418" r:id="rId10"/>
    <p:sldId id="491" r:id="rId11"/>
    <p:sldId id="314" r:id="rId12"/>
    <p:sldId id="320" r:id="rId13"/>
    <p:sldId id="457" r:id="rId14"/>
    <p:sldId id="446" r:id="rId15"/>
    <p:sldId id="487" r:id="rId16"/>
    <p:sldId id="489" r:id="rId17"/>
    <p:sldId id="514" r:id="rId18"/>
    <p:sldId id="515" r:id="rId19"/>
    <p:sldId id="516" r:id="rId20"/>
    <p:sldId id="517" r:id="rId21"/>
    <p:sldId id="518" r:id="rId22"/>
    <p:sldId id="519" r:id="rId23"/>
    <p:sldId id="330" r:id="rId24"/>
    <p:sldId id="428" r:id="rId25"/>
    <p:sldId id="426" r:id="rId26"/>
    <p:sldId id="461" r:id="rId27"/>
    <p:sldId id="462" r:id="rId28"/>
    <p:sldId id="459" r:id="rId29"/>
    <p:sldId id="460" r:id="rId30"/>
    <p:sldId id="463" r:id="rId31"/>
    <p:sldId id="467" r:id="rId32"/>
    <p:sldId id="468" r:id="rId33"/>
    <p:sldId id="469" r:id="rId34"/>
    <p:sldId id="471" r:id="rId35"/>
    <p:sldId id="473" r:id="rId36"/>
    <p:sldId id="475" r:id="rId37"/>
    <p:sldId id="477" r:id="rId38"/>
    <p:sldId id="478" r:id="rId39"/>
    <p:sldId id="479" r:id="rId40"/>
    <p:sldId id="510" r:id="rId41"/>
    <p:sldId id="492" r:id="rId42"/>
    <p:sldId id="324" r:id="rId43"/>
    <p:sldId id="376" r:id="rId44"/>
    <p:sldId id="439" r:id="rId45"/>
    <p:sldId id="323" r:id="rId46"/>
    <p:sldId id="494" r:id="rId47"/>
    <p:sldId id="502" r:id="rId48"/>
    <p:sldId id="496" r:id="rId49"/>
    <p:sldId id="495" r:id="rId50"/>
    <p:sldId id="497" r:id="rId51"/>
    <p:sldId id="498" r:id="rId52"/>
    <p:sldId id="511" r:id="rId53"/>
    <p:sldId id="499" r:id="rId54"/>
    <p:sldId id="285" r:id="rId55"/>
    <p:sldId id="273" r:id="rId56"/>
    <p:sldId id="276" r:id="rId57"/>
    <p:sldId id="441" r:id="rId58"/>
    <p:sldId id="443" r:id="rId59"/>
    <p:sldId id="444" r:id="rId60"/>
    <p:sldId id="280" r:id="rId61"/>
    <p:sldId id="503" r:id="rId62"/>
    <p:sldId id="504" r:id="rId63"/>
    <p:sldId id="442" r:id="rId64"/>
    <p:sldId id="445" r:id="rId65"/>
    <p:sldId id="480" r:id="rId66"/>
    <p:sldId id="482" r:id="rId67"/>
    <p:sldId id="484" r:id="rId68"/>
    <p:sldId id="386" r:id="rId69"/>
    <p:sldId id="388" r:id="rId70"/>
    <p:sldId id="390" r:id="rId71"/>
    <p:sldId id="392" r:id="rId72"/>
    <p:sldId id="394" r:id="rId73"/>
    <p:sldId id="396" r:id="rId74"/>
    <p:sldId id="398" r:id="rId75"/>
    <p:sldId id="400" r:id="rId76"/>
    <p:sldId id="402" r:id="rId77"/>
    <p:sldId id="404" r:id="rId78"/>
    <p:sldId id="406" r:id="rId79"/>
    <p:sldId id="408" r:id="rId80"/>
    <p:sldId id="410" r:id="rId81"/>
    <p:sldId id="412" r:id="rId82"/>
    <p:sldId id="414" r:id="rId83"/>
    <p:sldId id="416" r:id="rId84"/>
    <p:sldId id="485" r:id="rId85"/>
    <p:sldId id="342" r:id="rId86"/>
    <p:sldId id="326" r:id="rId87"/>
    <p:sldId id="520" r:id="rId88"/>
    <p:sldId id="334" r:id="rId89"/>
    <p:sldId id="336" r:id="rId90"/>
    <p:sldId id="338" r:id="rId91"/>
    <p:sldId id="340" r:id="rId92"/>
    <p:sldId id="344" r:id="rId93"/>
    <p:sldId id="296" r:id="rId94"/>
    <p:sldId id="346" r:id="rId95"/>
    <p:sldId id="348" r:id="rId96"/>
    <p:sldId id="350" r:id="rId97"/>
    <p:sldId id="352" r:id="rId98"/>
    <p:sldId id="354" r:id="rId99"/>
    <p:sldId id="356" r:id="rId100"/>
    <p:sldId id="358" r:id="rId101"/>
    <p:sldId id="360" r:id="rId102"/>
    <p:sldId id="302" r:id="rId103"/>
    <p:sldId id="322" r:id="rId104"/>
    <p:sldId id="512" r:id="rId105"/>
    <p:sldId id="507" r:id="rId106"/>
    <p:sldId id="420" r:id="rId107"/>
    <p:sldId id="448" r:id="rId108"/>
    <p:sldId id="447" r:id="rId109"/>
    <p:sldId id="506" r:id="rId110"/>
    <p:sldId id="505" r:id="rId111"/>
    <p:sldId id="450" r:id="rId112"/>
    <p:sldId id="509" r:id="rId113"/>
    <p:sldId id="453" r:id="rId114"/>
    <p:sldId id="298" r:id="rId115"/>
    <p:sldId id="300" r:id="rId116"/>
    <p:sldId id="304" r:id="rId117"/>
    <p:sldId id="424" r:id="rId118"/>
    <p:sldId id="308" r:id="rId119"/>
    <p:sldId id="476" r:id="rId120"/>
    <p:sldId id="521" r:id="rId121"/>
    <p:sldId id="528" r:id="rId122"/>
    <p:sldId id="530" r:id="rId123"/>
    <p:sldId id="522" r:id="rId124"/>
    <p:sldId id="525" r:id="rId125"/>
    <p:sldId id="526" r:id="rId126"/>
    <p:sldId id="527" r:id="rId127"/>
    <p:sldId id="532" r:id="rId128"/>
    <p:sldId id="534" r:id="rId129"/>
    <p:sldId id="533" r:id="rId130"/>
    <p:sldId id="535" r:id="rId131"/>
    <p:sldId id="529" r:id="rId132"/>
    <p:sldId id="536" r:id="rId133"/>
    <p:sldId id="539" r:id="rId134"/>
    <p:sldId id="537" r:id="rId135"/>
    <p:sldId id="538" r:id="rId136"/>
    <p:sldId id="540" r:id="rId137"/>
    <p:sldId id="541" r:id="rId138"/>
    <p:sldId id="542" r:id="rId139"/>
    <p:sldId id="543" r:id="rId140"/>
    <p:sldId id="544" r:id="rId14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2DDE1D-AE4A-4E21-8200-87DFC34A65C4}" v="31" dt="2021-02-08T11:25:05.5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47" autoAdjust="0"/>
    <p:restoredTop sz="94814"/>
  </p:normalViewPr>
  <p:slideViewPr>
    <p:cSldViewPr snapToGrid="0">
      <p:cViewPr varScale="1">
        <p:scale>
          <a:sx n="76" d="100"/>
          <a:sy n="76" d="100"/>
        </p:scale>
        <p:origin x="72" y="1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microsoft.com/office/2015/10/relationships/revisionInfo" Target="revisionInfo.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handoutMaster" Target="handoutMasters/handoutMaster1.xml"/><Relationship Id="rId148"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presProps" Target="presProps.xml"/><Relationship Id="rId90" Type="http://schemas.openxmlformats.org/officeDocument/2006/relationships/slide" Target="slides/slide8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erre Crescenzo" userId="41cbe18c-0c75-48cb-aa3b-f833d1683ee8" providerId="ADAL" clId="{532DDE1D-AE4A-4E21-8200-87DFC34A65C4}"/>
    <pc:docChg chg="undo custSel addSld delSld modSld sldOrd modMainMaster">
      <pc:chgData name="Pierre Crescenzo" userId="41cbe18c-0c75-48cb-aa3b-f833d1683ee8" providerId="ADAL" clId="{532DDE1D-AE4A-4E21-8200-87DFC34A65C4}" dt="2021-02-08T11:25:08.964" v="15707" actId="1076"/>
      <pc:docMkLst>
        <pc:docMk/>
      </pc:docMkLst>
      <pc:sldChg chg="delSp modSp mod">
        <pc:chgData name="Pierre Crescenzo" userId="41cbe18c-0c75-48cb-aa3b-f833d1683ee8" providerId="ADAL" clId="{532DDE1D-AE4A-4E21-8200-87DFC34A65C4}" dt="2021-02-04T12:53:19.801" v="80" actId="14100"/>
        <pc:sldMkLst>
          <pc:docMk/>
          <pc:sldMk cId="264805667" sldId="298"/>
        </pc:sldMkLst>
        <pc:spChg chg="del">
          <ac:chgData name="Pierre Crescenzo" userId="41cbe18c-0c75-48cb-aa3b-f833d1683ee8" providerId="ADAL" clId="{532DDE1D-AE4A-4E21-8200-87DFC34A65C4}" dt="2021-02-04T12:52:03.712" v="26" actId="478"/>
          <ac:spMkLst>
            <pc:docMk/>
            <pc:sldMk cId="264805667" sldId="298"/>
            <ac:spMk id="3" creationId="{00000000-0000-0000-0000-000000000000}"/>
          </ac:spMkLst>
        </pc:spChg>
        <pc:spChg chg="del">
          <ac:chgData name="Pierre Crescenzo" userId="41cbe18c-0c75-48cb-aa3b-f833d1683ee8" providerId="ADAL" clId="{532DDE1D-AE4A-4E21-8200-87DFC34A65C4}" dt="2021-02-04T12:52:12.793" v="29" actId="478"/>
          <ac:spMkLst>
            <pc:docMk/>
            <pc:sldMk cId="264805667" sldId="298"/>
            <ac:spMk id="4" creationId="{00000000-0000-0000-0000-000000000000}"/>
          </ac:spMkLst>
        </pc:spChg>
        <pc:spChg chg="del mod">
          <ac:chgData name="Pierre Crescenzo" userId="41cbe18c-0c75-48cb-aa3b-f833d1683ee8" providerId="ADAL" clId="{532DDE1D-AE4A-4E21-8200-87DFC34A65C4}" dt="2021-02-04T12:52:57.516" v="76" actId="478"/>
          <ac:spMkLst>
            <pc:docMk/>
            <pc:sldMk cId="264805667" sldId="298"/>
            <ac:spMk id="8" creationId="{00000000-0000-0000-0000-000000000000}"/>
          </ac:spMkLst>
        </pc:spChg>
        <pc:spChg chg="del">
          <ac:chgData name="Pierre Crescenzo" userId="41cbe18c-0c75-48cb-aa3b-f833d1683ee8" providerId="ADAL" clId="{532DDE1D-AE4A-4E21-8200-87DFC34A65C4}" dt="2021-02-04T12:51:28.599" v="0" actId="478"/>
          <ac:spMkLst>
            <pc:docMk/>
            <pc:sldMk cId="264805667" sldId="298"/>
            <ac:spMk id="12" creationId="{00000000-0000-0000-0000-000000000000}"/>
          </ac:spMkLst>
        </pc:spChg>
        <pc:spChg chg="del">
          <ac:chgData name="Pierre Crescenzo" userId="41cbe18c-0c75-48cb-aa3b-f833d1683ee8" providerId="ADAL" clId="{532DDE1D-AE4A-4E21-8200-87DFC34A65C4}" dt="2021-02-04T12:51:29.352" v="1" actId="478"/>
          <ac:spMkLst>
            <pc:docMk/>
            <pc:sldMk cId="264805667" sldId="298"/>
            <ac:spMk id="19" creationId="{00000000-0000-0000-0000-000000000000}"/>
          </ac:spMkLst>
        </pc:spChg>
        <pc:spChg chg="del">
          <ac:chgData name="Pierre Crescenzo" userId="41cbe18c-0c75-48cb-aa3b-f833d1683ee8" providerId="ADAL" clId="{532DDE1D-AE4A-4E21-8200-87DFC34A65C4}" dt="2021-02-04T12:51:31.643" v="4" actId="478"/>
          <ac:spMkLst>
            <pc:docMk/>
            <pc:sldMk cId="264805667" sldId="298"/>
            <ac:spMk id="20" creationId="{00000000-0000-0000-0000-000000000000}"/>
          </ac:spMkLst>
        </pc:spChg>
        <pc:spChg chg="del">
          <ac:chgData name="Pierre Crescenzo" userId="41cbe18c-0c75-48cb-aa3b-f833d1683ee8" providerId="ADAL" clId="{532DDE1D-AE4A-4E21-8200-87DFC34A65C4}" dt="2021-02-04T12:51:30.026" v="2" actId="478"/>
          <ac:spMkLst>
            <pc:docMk/>
            <pc:sldMk cId="264805667" sldId="298"/>
            <ac:spMk id="24" creationId="{00000000-0000-0000-0000-000000000000}"/>
          </ac:spMkLst>
        </pc:spChg>
        <pc:spChg chg="del">
          <ac:chgData name="Pierre Crescenzo" userId="41cbe18c-0c75-48cb-aa3b-f833d1683ee8" providerId="ADAL" clId="{532DDE1D-AE4A-4E21-8200-87DFC34A65C4}" dt="2021-02-04T12:51:30.822" v="3" actId="478"/>
          <ac:spMkLst>
            <pc:docMk/>
            <pc:sldMk cId="264805667" sldId="298"/>
            <ac:spMk id="26" creationId="{00000000-0000-0000-0000-000000000000}"/>
          </ac:spMkLst>
        </pc:spChg>
        <pc:spChg chg="mod">
          <ac:chgData name="Pierre Crescenzo" userId="41cbe18c-0c75-48cb-aa3b-f833d1683ee8" providerId="ADAL" clId="{532DDE1D-AE4A-4E21-8200-87DFC34A65C4}" dt="2021-02-04T12:53:19.801" v="80" actId="14100"/>
          <ac:spMkLst>
            <pc:docMk/>
            <pc:sldMk cId="264805667" sldId="298"/>
            <ac:spMk id="32" creationId="{00000000-0000-0000-0000-000000000000}"/>
          </ac:spMkLst>
        </pc:spChg>
        <pc:spChg chg="del">
          <ac:chgData name="Pierre Crescenzo" userId="41cbe18c-0c75-48cb-aa3b-f833d1683ee8" providerId="ADAL" clId="{532DDE1D-AE4A-4E21-8200-87DFC34A65C4}" dt="2021-02-04T12:52:20.933" v="31" actId="478"/>
          <ac:spMkLst>
            <pc:docMk/>
            <pc:sldMk cId="264805667" sldId="298"/>
            <ac:spMk id="42" creationId="{00000000-0000-0000-0000-000000000000}"/>
          </ac:spMkLst>
        </pc:spChg>
      </pc:sldChg>
      <pc:sldChg chg="modSp mod">
        <pc:chgData name="Pierre Crescenzo" userId="41cbe18c-0c75-48cb-aa3b-f833d1683ee8" providerId="ADAL" clId="{532DDE1D-AE4A-4E21-8200-87DFC34A65C4}" dt="2021-02-04T13:37:44.781" v="3504" actId="27636"/>
        <pc:sldMkLst>
          <pc:docMk/>
          <pc:sldMk cId="613404644" sldId="408"/>
        </pc:sldMkLst>
        <pc:spChg chg="mod">
          <ac:chgData name="Pierre Crescenzo" userId="41cbe18c-0c75-48cb-aa3b-f833d1683ee8" providerId="ADAL" clId="{532DDE1D-AE4A-4E21-8200-87DFC34A65C4}" dt="2021-02-04T13:37:44.781" v="3504" actId="27636"/>
          <ac:spMkLst>
            <pc:docMk/>
            <pc:sldMk cId="613404644" sldId="408"/>
            <ac:spMk id="2" creationId="{00000000-0000-0000-0000-000000000000}"/>
          </ac:spMkLst>
        </pc:spChg>
      </pc:sldChg>
      <pc:sldChg chg="delSp modSp add mod">
        <pc:chgData name="Pierre Crescenzo" userId="41cbe18c-0c75-48cb-aa3b-f833d1683ee8" providerId="ADAL" clId="{532DDE1D-AE4A-4E21-8200-87DFC34A65C4}" dt="2021-02-04T12:55:39.739" v="148" actId="403"/>
        <pc:sldMkLst>
          <pc:docMk/>
          <pc:sldMk cId="2477778567" sldId="521"/>
        </pc:sldMkLst>
        <pc:spChg chg="mod">
          <ac:chgData name="Pierre Crescenzo" userId="41cbe18c-0c75-48cb-aa3b-f833d1683ee8" providerId="ADAL" clId="{532DDE1D-AE4A-4E21-8200-87DFC34A65C4}" dt="2021-02-04T12:55:39.739" v="148" actId="403"/>
          <ac:spMkLst>
            <pc:docMk/>
            <pc:sldMk cId="2477778567" sldId="521"/>
            <ac:spMk id="2" creationId="{00000000-0000-0000-0000-000000000000}"/>
          </ac:spMkLst>
        </pc:spChg>
        <pc:spChg chg="del mod">
          <ac:chgData name="Pierre Crescenzo" userId="41cbe18c-0c75-48cb-aa3b-f833d1683ee8" providerId="ADAL" clId="{532DDE1D-AE4A-4E21-8200-87DFC34A65C4}" dt="2021-02-04T12:55:20.769" v="140" actId="478"/>
          <ac:spMkLst>
            <pc:docMk/>
            <pc:sldMk cId="2477778567" sldId="521"/>
            <ac:spMk id="3" creationId="{00000000-0000-0000-0000-000000000000}"/>
          </ac:spMkLst>
        </pc:spChg>
        <pc:picChg chg="del">
          <ac:chgData name="Pierre Crescenzo" userId="41cbe18c-0c75-48cb-aa3b-f833d1683ee8" providerId="ADAL" clId="{532DDE1D-AE4A-4E21-8200-87DFC34A65C4}" dt="2021-02-04T12:54:03.137" v="132" actId="478"/>
          <ac:picMkLst>
            <pc:docMk/>
            <pc:sldMk cId="2477778567" sldId="521"/>
            <ac:picMk id="7" creationId="{00000000-0000-0000-0000-000000000000}"/>
          </ac:picMkLst>
        </pc:picChg>
      </pc:sldChg>
      <pc:sldChg chg="addSp modSp add mod">
        <pc:chgData name="Pierre Crescenzo" userId="41cbe18c-0c75-48cb-aa3b-f833d1683ee8" providerId="ADAL" clId="{532DDE1D-AE4A-4E21-8200-87DFC34A65C4}" dt="2021-02-08T11:16:15.151" v="15656" actId="1076"/>
        <pc:sldMkLst>
          <pc:docMk/>
          <pc:sldMk cId="2761743086" sldId="522"/>
        </pc:sldMkLst>
        <pc:spChg chg="mod">
          <ac:chgData name="Pierre Crescenzo" userId="41cbe18c-0c75-48cb-aa3b-f833d1683ee8" providerId="ADAL" clId="{532DDE1D-AE4A-4E21-8200-87DFC34A65C4}" dt="2021-02-06T17:29:40.809" v="4949" actId="403"/>
          <ac:spMkLst>
            <pc:docMk/>
            <pc:sldMk cId="2761743086" sldId="522"/>
            <ac:spMk id="2" creationId="{00000000-0000-0000-0000-000000000000}"/>
          </ac:spMkLst>
        </pc:spChg>
        <pc:spChg chg="mod">
          <ac:chgData name="Pierre Crescenzo" userId="41cbe18c-0c75-48cb-aa3b-f833d1683ee8" providerId="ADAL" clId="{532DDE1D-AE4A-4E21-8200-87DFC34A65C4}" dt="2021-02-04T13:55:10.383" v="3959" actId="403"/>
          <ac:spMkLst>
            <pc:docMk/>
            <pc:sldMk cId="2761743086" sldId="522"/>
            <ac:spMk id="3" creationId="{00000000-0000-0000-0000-000000000000}"/>
          </ac:spMkLst>
        </pc:spChg>
        <pc:picChg chg="add mod">
          <ac:chgData name="Pierre Crescenzo" userId="41cbe18c-0c75-48cb-aa3b-f833d1683ee8" providerId="ADAL" clId="{532DDE1D-AE4A-4E21-8200-87DFC34A65C4}" dt="2021-02-08T11:16:15.151" v="15656" actId="1076"/>
          <ac:picMkLst>
            <pc:docMk/>
            <pc:sldMk cId="2761743086" sldId="522"/>
            <ac:picMk id="5" creationId="{9DEFE8B7-FD8C-453C-90B1-95F6CE82D281}"/>
          </ac:picMkLst>
        </pc:picChg>
      </pc:sldChg>
      <pc:sldChg chg="add del">
        <pc:chgData name="Pierre Crescenzo" userId="41cbe18c-0c75-48cb-aa3b-f833d1683ee8" providerId="ADAL" clId="{532DDE1D-AE4A-4E21-8200-87DFC34A65C4}" dt="2021-02-04T13:38:45.438" v="3515" actId="47"/>
        <pc:sldMkLst>
          <pc:docMk/>
          <pc:sldMk cId="1987081443" sldId="523"/>
        </pc:sldMkLst>
      </pc:sldChg>
      <pc:sldChg chg="add del">
        <pc:chgData name="Pierre Crescenzo" userId="41cbe18c-0c75-48cb-aa3b-f833d1683ee8" providerId="ADAL" clId="{532DDE1D-AE4A-4E21-8200-87DFC34A65C4}" dt="2021-02-04T13:44:27.126" v="3615" actId="47"/>
        <pc:sldMkLst>
          <pc:docMk/>
          <pc:sldMk cId="66316431" sldId="524"/>
        </pc:sldMkLst>
      </pc:sldChg>
      <pc:sldChg chg="addSp modSp add mod">
        <pc:chgData name="Pierre Crescenzo" userId="41cbe18c-0c75-48cb-aa3b-f833d1683ee8" providerId="ADAL" clId="{532DDE1D-AE4A-4E21-8200-87DFC34A65C4}" dt="2021-02-08T11:16:34.298" v="15659" actId="1076"/>
        <pc:sldMkLst>
          <pc:docMk/>
          <pc:sldMk cId="2598696778" sldId="525"/>
        </pc:sldMkLst>
        <pc:spChg chg="mod">
          <ac:chgData name="Pierre Crescenzo" userId="41cbe18c-0c75-48cb-aa3b-f833d1683ee8" providerId="ADAL" clId="{532DDE1D-AE4A-4E21-8200-87DFC34A65C4}" dt="2021-02-06T17:29:53.269" v="4953" actId="403"/>
          <ac:spMkLst>
            <pc:docMk/>
            <pc:sldMk cId="2598696778" sldId="525"/>
            <ac:spMk id="2" creationId="{00000000-0000-0000-0000-000000000000}"/>
          </ac:spMkLst>
        </pc:spChg>
        <pc:spChg chg="mod">
          <ac:chgData name="Pierre Crescenzo" userId="41cbe18c-0c75-48cb-aa3b-f833d1683ee8" providerId="ADAL" clId="{532DDE1D-AE4A-4E21-8200-87DFC34A65C4}" dt="2021-02-04T13:55:19.357" v="3964" actId="403"/>
          <ac:spMkLst>
            <pc:docMk/>
            <pc:sldMk cId="2598696778" sldId="525"/>
            <ac:spMk id="3" creationId="{00000000-0000-0000-0000-000000000000}"/>
          </ac:spMkLst>
        </pc:spChg>
        <pc:picChg chg="add mod">
          <ac:chgData name="Pierre Crescenzo" userId="41cbe18c-0c75-48cb-aa3b-f833d1683ee8" providerId="ADAL" clId="{532DDE1D-AE4A-4E21-8200-87DFC34A65C4}" dt="2021-02-08T11:16:34.298" v="15659" actId="1076"/>
          <ac:picMkLst>
            <pc:docMk/>
            <pc:sldMk cId="2598696778" sldId="525"/>
            <ac:picMk id="4" creationId="{CE08F437-A557-46FD-8DA6-BF25F61B655D}"/>
          </ac:picMkLst>
        </pc:picChg>
      </pc:sldChg>
      <pc:sldChg chg="modSp add mod ord">
        <pc:chgData name="Pierre Crescenzo" userId="41cbe18c-0c75-48cb-aa3b-f833d1683ee8" providerId="ADAL" clId="{532DDE1D-AE4A-4E21-8200-87DFC34A65C4}" dt="2021-02-06T17:30:05.310" v="4957" actId="403"/>
        <pc:sldMkLst>
          <pc:docMk/>
          <pc:sldMk cId="1214686495" sldId="526"/>
        </pc:sldMkLst>
        <pc:spChg chg="mod">
          <ac:chgData name="Pierre Crescenzo" userId="41cbe18c-0c75-48cb-aa3b-f833d1683ee8" providerId="ADAL" clId="{532DDE1D-AE4A-4E21-8200-87DFC34A65C4}" dt="2021-02-06T17:30:05.310" v="4957" actId="403"/>
          <ac:spMkLst>
            <pc:docMk/>
            <pc:sldMk cId="1214686495" sldId="526"/>
            <ac:spMk id="2" creationId="{00000000-0000-0000-0000-000000000000}"/>
          </ac:spMkLst>
        </pc:spChg>
        <pc:spChg chg="mod">
          <ac:chgData name="Pierre Crescenzo" userId="41cbe18c-0c75-48cb-aa3b-f833d1683ee8" providerId="ADAL" clId="{532DDE1D-AE4A-4E21-8200-87DFC34A65C4}" dt="2021-02-04T13:58:27.769" v="4046" actId="404"/>
          <ac:spMkLst>
            <pc:docMk/>
            <pc:sldMk cId="1214686495" sldId="526"/>
            <ac:spMk id="3" creationId="{00000000-0000-0000-0000-000000000000}"/>
          </ac:spMkLst>
        </pc:spChg>
      </pc:sldChg>
      <pc:sldChg chg="addSp modSp add mod">
        <pc:chgData name="Pierre Crescenzo" userId="41cbe18c-0c75-48cb-aa3b-f833d1683ee8" providerId="ADAL" clId="{532DDE1D-AE4A-4E21-8200-87DFC34A65C4}" dt="2021-02-06T17:30:13.171" v="4961" actId="403"/>
        <pc:sldMkLst>
          <pc:docMk/>
          <pc:sldMk cId="992991522" sldId="527"/>
        </pc:sldMkLst>
        <pc:spChg chg="mod">
          <ac:chgData name="Pierre Crescenzo" userId="41cbe18c-0c75-48cb-aa3b-f833d1683ee8" providerId="ADAL" clId="{532DDE1D-AE4A-4E21-8200-87DFC34A65C4}" dt="2021-02-06T17:30:13.171" v="4961" actId="403"/>
          <ac:spMkLst>
            <pc:docMk/>
            <pc:sldMk cId="992991522" sldId="527"/>
            <ac:spMk id="2" creationId="{00000000-0000-0000-0000-000000000000}"/>
          </ac:spMkLst>
        </pc:spChg>
        <pc:spChg chg="mod">
          <ac:chgData name="Pierre Crescenzo" userId="41cbe18c-0c75-48cb-aa3b-f833d1683ee8" providerId="ADAL" clId="{532DDE1D-AE4A-4E21-8200-87DFC34A65C4}" dt="2021-02-04T14:13:54.963" v="4529" actId="113"/>
          <ac:spMkLst>
            <pc:docMk/>
            <pc:sldMk cId="992991522" sldId="527"/>
            <ac:spMk id="3" creationId="{00000000-0000-0000-0000-000000000000}"/>
          </ac:spMkLst>
        </pc:spChg>
        <pc:picChg chg="add mod">
          <ac:chgData name="Pierre Crescenzo" userId="41cbe18c-0c75-48cb-aa3b-f833d1683ee8" providerId="ADAL" clId="{532DDE1D-AE4A-4E21-8200-87DFC34A65C4}" dt="2021-02-04T14:11:44.431" v="4456" actId="1035"/>
          <ac:picMkLst>
            <pc:docMk/>
            <pc:sldMk cId="992991522" sldId="527"/>
            <ac:picMk id="4" creationId="{49F73DE4-B3E9-4CA0-9DED-CAAF4AB6772F}"/>
          </ac:picMkLst>
        </pc:picChg>
        <pc:picChg chg="add mod">
          <ac:chgData name="Pierre Crescenzo" userId="41cbe18c-0c75-48cb-aa3b-f833d1683ee8" providerId="ADAL" clId="{532DDE1D-AE4A-4E21-8200-87DFC34A65C4}" dt="2021-02-04T14:11:44.431" v="4456" actId="1035"/>
          <ac:picMkLst>
            <pc:docMk/>
            <pc:sldMk cId="992991522" sldId="527"/>
            <ac:picMk id="5" creationId="{1FB86AF6-C169-47EE-9459-C51CDCD7B962}"/>
          </ac:picMkLst>
        </pc:picChg>
        <pc:picChg chg="add mod">
          <ac:chgData name="Pierre Crescenzo" userId="41cbe18c-0c75-48cb-aa3b-f833d1683ee8" providerId="ADAL" clId="{532DDE1D-AE4A-4E21-8200-87DFC34A65C4}" dt="2021-02-04T14:11:44.431" v="4456" actId="1035"/>
          <ac:picMkLst>
            <pc:docMk/>
            <pc:sldMk cId="992991522" sldId="527"/>
            <ac:picMk id="6" creationId="{7A8ADB7E-E247-44D1-81E7-369B29FCDE88}"/>
          </ac:picMkLst>
        </pc:picChg>
        <pc:picChg chg="add mod">
          <ac:chgData name="Pierre Crescenzo" userId="41cbe18c-0c75-48cb-aa3b-f833d1683ee8" providerId="ADAL" clId="{532DDE1D-AE4A-4E21-8200-87DFC34A65C4}" dt="2021-02-04T14:11:44.431" v="4456" actId="1035"/>
          <ac:picMkLst>
            <pc:docMk/>
            <pc:sldMk cId="992991522" sldId="527"/>
            <ac:picMk id="7" creationId="{5C13369A-CB00-432C-B001-0D40CF651621}"/>
          </ac:picMkLst>
        </pc:picChg>
      </pc:sldChg>
      <pc:sldChg chg="addSp delSp modSp add mod ord">
        <pc:chgData name="Pierre Crescenzo" userId="41cbe18c-0c75-48cb-aa3b-f833d1683ee8" providerId="ADAL" clId="{532DDE1D-AE4A-4E21-8200-87DFC34A65C4}" dt="2021-02-06T17:31:30.392" v="5060" actId="20577"/>
        <pc:sldMkLst>
          <pc:docMk/>
          <pc:sldMk cId="2854453565" sldId="528"/>
        </pc:sldMkLst>
        <pc:spChg chg="mod">
          <ac:chgData name="Pierre Crescenzo" userId="41cbe18c-0c75-48cb-aa3b-f833d1683ee8" providerId="ADAL" clId="{532DDE1D-AE4A-4E21-8200-87DFC34A65C4}" dt="2021-02-06T17:31:30.392" v="5060" actId="20577"/>
          <ac:spMkLst>
            <pc:docMk/>
            <pc:sldMk cId="2854453565" sldId="528"/>
            <ac:spMk id="2" creationId="{00000000-0000-0000-0000-000000000000}"/>
          </ac:spMkLst>
        </pc:spChg>
        <pc:spChg chg="del mod">
          <ac:chgData name="Pierre Crescenzo" userId="41cbe18c-0c75-48cb-aa3b-f833d1683ee8" providerId="ADAL" clId="{532DDE1D-AE4A-4E21-8200-87DFC34A65C4}" dt="2021-02-06T17:12:36.674" v="4536" actId="478"/>
          <ac:spMkLst>
            <pc:docMk/>
            <pc:sldMk cId="2854453565" sldId="528"/>
            <ac:spMk id="3" creationId="{00000000-0000-0000-0000-000000000000}"/>
          </ac:spMkLst>
        </pc:spChg>
        <pc:spChg chg="add del mod">
          <ac:chgData name="Pierre Crescenzo" userId="41cbe18c-0c75-48cb-aa3b-f833d1683ee8" providerId="ADAL" clId="{532DDE1D-AE4A-4E21-8200-87DFC34A65C4}" dt="2021-02-06T17:13:05.015" v="4542"/>
          <ac:spMkLst>
            <pc:docMk/>
            <pc:sldMk cId="2854453565" sldId="528"/>
            <ac:spMk id="8" creationId="{1F0B3EF7-F2B4-45D4-9F22-31F2BDE70413}"/>
          </ac:spMkLst>
        </pc:spChg>
        <pc:spChg chg="add del mod">
          <ac:chgData name="Pierre Crescenzo" userId="41cbe18c-0c75-48cb-aa3b-f833d1683ee8" providerId="ADAL" clId="{532DDE1D-AE4A-4E21-8200-87DFC34A65C4}" dt="2021-02-06T17:28:32.416" v="4942"/>
          <ac:spMkLst>
            <pc:docMk/>
            <pc:sldMk cId="2854453565" sldId="528"/>
            <ac:spMk id="9" creationId="{980F043A-590B-4A5B-B8AE-7643FE2CD1EA}"/>
          </ac:spMkLst>
        </pc:spChg>
        <pc:picChg chg="del">
          <ac:chgData name="Pierre Crescenzo" userId="41cbe18c-0c75-48cb-aa3b-f833d1683ee8" providerId="ADAL" clId="{532DDE1D-AE4A-4E21-8200-87DFC34A65C4}" dt="2021-02-06T17:12:28.145" v="4534" actId="478"/>
          <ac:picMkLst>
            <pc:docMk/>
            <pc:sldMk cId="2854453565" sldId="528"/>
            <ac:picMk id="4" creationId="{49F73DE4-B3E9-4CA0-9DED-CAAF4AB6772F}"/>
          </ac:picMkLst>
        </pc:picChg>
        <pc:picChg chg="del">
          <ac:chgData name="Pierre Crescenzo" userId="41cbe18c-0c75-48cb-aa3b-f833d1683ee8" providerId="ADAL" clId="{532DDE1D-AE4A-4E21-8200-87DFC34A65C4}" dt="2021-02-06T17:12:26.576" v="4533" actId="478"/>
          <ac:picMkLst>
            <pc:docMk/>
            <pc:sldMk cId="2854453565" sldId="528"/>
            <ac:picMk id="5" creationId="{1FB86AF6-C169-47EE-9459-C51CDCD7B962}"/>
          </ac:picMkLst>
        </pc:picChg>
        <pc:picChg chg="del">
          <ac:chgData name="Pierre Crescenzo" userId="41cbe18c-0c75-48cb-aa3b-f833d1683ee8" providerId="ADAL" clId="{532DDE1D-AE4A-4E21-8200-87DFC34A65C4}" dt="2021-02-06T17:12:24.875" v="4532" actId="478"/>
          <ac:picMkLst>
            <pc:docMk/>
            <pc:sldMk cId="2854453565" sldId="528"/>
            <ac:picMk id="6" creationId="{7A8ADB7E-E247-44D1-81E7-369B29FCDE88}"/>
          </ac:picMkLst>
        </pc:picChg>
        <pc:picChg chg="del">
          <ac:chgData name="Pierre Crescenzo" userId="41cbe18c-0c75-48cb-aa3b-f833d1683ee8" providerId="ADAL" clId="{532DDE1D-AE4A-4E21-8200-87DFC34A65C4}" dt="2021-02-06T17:12:23.038" v="4531" actId="478"/>
          <ac:picMkLst>
            <pc:docMk/>
            <pc:sldMk cId="2854453565" sldId="528"/>
            <ac:picMk id="7" creationId="{5C13369A-CB00-432C-B001-0D40CF651621}"/>
          </ac:picMkLst>
        </pc:picChg>
        <pc:picChg chg="add del mod">
          <ac:chgData name="Pierre Crescenzo" userId="41cbe18c-0c75-48cb-aa3b-f833d1683ee8" providerId="ADAL" clId="{532DDE1D-AE4A-4E21-8200-87DFC34A65C4}" dt="2021-02-06T17:28:32.415" v="4940" actId="478"/>
          <ac:picMkLst>
            <pc:docMk/>
            <pc:sldMk cId="2854453565" sldId="528"/>
            <ac:picMk id="11" creationId="{3EC4D1CB-0A74-4083-BDFB-D7AAE7BB125C}"/>
          </ac:picMkLst>
        </pc:picChg>
        <pc:picChg chg="add del mod">
          <ac:chgData name="Pierre Crescenzo" userId="41cbe18c-0c75-48cb-aa3b-f833d1683ee8" providerId="ADAL" clId="{532DDE1D-AE4A-4E21-8200-87DFC34A65C4}" dt="2021-02-06T17:28:33.197" v="4943" actId="478"/>
          <ac:picMkLst>
            <pc:docMk/>
            <pc:sldMk cId="2854453565" sldId="528"/>
            <ac:picMk id="13" creationId="{A4D3AB89-964F-4386-AD01-A6D0C8364499}"/>
          </ac:picMkLst>
        </pc:picChg>
      </pc:sldChg>
      <pc:sldChg chg="addSp delSp modSp add mod ord">
        <pc:chgData name="Pierre Crescenzo" userId="41cbe18c-0c75-48cb-aa3b-f833d1683ee8" providerId="ADAL" clId="{532DDE1D-AE4A-4E21-8200-87DFC34A65C4}" dt="2021-02-08T11:19:11.513" v="15674" actId="1076"/>
        <pc:sldMkLst>
          <pc:docMk/>
          <pc:sldMk cId="572642535" sldId="529"/>
        </pc:sldMkLst>
        <pc:spChg chg="mod">
          <ac:chgData name="Pierre Crescenzo" userId="41cbe18c-0c75-48cb-aa3b-f833d1683ee8" providerId="ADAL" clId="{532DDE1D-AE4A-4E21-8200-87DFC34A65C4}" dt="2021-02-06T18:02:52.474" v="6567" actId="20577"/>
          <ac:spMkLst>
            <pc:docMk/>
            <pc:sldMk cId="572642535" sldId="529"/>
            <ac:spMk id="2" creationId="{00000000-0000-0000-0000-000000000000}"/>
          </ac:spMkLst>
        </pc:spChg>
        <pc:spChg chg="add mod">
          <ac:chgData name="Pierre Crescenzo" userId="41cbe18c-0c75-48cb-aa3b-f833d1683ee8" providerId="ADAL" clId="{532DDE1D-AE4A-4E21-8200-87DFC34A65C4}" dt="2021-02-08T11:09:39.694" v="15485" actId="403"/>
          <ac:spMkLst>
            <pc:docMk/>
            <pc:sldMk cId="572642535" sldId="529"/>
            <ac:spMk id="3" creationId="{C3D56EAF-7AB8-450E-A258-E00A73465B30}"/>
          </ac:spMkLst>
        </pc:spChg>
        <pc:spChg chg="del mod">
          <ac:chgData name="Pierre Crescenzo" userId="41cbe18c-0c75-48cb-aa3b-f833d1683ee8" providerId="ADAL" clId="{532DDE1D-AE4A-4E21-8200-87DFC34A65C4}" dt="2021-02-06T17:28:25.416" v="4937"/>
          <ac:spMkLst>
            <pc:docMk/>
            <pc:sldMk cId="572642535" sldId="529"/>
            <ac:spMk id="9" creationId="{980F043A-590B-4A5B-B8AE-7643FE2CD1EA}"/>
          </ac:spMkLst>
        </pc:spChg>
        <pc:picChg chg="add mod">
          <ac:chgData name="Pierre Crescenzo" userId="41cbe18c-0c75-48cb-aa3b-f833d1683ee8" providerId="ADAL" clId="{532DDE1D-AE4A-4E21-8200-87DFC34A65C4}" dt="2021-02-08T11:19:11.513" v="15674" actId="1076"/>
          <ac:picMkLst>
            <pc:docMk/>
            <pc:sldMk cId="572642535" sldId="529"/>
            <ac:picMk id="4" creationId="{AD4539A4-2A7A-48A2-9C35-04CE3210AFB1}"/>
          </ac:picMkLst>
        </pc:picChg>
        <pc:picChg chg="del">
          <ac:chgData name="Pierre Crescenzo" userId="41cbe18c-0c75-48cb-aa3b-f833d1683ee8" providerId="ADAL" clId="{532DDE1D-AE4A-4E21-8200-87DFC34A65C4}" dt="2021-02-06T17:28:26.175" v="4938" actId="478"/>
          <ac:picMkLst>
            <pc:docMk/>
            <pc:sldMk cId="572642535" sldId="529"/>
            <ac:picMk id="11" creationId="{3EC4D1CB-0A74-4083-BDFB-D7AAE7BB125C}"/>
          </ac:picMkLst>
        </pc:picChg>
        <pc:picChg chg="del">
          <ac:chgData name="Pierre Crescenzo" userId="41cbe18c-0c75-48cb-aa3b-f833d1683ee8" providerId="ADAL" clId="{532DDE1D-AE4A-4E21-8200-87DFC34A65C4}" dt="2021-02-06T17:28:25.415" v="4935" actId="478"/>
          <ac:picMkLst>
            <pc:docMk/>
            <pc:sldMk cId="572642535" sldId="529"/>
            <ac:picMk id="13" creationId="{A4D3AB89-964F-4386-AD01-A6D0C8364499}"/>
          </ac:picMkLst>
        </pc:picChg>
      </pc:sldChg>
      <pc:sldChg chg="add">
        <pc:chgData name="Pierre Crescenzo" userId="41cbe18c-0c75-48cb-aa3b-f833d1683ee8" providerId="ADAL" clId="{532DDE1D-AE4A-4E21-8200-87DFC34A65C4}" dt="2021-02-06T17:31:17.049" v="5033" actId="2890"/>
        <pc:sldMkLst>
          <pc:docMk/>
          <pc:sldMk cId="3923968096" sldId="530"/>
        </pc:sldMkLst>
      </pc:sldChg>
      <pc:sldChg chg="modSp add del mod">
        <pc:chgData name="Pierre Crescenzo" userId="41cbe18c-0c75-48cb-aa3b-f833d1683ee8" providerId="ADAL" clId="{532DDE1D-AE4A-4E21-8200-87DFC34A65C4}" dt="2021-02-06T17:56:23.223" v="6221" actId="47"/>
        <pc:sldMkLst>
          <pc:docMk/>
          <pc:sldMk cId="2760717366" sldId="531"/>
        </pc:sldMkLst>
        <pc:spChg chg="mod">
          <ac:chgData name="Pierre Crescenzo" userId="41cbe18c-0c75-48cb-aa3b-f833d1683ee8" providerId="ADAL" clId="{532DDE1D-AE4A-4E21-8200-87DFC34A65C4}" dt="2021-02-06T17:32:28.193" v="5100" actId="404"/>
          <ac:spMkLst>
            <pc:docMk/>
            <pc:sldMk cId="2760717366" sldId="531"/>
            <ac:spMk id="2" creationId="{00000000-0000-0000-0000-000000000000}"/>
          </ac:spMkLst>
        </pc:spChg>
      </pc:sldChg>
      <pc:sldChg chg="addSp modSp add mod ord">
        <pc:chgData name="Pierre Crescenzo" userId="41cbe18c-0c75-48cb-aa3b-f833d1683ee8" providerId="ADAL" clId="{532DDE1D-AE4A-4E21-8200-87DFC34A65C4}" dt="2021-02-08T11:17:50.516" v="15664" actId="1076"/>
        <pc:sldMkLst>
          <pc:docMk/>
          <pc:sldMk cId="3791269614" sldId="532"/>
        </pc:sldMkLst>
        <pc:spChg chg="mod">
          <ac:chgData name="Pierre Crescenzo" userId="41cbe18c-0c75-48cb-aa3b-f833d1683ee8" providerId="ADAL" clId="{532DDE1D-AE4A-4E21-8200-87DFC34A65C4}" dt="2021-02-06T17:58:05.037" v="6321" actId="20577"/>
          <ac:spMkLst>
            <pc:docMk/>
            <pc:sldMk cId="3791269614" sldId="532"/>
            <ac:spMk id="3" creationId="{C3D56EAF-7AB8-450E-A258-E00A73465B30}"/>
          </ac:spMkLst>
        </pc:spChg>
        <pc:picChg chg="add mod">
          <ac:chgData name="Pierre Crescenzo" userId="41cbe18c-0c75-48cb-aa3b-f833d1683ee8" providerId="ADAL" clId="{532DDE1D-AE4A-4E21-8200-87DFC34A65C4}" dt="2021-02-08T11:17:50.516" v="15664" actId="1076"/>
          <ac:picMkLst>
            <pc:docMk/>
            <pc:sldMk cId="3791269614" sldId="532"/>
            <ac:picMk id="5" creationId="{37B6D3B0-D2A5-41B4-8B7A-3F29F2356DAF}"/>
          </ac:picMkLst>
        </pc:picChg>
      </pc:sldChg>
      <pc:sldChg chg="addSp modSp add mod">
        <pc:chgData name="Pierre Crescenzo" userId="41cbe18c-0c75-48cb-aa3b-f833d1683ee8" providerId="ADAL" clId="{532DDE1D-AE4A-4E21-8200-87DFC34A65C4}" dt="2021-02-08T11:18:50.551" v="15669" actId="1076"/>
        <pc:sldMkLst>
          <pc:docMk/>
          <pc:sldMk cId="1088521452" sldId="533"/>
        </pc:sldMkLst>
        <pc:spChg chg="mod">
          <ac:chgData name="Pierre Crescenzo" userId="41cbe18c-0c75-48cb-aa3b-f833d1683ee8" providerId="ADAL" clId="{532DDE1D-AE4A-4E21-8200-87DFC34A65C4}" dt="2021-02-06T17:56:31.349" v="6237" actId="20577"/>
          <ac:spMkLst>
            <pc:docMk/>
            <pc:sldMk cId="1088521452" sldId="533"/>
            <ac:spMk id="2" creationId="{00000000-0000-0000-0000-000000000000}"/>
          </ac:spMkLst>
        </pc:spChg>
        <pc:spChg chg="mod">
          <ac:chgData name="Pierre Crescenzo" userId="41cbe18c-0c75-48cb-aa3b-f833d1683ee8" providerId="ADAL" clId="{532DDE1D-AE4A-4E21-8200-87DFC34A65C4}" dt="2021-02-06T18:02:32.294" v="6548" actId="403"/>
          <ac:spMkLst>
            <pc:docMk/>
            <pc:sldMk cId="1088521452" sldId="533"/>
            <ac:spMk id="3" creationId="{C3D56EAF-7AB8-450E-A258-E00A73465B30}"/>
          </ac:spMkLst>
        </pc:spChg>
        <pc:picChg chg="add mod">
          <ac:chgData name="Pierre Crescenzo" userId="41cbe18c-0c75-48cb-aa3b-f833d1683ee8" providerId="ADAL" clId="{532DDE1D-AE4A-4E21-8200-87DFC34A65C4}" dt="2021-02-08T11:18:50.551" v="15669" actId="1076"/>
          <ac:picMkLst>
            <pc:docMk/>
            <pc:sldMk cId="1088521452" sldId="533"/>
            <ac:picMk id="5" creationId="{478AFEBB-C31F-47FC-8E73-727A367C869C}"/>
          </ac:picMkLst>
        </pc:picChg>
      </pc:sldChg>
      <pc:sldChg chg="addSp modSp add mod">
        <pc:chgData name="Pierre Crescenzo" userId="41cbe18c-0c75-48cb-aa3b-f833d1683ee8" providerId="ADAL" clId="{532DDE1D-AE4A-4E21-8200-87DFC34A65C4}" dt="2021-02-08T11:18:02.898" v="15666" actId="1076"/>
        <pc:sldMkLst>
          <pc:docMk/>
          <pc:sldMk cId="3417546322" sldId="534"/>
        </pc:sldMkLst>
        <pc:spChg chg="mod">
          <ac:chgData name="Pierre Crescenzo" userId="41cbe18c-0c75-48cb-aa3b-f833d1683ee8" providerId="ADAL" clId="{532DDE1D-AE4A-4E21-8200-87DFC34A65C4}" dt="2021-02-08T11:09:03.678" v="15444" actId="20577"/>
          <ac:spMkLst>
            <pc:docMk/>
            <pc:sldMk cId="3417546322" sldId="534"/>
            <ac:spMk id="3" creationId="{C3D56EAF-7AB8-450E-A258-E00A73465B30}"/>
          </ac:spMkLst>
        </pc:spChg>
        <pc:picChg chg="add mod">
          <ac:chgData name="Pierre Crescenzo" userId="41cbe18c-0c75-48cb-aa3b-f833d1683ee8" providerId="ADAL" clId="{532DDE1D-AE4A-4E21-8200-87DFC34A65C4}" dt="2021-02-08T11:18:02.898" v="15666" actId="1076"/>
          <ac:picMkLst>
            <pc:docMk/>
            <pc:sldMk cId="3417546322" sldId="534"/>
            <ac:picMk id="4" creationId="{06A8A35F-149C-46AE-AA0D-C099255F9376}"/>
          </ac:picMkLst>
        </pc:picChg>
      </pc:sldChg>
      <pc:sldChg chg="addSp modSp add mod ord">
        <pc:chgData name="Pierre Crescenzo" userId="41cbe18c-0c75-48cb-aa3b-f833d1683ee8" providerId="ADAL" clId="{532DDE1D-AE4A-4E21-8200-87DFC34A65C4}" dt="2021-02-08T11:19:04.080" v="15672" actId="1076"/>
        <pc:sldMkLst>
          <pc:docMk/>
          <pc:sldMk cId="3810523767" sldId="535"/>
        </pc:sldMkLst>
        <pc:spChg chg="mod">
          <ac:chgData name="Pierre Crescenzo" userId="41cbe18c-0c75-48cb-aa3b-f833d1683ee8" providerId="ADAL" clId="{532DDE1D-AE4A-4E21-8200-87DFC34A65C4}" dt="2021-02-08T11:09:29.373" v="15478" actId="20577"/>
          <ac:spMkLst>
            <pc:docMk/>
            <pc:sldMk cId="3810523767" sldId="535"/>
            <ac:spMk id="3" creationId="{C3D56EAF-7AB8-450E-A258-E00A73465B30}"/>
          </ac:spMkLst>
        </pc:spChg>
        <pc:picChg chg="add mod">
          <ac:chgData name="Pierre Crescenzo" userId="41cbe18c-0c75-48cb-aa3b-f833d1683ee8" providerId="ADAL" clId="{532DDE1D-AE4A-4E21-8200-87DFC34A65C4}" dt="2021-02-08T11:19:04.080" v="15672" actId="1076"/>
          <ac:picMkLst>
            <pc:docMk/>
            <pc:sldMk cId="3810523767" sldId="535"/>
            <ac:picMk id="4" creationId="{AA5663F9-63E4-4F99-A493-3CB49F2EBDE9}"/>
          </ac:picMkLst>
        </pc:picChg>
      </pc:sldChg>
      <pc:sldChg chg="addSp modSp add mod">
        <pc:chgData name="Pierre Crescenzo" userId="41cbe18c-0c75-48cb-aa3b-f833d1683ee8" providerId="ADAL" clId="{532DDE1D-AE4A-4E21-8200-87DFC34A65C4}" dt="2021-02-08T11:20:19.740" v="15678" actId="1076"/>
        <pc:sldMkLst>
          <pc:docMk/>
          <pc:sldMk cId="3804231467" sldId="536"/>
        </pc:sldMkLst>
        <pc:spChg chg="mod">
          <ac:chgData name="Pierre Crescenzo" userId="41cbe18c-0c75-48cb-aa3b-f833d1683ee8" providerId="ADAL" clId="{532DDE1D-AE4A-4E21-8200-87DFC34A65C4}" dt="2021-02-08T09:12:35.082" v="10072" actId="20577"/>
          <ac:spMkLst>
            <pc:docMk/>
            <pc:sldMk cId="3804231467" sldId="536"/>
            <ac:spMk id="2" creationId="{00000000-0000-0000-0000-000000000000}"/>
          </ac:spMkLst>
        </pc:spChg>
        <pc:spChg chg="mod">
          <ac:chgData name="Pierre Crescenzo" userId="41cbe18c-0c75-48cb-aa3b-f833d1683ee8" providerId="ADAL" clId="{532DDE1D-AE4A-4E21-8200-87DFC34A65C4}" dt="2021-02-08T09:26:15.124" v="10690" actId="404"/>
          <ac:spMkLst>
            <pc:docMk/>
            <pc:sldMk cId="3804231467" sldId="536"/>
            <ac:spMk id="3" creationId="{C3D56EAF-7AB8-450E-A258-E00A73465B30}"/>
          </ac:spMkLst>
        </pc:spChg>
        <pc:picChg chg="add mod">
          <ac:chgData name="Pierre Crescenzo" userId="41cbe18c-0c75-48cb-aa3b-f833d1683ee8" providerId="ADAL" clId="{532DDE1D-AE4A-4E21-8200-87DFC34A65C4}" dt="2021-02-08T11:20:19.740" v="15678" actId="1076"/>
          <ac:picMkLst>
            <pc:docMk/>
            <pc:sldMk cId="3804231467" sldId="536"/>
            <ac:picMk id="5" creationId="{5E114324-988A-4645-9B67-C5E3F3801CBF}"/>
          </ac:picMkLst>
        </pc:picChg>
      </pc:sldChg>
      <pc:sldChg chg="addSp modSp add mod">
        <pc:chgData name="Pierre Crescenzo" userId="41cbe18c-0c75-48cb-aa3b-f833d1683ee8" providerId="ADAL" clId="{532DDE1D-AE4A-4E21-8200-87DFC34A65C4}" dt="2021-02-08T11:20:34.108" v="15683" actId="1076"/>
        <pc:sldMkLst>
          <pc:docMk/>
          <pc:sldMk cId="2206168243" sldId="537"/>
        </pc:sldMkLst>
        <pc:spChg chg="mod">
          <ac:chgData name="Pierre Crescenzo" userId="41cbe18c-0c75-48cb-aa3b-f833d1683ee8" providerId="ADAL" clId="{532DDE1D-AE4A-4E21-8200-87DFC34A65C4}" dt="2021-02-08T11:11:05.250" v="15548" actId="20577"/>
          <ac:spMkLst>
            <pc:docMk/>
            <pc:sldMk cId="2206168243" sldId="537"/>
            <ac:spMk id="3" creationId="{C3D56EAF-7AB8-450E-A258-E00A73465B30}"/>
          </ac:spMkLst>
        </pc:spChg>
        <pc:picChg chg="add mod">
          <ac:chgData name="Pierre Crescenzo" userId="41cbe18c-0c75-48cb-aa3b-f833d1683ee8" providerId="ADAL" clId="{532DDE1D-AE4A-4E21-8200-87DFC34A65C4}" dt="2021-02-08T11:20:34.108" v="15683" actId="1076"/>
          <ac:picMkLst>
            <pc:docMk/>
            <pc:sldMk cId="2206168243" sldId="537"/>
            <ac:picMk id="4" creationId="{1CC5C669-7C46-4230-BD1B-A175DE450265}"/>
          </ac:picMkLst>
        </pc:picChg>
      </pc:sldChg>
      <pc:sldChg chg="addSp modSp add mod">
        <pc:chgData name="Pierre Crescenzo" userId="41cbe18c-0c75-48cb-aa3b-f833d1683ee8" providerId="ADAL" clId="{532DDE1D-AE4A-4E21-8200-87DFC34A65C4}" dt="2021-02-08T11:21:26.240" v="15686" actId="1076"/>
        <pc:sldMkLst>
          <pc:docMk/>
          <pc:sldMk cId="3048021043" sldId="538"/>
        </pc:sldMkLst>
        <pc:spChg chg="mod">
          <ac:chgData name="Pierre Crescenzo" userId="41cbe18c-0c75-48cb-aa3b-f833d1683ee8" providerId="ADAL" clId="{532DDE1D-AE4A-4E21-8200-87DFC34A65C4}" dt="2021-02-06T18:41:31.610" v="8860" actId="404"/>
          <ac:spMkLst>
            <pc:docMk/>
            <pc:sldMk cId="3048021043" sldId="538"/>
            <ac:spMk id="2" creationId="{00000000-0000-0000-0000-000000000000}"/>
          </ac:spMkLst>
        </pc:spChg>
        <pc:spChg chg="mod">
          <ac:chgData name="Pierre Crescenzo" userId="41cbe18c-0c75-48cb-aa3b-f833d1683ee8" providerId="ADAL" clId="{532DDE1D-AE4A-4E21-8200-87DFC34A65C4}" dt="2021-02-08T09:50:33.667" v="11495" actId="20577"/>
          <ac:spMkLst>
            <pc:docMk/>
            <pc:sldMk cId="3048021043" sldId="538"/>
            <ac:spMk id="3" creationId="{C3D56EAF-7AB8-450E-A258-E00A73465B30}"/>
          </ac:spMkLst>
        </pc:spChg>
        <pc:picChg chg="add mod">
          <ac:chgData name="Pierre Crescenzo" userId="41cbe18c-0c75-48cb-aa3b-f833d1683ee8" providerId="ADAL" clId="{532DDE1D-AE4A-4E21-8200-87DFC34A65C4}" dt="2021-02-08T11:21:26.240" v="15686" actId="1076"/>
          <ac:picMkLst>
            <pc:docMk/>
            <pc:sldMk cId="3048021043" sldId="538"/>
            <ac:picMk id="5" creationId="{FC57FBF4-27DC-4B2B-B1BC-DE7A151D643E}"/>
          </ac:picMkLst>
        </pc:picChg>
      </pc:sldChg>
      <pc:sldChg chg="addSp modSp add mod">
        <pc:chgData name="Pierre Crescenzo" userId="41cbe18c-0c75-48cb-aa3b-f833d1683ee8" providerId="ADAL" clId="{532DDE1D-AE4A-4E21-8200-87DFC34A65C4}" dt="2021-02-08T11:20:27.153" v="15680" actId="1076"/>
        <pc:sldMkLst>
          <pc:docMk/>
          <pc:sldMk cId="2154346826" sldId="539"/>
        </pc:sldMkLst>
        <pc:spChg chg="mod">
          <ac:chgData name="Pierre Crescenzo" userId="41cbe18c-0c75-48cb-aa3b-f833d1683ee8" providerId="ADAL" clId="{532DDE1D-AE4A-4E21-8200-87DFC34A65C4}" dt="2021-02-08T09:32:26.250" v="10925" actId="403"/>
          <ac:spMkLst>
            <pc:docMk/>
            <pc:sldMk cId="2154346826" sldId="539"/>
            <ac:spMk id="3" creationId="{C3D56EAF-7AB8-450E-A258-E00A73465B30}"/>
          </ac:spMkLst>
        </pc:spChg>
        <pc:picChg chg="add mod">
          <ac:chgData name="Pierre Crescenzo" userId="41cbe18c-0c75-48cb-aa3b-f833d1683ee8" providerId="ADAL" clId="{532DDE1D-AE4A-4E21-8200-87DFC34A65C4}" dt="2021-02-08T11:20:27.153" v="15680" actId="1076"/>
          <ac:picMkLst>
            <pc:docMk/>
            <pc:sldMk cId="2154346826" sldId="539"/>
            <ac:picMk id="4" creationId="{63CDA5A8-ED26-495B-A328-C473A741869E}"/>
          </ac:picMkLst>
        </pc:picChg>
      </pc:sldChg>
      <pc:sldChg chg="addSp modSp add mod">
        <pc:chgData name="Pierre Crescenzo" userId="41cbe18c-0c75-48cb-aa3b-f833d1683ee8" providerId="ADAL" clId="{532DDE1D-AE4A-4E21-8200-87DFC34A65C4}" dt="2021-02-08T11:23:08.632" v="15692" actId="14100"/>
        <pc:sldMkLst>
          <pc:docMk/>
          <pc:sldMk cId="2647182800" sldId="540"/>
        </pc:sldMkLst>
        <pc:spChg chg="mod">
          <ac:chgData name="Pierre Crescenzo" userId="41cbe18c-0c75-48cb-aa3b-f833d1683ee8" providerId="ADAL" clId="{532DDE1D-AE4A-4E21-8200-87DFC34A65C4}" dt="2021-02-08T09:52:22.840" v="11544" actId="114"/>
          <ac:spMkLst>
            <pc:docMk/>
            <pc:sldMk cId="2647182800" sldId="540"/>
            <ac:spMk id="2" creationId="{00000000-0000-0000-0000-000000000000}"/>
          </ac:spMkLst>
        </pc:spChg>
        <pc:spChg chg="mod">
          <ac:chgData name="Pierre Crescenzo" userId="41cbe18c-0c75-48cb-aa3b-f833d1683ee8" providerId="ADAL" clId="{532DDE1D-AE4A-4E21-8200-87DFC34A65C4}" dt="2021-02-08T10:27:50.942" v="13735" actId="113"/>
          <ac:spMkLst>
            <pc:docMk/>
            <pc:sldMk cId="2647182800" sldId="540"/>
            <ac:spMk id="3" creationId="{C3D56EAF-7AB8-450E-A258-E00A73465B30}"/>
          </ac:spMkLst>
        </pc:spChg>
        <pc:picChg chg="add mod">
          <ac:chgData name="Pierre Crescenzo" userId="41cbe18c-0c75-48cb-aa3b-f833d1683ee8" providerId="ADAL" clId="{532DDE1D-AE4A-4E21-8200-87DFC34A65C4}" dt="2021-02-08T11:23:08.632" v="15692" actId="14100"/>
          <ac:picMkLst>
            <pc:docMk/>
            <pc:sldMk cId="2647182800" sldId="540"/>
            <ac:picMk id="5" creationId="{C8ADE0ED-682A-4650-B129-1D8907E7F668}"/>
          </ac:picMkLst>
        </pc:picChg>
      </pc:sldChg>
      <pc:sldChg chg="addSp modSp add mod">
        <pc:chgData name="Pierre Crescenzo" userId="41cbe18c-0c75-48cb-aa3b-f833d1683ee8" providerId="ADAL" clId="{532DDE1D-AE4A-4E21-8200-87DFC34A65C4}" dt="2021-02-08T11:23:28.337" v="15697" actId="1076"/>
        <pc:sldMkLst>
          <pc:docMk/>
          <pc:sldMk cId="4215060815" sldId="541"/>
        </pc:sldMkLst>
        <pc:spChg chg="mod">
          <ac:chgData name="Pierre Crescenzo" userId="41cbe18c-0c75-48cb-aa3b-f833d1683ee8" providerId="ADAL" clId="{532DDE1D-AE4A-4E21-8200-87DFC34A65C4}" dt="2021-02-08T10:30:02.489" v="13787" actId="20577"/>
          <ac:spMkLst>
            <pc:docMk/>
            <pc:sldMk cId="4215060815" sldId="541"/>
            <ac:spMk id="3" creationId="{C3D56EAF-7AB8-450E-A258-E00A73465B30}"/>
          </ac:spMkLst>
        </pc:spChg>
        <pc:picChg chg="add mod">
          <ac:chgData name="Pierre Crescenzo" userId="41cbe18c-0c75-48cb-aa3b-f833d1683ee8" providerId="ADAL" clId="{532DDE1D-AE4A-4E21-8200-87DFC34A65C4}" dt="2021-02-08T11:23:28.337" v="15697" actId="1076"/>
          <ac:picMkLst>
            <pc:docMk/>
            <pc:sldMk cId="4215060815" sldId="541"/>
            <ac:picMk id="4" creationId="{9883B85E-39F1-419F-98B4-2CC44FEF913E}"/>
          </ac:picMkLst>
        </pc:picChg>
      </pc:sldChg>
      <pc:sldChg chg="addSp modSp add mod">
        <pc:chgData name="Pierre Crescenzo" userId="41cbe18c-0c75-48cb-aa3b-f833d1683ee8" providerId="ADAL" clId="{532DDE1D-AE4A-4E21-8200-87DFC34A65C4}" dt="2021-02-08T11:24:54.215" v="15702" actId="962"/>
        <pc:sldMkLst>
          <pc:docMk/>
          <pc:sldMk cId="1387446026" sldId="542"/>
        </pc:sldMkLst>
        <pc:spChg chg="mod">
          <ac:chgData name="Pierre Crescenzo" userId="41cbe18c-0c75-48cb-aa3b-f833d1683ee8" providerId="ADAL" clId="{532DDE1D-AE4A-4E21-8200-87DFC34A65C4}" dt="2021-02-08T10:30:47.224" v="13792" actId="20577"/>
          <ac:spMkLst>
            <pc:docMk/>
            <pc:sldMk cId="1387446026" sldId="542"/>
            <ac:spMk id="2" creationId="{00000000-0000-0000-0000-000000000000}"/>
          </ac:spMkLst>
        </pc:spChg>
        <pc:spChg chg="mod">
          <ac:chgData name="Pierre Crescenzo" userId="41cbe18c-0c75-48cb-aa3b-f833d1683ee8" providerId="ADAL" clId="{532DDE1D-AE4A-4E21-8200-87DFC34A65C4}" dt="2021-02-08T10:49:26.299" v="14201" actId="113"/>
          <ac:spMkLst>
            <pc:docMk/>
            <pc:sldMk cId="1387446026" sldId="542"/>
            <ac:spMk id="3" creationId="{C3D56EAF-7AB8-450E-A258-E00A73465B30}"/>
          </ac:spMkLst>
        </pc:spChg>
        <pc:picChg chg="add mod">
          <ac:chgData name="Pierre Crescenzo" userId="41cbe18c-0c75-48cb-aa3b-f833d1683ee8" providerId="ADAL" clId="{532DDE1D-AE4A-4E21-8200-87DFC34A65C4}" dt="2021-02-08T11:24:54.215" v="15702" actId="962"/>
          <ac:picMkLst>
            <pc:docMk/>
            <pc:sldMk cId="1387446026" sldId="542"/>
            <ac:picMk id="5" creationId="{FBAA5937-F8A0-4FED-8D22-B91A8B3DBE91}"/>
          </ac:picMkLst>
        </pc:picChg>
      </pc:sldChg>
      <pc:sldChg chg="addSp modSp add mod">
        <pc:chgData name="Pierre Crescenzo" userId="41cbe18c-0c75-48cb-aa3b-f833d1683ee8" providerId="ADAL" clId="{532DDE1D-AE4A-4E21-8200-87DFC34A65C4}" dt="2021-02-08T11:25:02.274" v="15704" actId="1076"/>
        <pc:sldMkLst>
          <pc:docMk/>
          <pc:sldMk cId="2341546730" sldId="543"/>
        </pc:sldMkLst>
        <pc:spChg chg="mod">
          <ac:chgData name="Pierre Crescenzo" userId="41cbe18c-0c75-48cb-aa3b-f833d1683ee8" providerId="ADAL" clId="{532DDE1D-AE4A-4E21-8200-87DFC34A65C4}" dt="2021-02-08T11:07:56.429" v="15398" actId="404"/>
          <ac:spMkLst>
            <pc:docMk/>
            <pc:sldMk cId="2341546730" sldId="543"/>
            <ac:spMk id="3" creationId="{C3D56EAF-7AB8-450E-A258-E00A73465B30}"/>
          </ac:spMkLst>
        </pc:spChg>
        <pc:picChg chg="add mod">
          <ac:chgData name="Pierre Crescenzo" userId="41cbe18c-0c75-48cb-aa3b-f833d1683ee8" providerId="ADAL" clId="{532DDE1D-AE4A-4E21-8200-87DFC34A65C4}" dt="2021-02-08T11:25:02.274" v="15704" actId="1076"/>
          <ac:picMkLst>
            <pc:docMk/>
            <pc:sldMk cId="2341546730" sldId="543"/>
            <ac:picMk id="4" creationId="{9F2B8D3C-2089-46BA-A4E5-6CA143093563}"/>
          </ac:picMkLst>
        </pc:picChg>
      </pc:sldChg>
      <pc:sldChg chg="addSp modSp add mod">
        <pc:chgData name="Pierre Crescenzo" userId="41cbe18c-0c75-48cb-aa3b-f833d1683ee8" providerId="ADAL" clId="{532DDE1D-AE4A-4E21-8200-87DFC34A65C4}" dt="2021-02-08T11:25:08.964" v="15707" actId="1076"/>
        <pc:sldMkLst>
          <pc:docMk/>
          <pc:sldMk cId="1249363649" sldId="544"/>
        </pc:sldMkLst>
        <pc:spChg chg="mod">
          <ac:chgData name="Pierre Crescenzo" userId="41cbe18c-0c75-48cb-aa3b-f833d1683ee8" providerId="ADAL" clId="{532DDE1D-AE4A-4E21-8200-87DFC34A65C4}" dt="2021-02-08T11:07:18.607" v="15395" actId="12"/>
          <ac:spMkLst>
            <pc:docMk/>
            <pc:sldMk cId="1249363649" sldId="544"/>
            <ac:spMk id="3" creationId="{C3D56EAF-7AB8-450E-A258-E00A73465B30}"/>
          </ac:spMkLst>
        </pc:spChg>
        <pc:picChg chg="add mod">
          <ac:chgData name="Pierre Crescenzo" userId="41cbe18c-0c75-48cb-aa3b-f833d1683ee8" providerId="ADAL" clId="{532DDE1D-AE4A-4E21-8200-87DFC34A65C4}" dt="2021-02-08T11:25:08.964" v="15707" actId="1076"/>
          <ac:picMkLst>
            <pc:docMk/>
            <pc:sldMk cId="1249363649" sldId="544"/>
            <ac:picMk id="4" creationId="{0A8E96BE-78B2-4A73-9154-D09B51B57F15}"/>
          </ac:picMkLst>
        </pc:picChg>
      </pc:sldChg>
      <pc:sldChg chg="modSp add del mod">
        <pc:chgData name="Pierre Crescenzo" userId="41cbe18c-0c75-48cb-aa3b-f833d1683ee8" providerId="ADAL" clId="{532DDE1D-AE4A-4E21-8200-87DFC34A65C4}" dt="2021-02-08T11:13:49.031" v="15645" actId="2696"/>
        <pc:sldMkLst>
          <pc:docMk/>
          <pc:sldMk cId="334624777" sldId="545"/>
        </pc:sldMkLst>
        <pc:spChg chg="mod">
          <ac:chgData name="Pierre Crescenzo" userId="41cbe18c-0c75-48cb-aa3b-f833d1683ee8" providerId="ADAL" clId="{532DDE1D-AE4A-4E21-8200-87DFC34A65C4}" dt="2021-02-08T11:11:26.160" v="15555" actId="20577"/>
          <ac:spMkLst>
            <pc:docMk/>
            <pc:sldMk cId="334624777" sldId="545"/>
            <ac:spMk id="2" creationId="{00000000-0000-0000-0000-000000000000}"/>
          </ac:spMkLst>
        </pc:spChg>
        <pc:spChg chg="mod">
          <ac:chgData name="Pierre Crescenzo" userId="41cbe18c-0c75-48cb-aa3b-f833d1683ee8" providerId="ADAL" clId="{532DDE1D-AE4A-4E21-8200-87DFC34A65C4}" dt="2021-02-08T11:12:16.631" v="15644" actId="20577"/>
          <ac:spMkLst>
            <pc:docMk/>
            <pc:sldMk cId="334624777" sldId="545"/>
            <ac:spMk id="3" creationId="{C3D56EAF-7AB8-450E-A258-E00A73465B30}"/>
          </ac:spMkLst>
        </pc:spChg>
      </pc:sldChg>
      <pc:sldMasterChg chg="modSp mod">
        <pc:chgData name="Pierre Crescenzo" userId="41cbe18c-0c75-48cb-aa3b-f833d1683ee8" providerId="ADAL" clId="{532DDE1D-AE4A-4E21-8200-87DFC34A65C4}" dt="2021-02-08T10:36:37.460" v="13944" actId="6549"/>
        <pc:sldMasterMkLst>
          <pc:docMk/>
          <pc:sldMasterMk cId="3849456018" sldId="2147483660"/>
        </pc:sldMasterMkLst>
        <pc:spChg chg="mod">
          <ac:chgData name="Pierre Crescenzo" userId="41cbe18c-0c75-48cb-aa3b-f833d1683ee8" providerId="ADAL" clId="{532DDE1D-AE4A-4E21-8200-87DFC34A65C4}" dt="2021-02-08T10:36:37.460" v="13944" actId="6549"/>
          <ac:spMkLst>
            <pc:docMk/>
            <pc:sldMasterMk cId="3849456018" sldId="2147483660"/>
            <ac:spMk id="9" creationId="{0230F8F0-0928-4F71-B366-D5B25DAC2E15}"/>
          </ac:spMkLst>
        </pc:spChg>
      </pc:sldMasterChg>
    </pc:docChg>
  </pc:docChgLst>
  <pc:docChgLst>
    <pc:chgData name="Anne Brisswalter" userId="9cade304-34a9-4d59-8593-e6dd0a488635" providerId="ADAL" clId="{DA1B0735-BD7A-2E4A-A587-51F4B257BBE2}"/>
    <pc:docChg chg="custSel modSld">
      <pc:chgData name="Anne Brisswalter" userId="9cade304-34a9-4d59-8593-e6dd0a488635" providerId="ADAL" clId="{DA1B0735-BD7A-2E4A-A587-51F4B257BBE2}" dt="2021-01-12T13:32:16.449" v="33" actId="478"/>
      <pc:docMkLst>
        <pc:docMk/>
      </pc:docMkLst>
      <pc:sldChg chg="delSp">
        <pc:chgData name="Anne Brisswalter" userId="9cade304-34a9-4d59-8593-e6dd0a488635" providerId="ADAL" clId="{DA1B0735-BD7A-2E4A-A587-51F4B257BBE2}" dt="2021-01-12T13:31:04.565" v="22" actId="478"/>
        <pc:sldMkLst>
          <pc:docMk/>
          <pc:sldMk cId="907047293" sldId="273"/>
        </pc:sldMkLst>
        <pc:spChg chg="del">
          <ac:chgData name="Anne Brisswalter" userId="9cade304-34a9-4d59-8593-e6dd0a488635" providerId="ADAL" clId="{DA1B0735-BD7A-2E4A-A587-51F4B257BBE2}" dt="2021-01-12T13:31:04.565" v="22" actId="478"/>
          <ac:spMkLst>
            <pc:docMk/>
            <pc:sldMk cId="907047293" sldId="273"/>
            <ac:spMk id="4" creationId="{00000000-0000-0000-0000-000000000000}"/>
          </ac:spMkLst>
        </pc:spChg>
      </pc:sldChg>
      <pc:sldChg chg="delSp">
        <pc:chgData name="Anne Brisswalter" userId="9cade304-34a9-4d59-8593-e6dd0a488635" providerId="ADAL" clId="{DA1B0735-BD7A-2E4A-A587-51F4B257BBE2}" dt="2021-01-12T13:27:22.401" v="0" actId="478"/>
        <pc:sldMkLst>
          <pc:docMk/>
          <pc:sldMk cId="507615657" sldId="274"/>
        </pc:sldMkLst>
        <pc:spChg chg="del">
          <ac:chgData name="Anne Brisswalter" userId="9cade304-34a9-4d59-8593-e6dd0a488635" providerId="ADAL" clId="{DA1B0735-BD7A-2E4A-A587-51F4B257BBE2}" dt="2021-01-12T13:27:22.401" v="0" actId="478"/>
          <ac:spMkLst>
            <pc:docMk/>
            <pc:sldMk cId="507615657" sldId="274"/>
            <ac:spMk id="4" creationId="{00000000-0000-0000-0000-000000000000}"/>
          </ac:spMkLst>
        </pc:spChg>
      </pc:sldChg>
      <pc:sldChg chg="delSp">
        <pc:chgData name="Anne Brisswalter" userId="9cade304-34a9-4d59-8593-e6dd0a488635" providerId="ADAL" clId="{DA1B0735-BD7A-2E4A-A587-51F4B257BBE2}" dt="2021-01-12T13:31:41.893" v="28" actId="478"/>
        <pc:sldMkLst>
          <pc:docMk/>
          <pc:sldMk cId="1944168626" sldId="326"/>
        </pc:sldMkLst>
        <pc:spChg chg="del">
          <ac:chgData name="Anne Brisswalter" userId="9cade304-34a9-4d59-8593-e6dd0a488635" providerId="ADAL" clId="{DA1B0735-BD7A-2E4A-A587-51F4B257BBE2}" dt="2021-01-12T13:31:41.893" v="28" actId="478"/>
          <ac:spMkLst>
            <pc:docMk/>
            <pc:sldMk cId="1944168626" sldId="326"/>
            <ac:spMk id="4" creationId="{00000000-0000-0000-0000-000000000000}"/>
          </ac:spMkLst>
        </pc:spChg>
      </pc:sldChg>
      <pc:sldChg chg="delSp">
        <pc:chgData name="Anne Brisswalter" userId="9cade304-34a9-4d59-8593-e6dd0a488635" providerId="ADAL" clId="{DA1B0735-BD7A-2E4A-A587-51F4B257BBE2}" dt="2021-01-12T13:28:17.500" v="7" actId="478"/>
        <pc:sldMkLst>
          <pc:docMk/>
          <pc:sldMk cId="1075566175" sldId="330"/>
        </pc:sldMkLst>
        <pc:spChg chg="del">
          <ac:chgData name="Anne Brisswalter" userId="9cade304-34a9-4d59-8593-e6dd0a488635" providerId="ADAL" clId="{DA1B0735-BD7A-2E4A-A587-51F4B257BBE2}" dt="2021-01-12T13:28:17.500" v="7" actId="478"/>
          <ac:spMkLst>
            <pc:docMk/>
            <pc:sldMk cId="1075566175" sldId="330"/>
            <ac:spMk id="4" creationId="{00000000-0000-0000-0000-000000000000}"/>
          </ac:spMkLst>
        </pc:spChg>
      </pc:sldChg>
      <pc:sldChg chg="delSp">
        <pc:chgData name="Anne Brisswalter" userId="9cade304-34a9-4d59-8593-e6dd0a488635" providerId="ADAL" clId="{DA1B0735-BD7A-2E4A-A587-51F4B257BBE2}" dt="2021-01-12T13:31:09.649" v="23" actId="478"/>
        <pc:sldMkLst>
          <pc:docMk/>
          <pc:sldMk cId="763543294" sldId="441"/>
        </pc:sldMkLst>
        <pc:spChg chg="del">
          <ac:chgData name="Anne Brisswalter" userId="9cade304-34a9-4d59-8593-e6dd0a488635" providerId="ADAL" clId="{DA1B0735-BD7A-2E4A-A587-51F4B257BBE2}" dt="2021-01-12T13:31:09.649" v="23" actId="478"/>
          <ac:spMkLst>
            <pc:docMk/>
            <pc:sldMk cId="763543294" sldId="441"/>
            <ac:spMk id="4" creationId="{00000000-0000-0000-0000-000000000000}"/>
          </ac:spMkLst>
        </pc:spChg>
      </pc:sldChg>
      <pc:sldChg chg="delSp">
        <pc:chgData name="Anne Brisswalter" userId="9cade304-34a9-4d59-8593-e6dd0a488635" providerId="ADAL" clId="{DA1B0735-BD7A-2E4A-A587-51F4B257BBE2}" dt="2021-01-12T13:31:24.016" v="26" actId="478"/>
        <pc:sldMkLst>
          <pc:docMk/>
          <pc:sldMk cId="982327350" sldId="442"/>
        </pc:sldMkLst>
        <pc:spChg chg="del">
          <ac:chgData name="Anne Brisswalter" userId="9cade304-34a9-4d59-8593-e6dd0a488635" providerId="ADAL" clId="{DA1B0735-BD7A-2E4A-A587-51F4B257BBE2}" dt="2021-01-12T13:31:24.016" v="26" actId="478"/>
          <ac:spMkLst>
            <pc:docMk/>
            <pc:sldMk cId="982327350" sldId="442"/>
            <ac:spMk id="4" creationId="{00000000-0000-0000-0000-000000000000}"/>
          </ac:spMkLst>
        </pc:spChg>
      </pc:sldChg>
      <pc:sldChg chg="delSp">
        <pc:chgData name="Anne Brisswalter" userId="9cade304-34a9-4d59-8593-e6dd0a488635" providerId="ADAL" clId="{DA1B0735-BD7A-2E4A-A587-51F4B257BBE2}" dt="2021-01-12T13:31:13.013" v="24" actId="478"/>
        <pc:sldMkLst>
          <pc:docMk/>
          <pc:sldMk cId="1929431554" sldId="443"/>
        </pc:sldMkLst>
        <pc:spChg chg="del">
          <ac:chgData name="Anne Brisswalter" userId="9cade304-34a9-4d59-8593-e6dd0a488635" providerId="ADAL" clId="{DA1B0735-BD7A-2E4A-A587-51F4B257BBE2}" dt="2021-01-12T13:31:13.013" v="24" actId="478"/>
          <ac:spMkLst>
            <pc:docMk/>
            <pc:sldMk cId="1929431554" sldId="443"/>
            <ac:spMk id="4" creationId="{00000000-0000-0000-0000-000000000000}"/>
          </ac:spMkLst>
        </pc:spChg>
      </pc:sldChg>
      <pc:sldChg chg="delSp">
        <pc:chgData name="Anne Brisswalter" userId="9cade304-34a9-4d59-8593-e6dd0a488635" providerId="ADAL" clId="{DA1B0735-BD7A-2E4A-A587-51F4B257BBE2}" dt="2021-01-12T13:31:16.175" v="25" actId="478"/>
        <pc:sldMkLst>
          <pc:docMk/>
          <pc:sldMk cId="2143415298" sldId="444"/>
        </pc:sldMkLst>
        <pc:spChg chg="del">
          <ac:chgData name="Anne Brisswalter" userId="9cade304-34a9-4d59-8593-e6dd0a488635" providerId="ADAL" clId="{DA1B0735-BD7A-2E4A-A587-51F4B257BBE2}" dt="2021-01-12T13:31:16.175" v="25" actId="478"/>
          <ac:spMkLst>
            <pc:docMk/>
            <pc:sldMk cId="2143415298" sldId="444"/>
            <ac:spMk id="4" creationId="{00000000-0000-0000-0000-000000000000}"/>
          </ac:spMkLst>
        </pc:spChg>
      </pc:sldChg>
      <pc:sldChg chg="delSp">
        <pc:chgData name="Anne Brisswalter" userId="9cade304-34a9-4d59-8593-e6dd0a488635" providerId="ADAL" clId="{DA1B0735-BD7A-2E4A-A587-51F4B257BBE2}" dt="2021-01-12T13:31:28.437" v="27" actId="478"/>
        <pc:sldMkLst>
          <pc:docMk/>
          <pc:sldMk cId="334771273" sldId="445"/>
        </pc:sldMkLst>
        <pc:spChg chg="del">
          <ac:chgData name="Anne Brisswalter" userId="9cade304-34a9-4d59-8593-e6dd0a488635" providerId="ADAL" clId="{DA1B0735-BD7A-2E4A-A587-51F4B257BBE2}" dt="2021-01-12T13:31:28.437" v="27" actId="478"/>
          <ac:spMkLst>
            <pc:docMk/>
            <pc:sldMk cId="334771273" sldId="445"/>
            <ac:spMk id="4" creationId="{00000000-0000-0000-0000-000000000000}"/>
          </ac:spMkLst>
        </pc:spChg>
      </pc:sldChg>
      <pc:sldChg chg="delSp">
        <pc:chgData name="Anne Brisswalter" userId="9cade304-34a9-4d59-8593-e6dd0a488635" providerId="ADAL" clId="{DA1B0735-BD7A-2E4A-A587-51F4B257BBE2}" dt="2021-01-12T13:28:08.376" v="6" actId="478"/>
        <pc:sldMkLst>
          <pc:docMk/>
          <pc:sldMk cId="219937786" sldId="446"/>
        </pc:sldMkLst>
        <pc:spChg chg="del">
          <ac:chgData name="Anne Brisswalter" userId="9cade304-34a9-4d59-8593-e6dd0a488635" providerId="ADAL" clId="{DA1B0735-BD7A-2E4A-A587-51F4B257BBE2}" dt="2021-01-12T13:28:08.376" v="6" actId="478"/>
          <ac:spMkLst>
            <pc:docMk/>
            <pc:sldMk cId="219937786" sldId="446"/>
            <ac:spMk id="4" creationId="{00000000-0000-0000-0000-000000000000}"/>
          </ac:spMkLst>
        </pc:spChg>
      </pc:sldChg>
      <pc:sldChg chg="delSp">
        <pc:chgData name="Anne Brisswalter" userId="9cade304-34a9-4d59-8593-e6dd0a488635" providerId="ADAL" clId="{DA1B0735-BD7A-2E4A-A587-51F4B257BBE2}" dt="2021-01-12T13:31:56.461" v="30" actId="478"/>
        <pc:sldMkLst>
          <pc:docMk/>
          <pc:sldMk cId="1170746735" sldId="447"/>
        </pc:sldMkLst>
        <pc:spChg chg="del">
          <ac:chgData name="Anne Brisswalter" userId="9cade304-34a9-4d59-8593-e6dd0a488635" providerId="ADAL" clId="{DA1B0735-BD7A-2E4A-A587-51F4B257BBE2}" dt="2021-01-12T13:31:56.461" v="30" actId="478"/>
          <ac:spMkLst>
            <pc:docMk/>
            <pc:sldMk cId="1170746735" sldId="447"/>
            <ac:spMk id="4" creationId="{00000000-0000-0000-0000-000000000000}"/>
          </ac:spMkLst>
        </pc:spChg>
      </pc:sldChg>
      <pc:sldChg chg="delSp">
        <pc:chgData name="Anne Brisswalter" userId="9cade304-34a9-4d59-8593-e6dd0a488635" providerId="ADAL" clId="{DA1B0735-BD7A-2E4A-A587-51F4B257BBE2}" dt="2021-01-12T13:31:53.446" v="29" actId="478"/>
        <pc:sldMkLst>
          <pc:docMk/>
          <pc:sldMk cId="1577814449" sldId="448"/>
        </pc:sldMkLst>
        <pc:spChg chg="del">
          <ac:chgData name="Anne Brisswalter" userId="9cade304-34a9-4d59-8593-e6dd0a488635" providerId="ADAL" clId="{DA1B0735-BD7A-2E4A-A587-51F4B257BBE2}" dt="2021-01-12T13:31:53.446" v="29" actId="478"/>
          <ac:spMkLst>
            <pc:docMk/>
            <pc:sldMk cId="1577814449" sldId="448"/>
            <ac:spMk id="4" creationId="{00000000-0000-0000-0000-000000000000}"/>
          </ac:spMkLst>
        </pc:spChg>
      </pc:sldChg>
      <pc:sldChg chg="delSp">
        <pc:chgData name="Anne Brisswalter" userId="9cade304-34a9-4d59-8593-e6dd0a488635" providerId="ADAL" clId="{DA1B0735-BD7A-2E4A-A587-51F4B257BBE2}" dt="2021-01-12T13:27:29.968" v="1" actId="478"/>
        <pc:sldMkLst>
          <pc:docMk/>
          <pc:sldMk cId="1680463740" sldId="455"/>
        </pc:sldMkLst>
        <pc:spChg chg="del">
          <ac:chgData name="Anne Brisswalter" userId="9cade304-34a9-4d59-8593-e6dd0a488635" providerId="ADAL" clId="{DA1B0735-BD7A-2E4A-A587-51F4B257BBE2}" dt="2021-01-12T13:27:29.968" v="1" actId="478"/>
          <ac:spMkLst>
            <pc:docMk/>
            <pc:sldMk cId="1680463740" sldId="455"/>
            <ac:spMk id="4" creationId="{00000000-0000-0000-0000-000000000000}"/>
          </ac:spMkLst>
        </pc:spChg>
      </pc:sldChg>
      <pc:sldChg chg="delSp">
        <pc:chgData name="Anne Brisswalter" userId="9cade304-34a9-4d59-8593-e6dd0a488635" providerId="ADAL" clId="{DA1B0735-BD7A-2E4A-A587-51F4B257BBE2}" dt="2021-01-12T13:27:41.252" v="3" actId="478"/>
        <pc:sldMkLst>
          <pc:docMk/>
          <pc:sldMk cId="701401225" sldId="456"/>
        </pc:sldMkLst>
        <pc:spChg chg="del">
          <ac:chgData name="Anne Brisswalter" userId="9cade304-34a9-4d59-8593-e6dd0a488635" providerId="ADAL" clId="{DA1B0735-BD7A-2E4A-A587-51F4B257BBE2}" dt="2021-01-12T13:27:41.252" v="3" actId="478"/>
          <ac:spMkLst>
            <pc:docMk/>
            <pc:sldMk cId="701401225" sldId="456"/>
            <ac:spMk id="3" creationId="{00000000-0000-0000-0000-000000000000}"/>
          </ac:spMkLst>
        </pc:spChg>
      </pc:sldChg>
      <pc:sldChg chg="delSp">
        <pc:chgData name="Anne Brisswalter" userId="9cade304-34a9-4d59-8593-e6dd0a488635" providerId="ADAL" clId="{DA1B0735-BD7A-2E4A-A587-51F4B257BBE2}" dt="2021-01-12T13:30:24.424" v="18" actId="478"/>
        <pc:sldMkLst>
          <pc:docMk/>
          <pc:sldMk cId="1958346284" sldId="459"/>
        </pc:sldMkLst>
        <pc:spChg chg="del">
          <ac:chgData name="Anne Brisswalter" userId="9cade304-34a9-4d59-8593-e6dd0a488635" providerId="ADAL" clId="{DA1B0735-BD7A-2E4A-A587-51F4B257BBE2}" dt="2021-01-12T13:30:24.424" v="18" actId="478"/>
          <ac:spMkLst>
            <pc:docMk/>
            <pc:sldMk cId="1958346284" sldId="459"/>
            <ac:spMk id="4" creationId="{00000000-0000-0000-0000-000000000000}"/>
          </ac:spMkLst>
        </pc:spChg>
      </pc:sldChg>
      <pc:sldChg chg="delSp">
        <pc:chgData name="Anne Brisswalter" userId="9cade304-34a9-4d59-8593-e6dd0a488635" providerId="ADAL" clId="{DA1B0735-BD7A-2E4A-A587-51F4B257BBE2}" dt="2021-01-12T13:28:27.884" v="8" actId="478"/>
        <pc:sldMkLst>
          <pc:docMk/>
          <pc:sldMk cId="1453765271" sldId="461"/>
        </pc:sldMkLst>
        <pc:spChg chg="del">
          <ac:chgData name="Anne Brisswalter" userId="9cade304-34a9-4d59-8593-e6dd0a488635" providerId="ADAL" clId="{DA1B0735-BD7A-2E4A-A587-51F4B257BBE2}" dt="2021-01-12T13:28:27.884" v="8" actId="478"/>
          <ac:spMkLst>
            <pc:docMk/>
            <pc:sldMk cId="1453765271" sldId="461"/>
            <ac:spMk id="4" creationId="{00000000-0000-0000-0000-000000000000}"/>
          </ac:spMkLst>
        </pc:spChg>
      </pc:sldChg>
      <pc:sldChg chg="delSp modSp">
        <pc:chgData name="Anne Brisswalter" userId="9cade304-34a9-4d59-8593-e6dd0a488635" providerId="ADAL" clId="{DA1B0735-BD7A-2E4A-A587-51F4B257BBE2}" dt="2021-01-12T13:30:20.431" v="17" actId="478"/>
        <pc:sldMkLst>
          <pc:docMk/>
          <pc:sldMk cId="80522777" sldId="462"/>
        </pc:sldMkLst>
        <pc:spChg chg="del">
          <ac:chgData name="Anne Brisswalter" userId="9cade304-34a9-4d59-8593-e6dd0a488635" providerId="ADAL" clId="{DA1B0735-BD7A-2E4A-A587-51F4B257BBE2}" dt="2021-01-12T13:30:20.431" v="17" actId="478"/>
          <ac:spMkLst>
            <pc:docMk/>
            <pc:sldMk cId="80522777" sldId="462"/>
            <ac:spMk id="4" creationId="{00000000-0000-0000-0000-000000000000}"/>
          </ac:spMkLst>
        </pc:spChg>
        <pc:spChg chg="mod">
          <ac:chgData name="Anne Brisswalter" userId="9cade304-34a9-4d59-8593-e6dd0a488635" providerId="ADAL" clId="{DA1B0735-BD7A-2E4A-A587-51F4B257BBE2}" dt="2021-01-12T13:30:08.307" v="16" actId="20577"/>
          <ac:spMkLst>
            <pc:docMk/>
            <pc:sldMk cId="80522777" sldId="462"/>
            <ac:spMk id="5" creationId="{00000000-0000-0000-0000-000000000000}"/>
          </ac:spMkLst>
        </pc:spChg>
      </pc:sldChg>
      <pc:sldChg chg="delSp modSp">
        <pc:chgData name="Anne Brisswalter" userId="9cade304-34a9-4d59-8593-e6dd0a488635" providerId="ADAL" clId="{DA1B0735-BD7A-2E4A-A587-51F4B257BBE2}" dt="2021-01-12T13:30:36.900" v="21" actId="478"/>
        <pc:sldMkLst>
          <pc:docMk/>
          <pc:sldMk cId="605094523" sldId="463"/>
        </pc:sldMkLst>
        <pc:spChg chg="del mod">
          <ac:chgData name="Anne Brisswalter" userId="9cade304-34a9-4d59-8593-e6dd0a488635" providerId="ADAL" clId="{DA1B0735-BD7A-2E4A-A587-51F4B257BBE2}" dt="2021-01-12T13:30:36.900" v="21" actId="478"/>
          <ac:spMkLst>
            <pc:docMk/>
            <pc:sldMk cId="605094523" sldId="463"/>
            <ac:spMk id="4" creationId="{00000000-0000-0000-0000-000000000000}"/>
          </ac:spMkLst>
        </pc:spChg>
      </pc:sldChg>
      <pc:sldChg chg="delSp">
        <pc:chgData name="Anne Brisswalter" userId="9cade304-34a9-4d59-8593-e6dd0a488635" providerId="ADAL" clId="{DA1B0735-BD7A-2E4A-A587-51F4B257BBE2}" dt="2021-01-12T13:32:16.449" v="33" actId="478"/>
        <pc:sldMkLst>
          <pc:docMk/>
          <pc:sldMk cId="1201185984" sldId="476"/>
        </pc:sldMkLst>
        <pc:spChg chg="del">
          <ac:chgData name="Anne Brisswalter" userId="9cade304-34a9-4d59-8593-e6dd0a488635" providerId="ADAL" clId="{DA1B0735-BD7A-2E4A-A587-51F4B257BBE2}" dt="2021-01-12T13:32:16.449" v="33" actId="478"/>
          <ac:spMkLst>
            <pc:docMk/>
            <pc:sldMk cId="1201185984" sldId="476"/>
            <ac:spMk id="4" creationId="{00000000-0000-0000-0000-000000000000}"/>
          </ac:spMkLst>
        </pc:spChg>
      </pc:sldChg>
      <pc:sldChg chg="delSp">
        <pc:chgData name="Anne Brisswalter" userId="9cade304-34a9-4d59-8593-e6dd0a488635" providerId="ADAL" clId="{DA1B0735-BD7A-2E4A-A587-51F4B257BBE2}" dt="2021-01-12T13:27:37.989" v="2" actId="478"/>
        <pc:sldMkLst>
          <pc:docMk/>
          <pc:sldMk cId="191287507" sldId="490"/>
        </pc:sldMkLst>
        <pc:spChg chg="del">
          <ac:chgData name="Anne Brisswalter" userId="9cade304-34a9-4d59-8593-e6dd0a488635" providerId="ADAL" clId="{DA1B0735-BD7A-2E4A-A587-51F4B257BBE2}" dt="2021-01-12T13:27:37.989" v="2" actId="478"/>
          <ac:spMkLst>
            <pc:docMk/>
            <pc:sldMk cId="191287507" sldId="490"/>
            <ac:spMk id="4" creationId="{00000000-0000-0000-0000-000000000000}"/>
          </ac:spMkLst>
        </pc:spChg>
      </pc:sldChg>
      <pc:sldChg chg="delSp">
        <pc:chgData name="Anne Brisswalter" userId="9cade304-34a9-4d59-8593-e6dd0a488635" providerId="ADAL" clId="{DA1B0735-BD7A-2E4A-A587-51F4B257BBE2}" dt="2021-01-12T13:27:51.829" v="5" actId="478"/>
        <pc:sldMkLst>
          <pc:docMk/>
          <pc:sldMk cId="1410574908" sldId="491"/>
        </pc:sldMkLst>
        <pc:spChg chg="del">
          <ac:chgData name="Anne Brisswalter" userId="9cade304-34a9-4d59-8593-e6dd0a488635" providerId="ADAL" clId="{DA1B0735-BD7A-2E4A-A587-51F4B257BBE2}" dt="2021-01-12T13:27:51.829" v="5" actId="478"/>
          <ac:spMkLst>
            <pc:docMk/>
            <pc:sldMk cId="1410574908" sldId="491"/>
            <ac:spMk id="4" creationId="{00000000-0000-0000-0000-000000000000}"/>
          </ac:spMkLst>
        </pc:spChg>
      </pc:sldChg>
      <pc:sldChg chg="delSp">
        <pc:chgData name="Anne Brisswalter" userId="9cade304-34a9-4d59-8593-e6dd0a488635" providerId="ADAL" clId="{DA1B0735-BD7A-2E4A-A587-51F4B257BBE2}" dt="2021-01-12T13:27:46.168" v="4" actId="478"/>
        <pc:sldMkLst>
          <pc:docMk/>
          <pc:sldMk cId="674651217" sldId="500"/>
        </pc:sldMkLst>
        <pc:spChg chg="del">
          <ac:chgData name="Anne Brisswalter" userId="9cade304-34a9-4d59-8593-e6dd0a488635" providerId="ADAL" clId="{DA1B0735-BD7A-2E4A-A587-51F4B257BBE2}" dt="2021-01-12T13:27:46.168" v="4" actId="478"/>
          <ac:spMkLst>
            <pc:docMk/>
            <pc:sldMk cId="674651217" sldId="500"/>
            <ac:spMk id="4" creationId="{00000000-0000-0000-0000-000000000000}"/>
          </ac:spMkLst>
        </pc:spChg>
      </pc:sldChg>
      <pc:sldChg chg="delSp">
        <pc:chgData name="Anne Brisswalter" userId="9cade304-34a9-4d59-8593-e6dd0a488635" providerId="ADAL" clId="{DA1B0735-BD7A-2E4A-A587-51F4B257BBE2}" dt="2021-01-12T13:32:07.700" v="32" actId="478"/>
        <pc:sldMkLst>
          <pc:docMk/>
          <pc:sldMk cId="1691171904" sldId="505"/>
        </pc:sldMkLst>
        <pc:spChg chg="del">
          <ac:chgData name="Anne Brisswalter" userId="9cade304-34a9-4d59-8593-e6dd0a488635" providerId="ADAL" clId="{DA1B0735-BD7A-2E4A-A587-51F4B257BBE2}" dt="2021-01-12T13:32:07.700" v="32" actId="478"/>
          <ac:spMkLst>
            <pc:docMk/>
            <pc:sldMk cId="1691171904" sldId="505"/>
            <ac:spMk id="4" creationId="{00000000-0000-0000-0000-000000000000}"/>
          </ac:spMkLst>
        </pc:spChg>
      </pc:sldChg>
      <pc:sldChg chg="delSp">
        <pc:chgData name="Anne Brisswalter" userId="9cade304-34a9-4d59-8593-e6dd0a488635" providerId="ADAL" clId="{DA1B0735-BD7A-2E4A-A587-51F4B257BBE2}" dt="2021-01-12T13:32:03.661" v="31" actId="478"/>
        <pc:sldMkLst>
          <pc:docMk/>
          <pc:sldMk cId="549926120" sldId="506"/>
        </pc:sldMkLst>
        <pc:spChg chg="del">
          <ac:chgData name="Anne Brisswalter" userId="9cade304-34a9-4d59-8593-e6dd0a488635" providerId="ADAL" clId="{DA1B0735-BD7A-2E4A-A587-51F4B257BBE2}" dt="2021-01-12T13:32:03.661" v="31" actId="478"/>
          <ac:spMkLst>
            <pc:docMk/>
            <pc:sldMk cId="549926120" sldId="506"/>
            <ac:spMk id="4"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fr-FR"/>
        </a:p>
      </c:txPr>
    </c:title>
    <c:autoTitleDeleted val="0"/>
    <c:plotArea>
      <c:layout>
        <c:manualLayout>
          <c:layoutTarget val="inner"/>
          <c:xMode val="edge"/>
          <c:yMode val="edge"/>
          <c:x val="0.12757348762391499"/>
          <c:y val="0.24445675078423401"/>
          <c:w val="0.45834971508397898"/>
          <c:h val="0.60930253131186995"/>
        </c:manualLayout>
      </c:layout>
      <c:doughnutChart>
        <c:varyColors val="1"/>
        <c:ser>
          <c:idx val="0"/>
          <c:order val="0"/>
          <c:tx>
            <c:strRef>
              <c:f>Feuil1!$B$1</c:f>
              <c:strCache>
                <c:ptCount val="1"/>
                <c:pt idx="0">
                  <c:v>Handicap</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8A0E-4451-BC18-5AFBEF455635}"/>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8A0E-4451-BC18-5AFBEF455635}"/>
              </c:ext>
            </c:extLst>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fr-FR"/>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Feuil1!$A$2:$A$3</c:f>
              <c:strCache>
                <c:ptCount val="2"/>
                <c:pt idx="0">
                  <c:v>invisible</c:v>
                </c:pt>
                <c:pt idx="1">
                  <c:v>visible</c:v>
                </c:pt>
              </c:strCache>
            </c:strRef>
          </c:cat>
          <c:val>
            <c:numRef>
              <c:f>Feuil1!$B$2:$B$3</c:f>
              <c:numCache>
                <c:formatCode>General</c:formatCode>
                <c:ptCount val="2"/>
                <c:pt idx="0">
                  <c:v>80</c:v>
                </c:pt>
                <c:pt idx="1">
                  <c:v>20</c:v>
                </c:pt>
              </c:numCache>
            </c:numRef>
          </c:val>
          <c:extLst>
            <c:ext xmlns:c16="http://schemas.microsoft.com/office/drawing/2014/chart" uri="{C3380CC4-5D6E-409C-BE32-E72D297353CC}">
              <c16:uniqueId val="{00000004-8A0E-4451-BC18-5AFBEF455635}"/>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64E301-DBA9-7445-81C7-6B6115C59E7E}" type="doc">
      <dgm:prSet loTypeId="urn:microsoft.com/office/officeart/2005/8/layout/process1" loCatId="" qsTypeId="urn:microsoft.com/office/officeart/2005/8/quickstyle/simple4" qsCatId="simple" csTypeId="urn:microsoft.com/office/officeart/2005/8/colors/accent1_2" csCatId="accent1" phldr="1"/>
      <dgm:spPr/>
    </dgm:pt>
    <dgm:pt modelId="{C233D4F3-4AC8-A249-AEF9-4F532245CDA3}">
      <dgm:prSet phldrT="[Texte]"/>
      <dgm:spPr/>
      <dgm:t>
        <a:bodyPr/>
        <a:lstStyle/>
        <a:p>
          <a:r>
            <a:rPr lang="fr-FR" dirty="0"/>
            <a:t>DÉFICIENCE</a:t>
          </a:r>
        </a:p>
      </dgm:t>
    </dgm:pt>
    <dgm:pt modelId="{09A6C191-EF61-A44C-ABAE-097B6F012EB5}" type="parTrans" cxnId="{931CDB81-690A-D644-9DD8-426761178C90}">
      <dgm:prSet/>
      <dgm:spPr/>
      <dgm:t>
        <a:bodyPr/>
        <a:lstStyle/>
        <a:p>
          <a:endParaRPr lang="fr-FR"/>
        </a:p>
      </dgm:t>
    </dgm:pt>
    <dgm:pt modelId="{E9663A94-10B9-7544-876C-46B9A4E5D10A}" type="sibTrans" cxnId="{931CDB81-690A-D644-9DD8-426761178C90}">
      <dgm:prSet/>
      <dgm:spPr/>
      <dgm:t>
        <a:bodyPr/>
        <a:lstStyle/>
        <a:p>
          <a:endParaRPr lang="fr-FR"/>
        </a:p>
      </dgm:t>
    </dgm:pt>
    <dgm:pt modelId="{863BE390-B284-AA40-9A75-9618510102A6}">
      <dgm:prSet phldrT="[Texte]"/>
      <dgm:spPr/>
      <dgm:t>
        <a:bodyPr/>
        <a:lstStyle/>
        <a:p>
          <a:r>
            <a:rPr lang="fr-FR" dirty="0"/>
            <a:t>INCAPACITÉ</a:t>
          </a:r>
        </a:p>
      </dgm:t>
    </dgm:pt>
    <dgm:pt modelId="{8DC43E86-C3EE-254D-9334-D00CCB4E4785}" type="parTrans" cxnId="{26266BE1-BF38-C04D-A220-59B70A44C9E2}">
      <dgm:prSet/>
      <dgm:spPr/>
      <dgm:t>
        <a:bodyPr/>
        <a:lstStyle/>
        <a:p>
          <a:endParaRPr lang="fr-FR"/>
        </a:p>
      </dgm:t>
    </dgm:pt>
    <dgm:pt modelId="{05CD91B9-CC65-D84B-8B0D-AC3ECE77648F}" type="sibTrans" cxnId="{26266BE1-BF38-C04D-A220-59B70A44C9E2}">
      <dgm:prSet/>
      <dgm:spPr/>
      <dgm:t>
        <a:bodyPr/>
        <a:lstStyle/>
        <a:p>
          <a:endParaRPr lang="fr-FR"/>
        </a:p>
      </dgm:t>
    </dgm:pt>
    <dgm:pt modelId="{A7AD8018-0E75-0A47-8F36-E00B8997E911}">
      <dgm:prSet phldrT="[Texte]"/>
      <dgm:spPr/>
      <dgm:t>
        <a:bodyPr/>
        <a:lstStyle/>
        <a:p>
          <a:r>
            <a:rPr lang="fr-FR" dirty="0"/>
            <a:t>HANDICAP</a:t>
          </a:r>
        </a:p>
      </dgm:t>
    </dgm:pt>
    <dgm:pt modelId="{B77B5EB7-BEAB-D945-B66B-329088FC1788}" type="parTrans" cxnId="{40D99464-EFF3-DE40-AC7D-5EE9D5B84B7A}">
      <dgm:prSet/>
      <dgm:spPr/>
      <dgm:t>
        <a:bodyPr/>
        <a:lstStyle/>
        <a:p>
          <a:endParaRPr lang="fr-FR"/>
        </a:p>
      </dgm:t>
    </dgm:pt>
    <dgm:pt modelId="{E1CB9FF4-BBAC-6947-8149-8026F89C4748}" type="sibTrans" cxnId="{40D99464-EFF3-DE40-AC7D-5EE9D5B84B7A}">
      <dgm:prSet/>
      <dgm:spPr/>
      <dgm:t>
        <a:bodyPr/>
        <a:lstStyle/>
        <a:p>
          <a:endParaRPr lang="fr-FR"/>
        </a:p>
      </dgm:t>
    </dgm:pt>
    <dgm:pt modelId="{430E7DD5-A188-6548-ACE2-F9297CAB12D4}" type="pres">
      <dgm:prSet presAssocID="{6864E301-DBA9-7445-81C7-6B6115C59E7E}" presName="Name0" presStyleCnt="0">
        <dgm:presLayoutVars>
          <dgm:dir/>
          <dgm:resizeHandles val="exact"/>
        </dgm:presLayoutVars>
      </dgm:prSet>
      <dgm:spPr/>
    </dgm:pt>
    <dgm:pt modelId="{AD63C798-1C5C-8740-9B1D-9A6E5C62FFBE}" type="pres">
      <dgm:prSet presAssocID="{C233D4F3-4AC8-A249-AEF9-4F532245CDA3}" presName="node" presStyleLbl="node1" presStyleIdx="0" presStyleCnt="3">
        <dgm:presLayoutVars>
          <dgm:bulletEnabled val="1"/>
        </dgm:presLayoutVars>
      </dgm:prSet>
      <dgm:spPr/>
    </dgm:pt>
    <dgm:pt modelId="{F742CB37-1A90-5248-A7E8-1615B69202BC}" type="pres">
      <dgm:prSet presAssocID="{E9663A94-10B9-7544-876C-46B9A4E5D10A}" presName="sibTrans" presStyleLbl="sibTrans2D1" presStyleIdx="0" presStyleCnt="2"/>
      <dgm:spPr/>
    </dgm:pt>
    <dgm:pt modelId="{07D10042-A275-9F4A-AC2F-8D0918AC0EB4}" type="pres">
      <dgm:prSet presAssocID="{E9663A94-10B9-7544-876C-46B9A4E5D10A}" presName="connectorText" presStyleLbl="sibTrans2D1" presStyleIdx="0" presStyleCnt="2"/>
      <dgm:spPr/>
    </dgm:pt>
    <dgm:pt modelId="{E1B24A84-9411-7E46-A604-19F14B16DDB0}" type="pres">
      <dgm:prSet presAssocID="{863BE390-B284-AA40-9A75-9618510102A6}" presName="node" presStyleLbl="node1" presStyleIdx="1" presStyleCnt="3">
        <dgm:presLayoutVars>
          <dgm:bulletEnabled val="1"/>
        </dgm:presLayoutVars>
      </dgm:prSet>
      <dgm:spPr/>
    </dgm:pt>
    <dgm:pt modelId="{E9941A23-12FF-8F45-BE0A-A644E7754D3B}" type="pres">
      <dgm:prSet presAssocID="{05CD91B9-CC65-D84B-8B0D-AC3ECE77648F}" presName="sibTrans" presStyleLbl="sibTrans2D1" presStyleIdx="1" presStyleCnt="2"/>
      <dgm:spPr/>
    </dgm:pt>
    <dgm:pt modelId="{E42EEA5F-70E4-8B47-ADDE-FA2C7BFEE164}" type="pres">
      <dgm:prSet presAssocID="{05CD91B9-CC65-D84B-8B0D-AC3ECE77648F}" presName="connectorText" presStyleLbl="sibTrans2D1" presStyleIdx="1" presStyleCnt="2"/>
      <dgm:spPr/>
    </dgm:pt>
    <dgm:pt modelId="{2E1F2424-1174-614C-8B29-747FFEC7D08E}" type="pres">
      <dgm:prSet presAssocID="{A7AD8018-0E75-0A47-8F36-E00B8997E911}" presName="node" presStyleLbl="node1" presStyleIdx="2" presStyleCnt="3">
        <dgm:presLayoutVars>
          <dgm:bulletEnabled val="1"/>
        </dgm:presLayoutVars>
      </dgm:prSet>
      <dgm:spPr/>
    </dgm:pt>
  </dgm:ptLst>
  <dgm:cxnLst>
    <dgm:cxn modelId="{40D99464-EFF3-DE40-AC7D-5EE9D5B84B7A}" srcId="{6864E301-DBA9-7445-81C7-6B6115C59E7E}" destId="{A7AD8018-0E75-0A47-8F36-E00B8997E911}" srcOrd="2" destOrd="0" parTransId="{B77B5EB7-BEAB-D945-B66B-329088FC1788}" sibTransId="{E1CB9FF4-BBAC-6947-8149-8026F89C4748}"/>
    <dgm:cxn modelId="{37E9F667-49EF-7A46-BE02-CE767D346406}" type="presOf" srcId="{C233D4F3-4AC8-A249-AEF9-4F532245CDA3}" destId="{AD63C798-1C5C-8740-9B1D-9A6E5C62FFBE}" srcOrd="0" destOrd="0" presId="urn:microsoft.com/office/officeart/2005/8/layout/process1"/>
    <dgm:cxn modelId="{931CDB81-690A-D644-9DD8-426761178C90}" srcId="{6864E301-DBA9-7445-81C7-6B6115C59E7E}" destId="{C233D4F3-4AC8-A249-AEF9-4F532245CDA3}" srcOrd="0" destOrd="0" parTransId="{09A6C191-EF61-A44C-ABAE-097B6F012EB5}" sibTransId="{E9663A94-10B9-7544-876C-46B9A4E5D10A}"/>
    <dgm:cxn modelId="{00215A89-F7FF-4F44-9667-D7482A7C43B2}" type="presOf" srcId="{863BE390-B284-AA40-9A75-9618510102A6}" destId="{E1B24A84-9411-7E46-A604-19F14B16DDB0}" srcOrd="0" destOrd="0" presId="urn:microsoft.com/office/officeart/2005/8/layout/process1"/>
    <dgm:cxn modelId="{B18A9290-9C86-6243-B0B1-6FEACF4E6F64}" type="presOf" srcId="{E9663A94-10B9-7544-876C-46B9A4E5D10A}" destId="{07D10042-A275-9F4A-AC2F-8D0918AC0EB4}" srcOrd="1" destOrd="0" presId="urn:microsoft.com/office/officeart/2005/8/layout/process1"/>
    <dgm:cxn modelId="{4CB6AD99-9834-9C41-A68B-05F730BAD6C2}" type="presOf" srcId="{E9663A94-10B9-7544-876C-46B9A4E5D10A}" destId="{F742CB37-1A90-5248-A7E8-1615B69202BC}" srcOrd="0" destOrd="0" presId="urn:microsoft.com/office/officeart/2005/8/layout/process1"/>
    <dgm:cxn modelId="{04EDB199-0BF0-7445-B289-7E4C7C4E7130}" type="presOf" srcId="{6864E301-DBA9-7445-81C7-6B6115C59E7E}" destId="{430E7DD5-A188-6548-ACE2-F9297CAB12D4}" srcOrd="0" destOrd="0" presId="urn:microsoft.com/office/officeart/2005/8/layout/process1"/>
    <dgm:cxn modelId="{4D63AF9B-0A73-7043-8F52-B8F5513334D3}" type="presOf" srcId="{05CD91B9-CC65-D84B-8B0D-AC3ECE77648F}" destId="{E9941A23-12FF-8F45-BE0A-A644E7754D3B}" srcOrd="0" destOrd="0" presId="urn:microsoft.com/office/officeart/2005/8/layout/process1"/>
    <dgm:cxn modelId="{388230A4-EC03-6649-AB84-06172FD4738B}" type="presOf" srcId="{05CD91B9-CC65-D84B-8B0D-AC3ECE77648F}" destId="{E42EEA5F-70E4-8B47-ADDE-FA2C7BFEE164}" srcOrd="1" destOrd="0" presId="urn:microsoft.com/office/officeart/2005/8/layout/process1"/>
    <dgm:cxn modelId="{74398DB4-B793-7D4D-BD74-F1A537BE9E3C}" type="presOf" srcId="{A7AD8018-0E75-0A47-8F36-E00B8997E911}" destId="{2E1F2424-1174-614C-8B29-747FFEC7D08E}" srcOrd="0" destOrd="0" presId="urn:microsoft.com/office/officeart/2005/8/layout/process1"/>
    <dgm:cxn modelId="{26266BE1-BF38-C04D-A220-59B70A44C9E2}" srcId="{6864E301-DBA9-7445-81C7-6B6115C59E7E}" destId="{863BE390-B284-AA40-9A75-9618510102A6}" srcOrd="1" destOrd="0" parTransId="{8DC43E86-C3EE-254D-9334-D00CCB4E4785}" sibTransId="{05CD91B9-CC65-D84B-8B0D-AC3ECE77648F}"/>
    <dgm:cxn modelId="{181F2540-4A6B-C94E-805A-7C4D2F76E0B9}" type="presParOf" srcId="{430E7DD5-A188-6548-ACE2-F9297CAB12D4}" destId="{AD63C798-1C5C-8740-9B1D-9A6E5C62FFBE}" srcOrd="0" destOrd="0" presId="urn:microsoft.com/office/officeart/2005/8/layout/process1"/>
    <dgm:cxn modelId="{19ACB159-E444-3541-8D78-DD6E692BF5E5}" type="presParOf" srcId="{430E7DD5-A188-6548-ACE2-F9297CAB12D4}" destId="{F742CB37-1A90-5248-A7E8-1615B69202BC}" srcOrd="1" destOrd="0" presId="urn:microsoft.com/office/officeart/2005/8/layout/process1"/>
    <dgm:cxn modelId="{22F71C94-D105-D747-9062-7B35342F22B2}" type="presParOf" srcId="{F742CB37-1A90-5248-A7E8-1615B69202BC}" destId="{07D10042-A275-9F4A-AC2F-8D0918AC0EB4}" srcOrd="0" destOrd="0" presId="urn:microsoft.com/office/officeart/2005/8/layout/process1"/>
    <dgm:cxn modelId="{408086D1-8DE9-B941-AACF-C94DB56E6DC9}" type="presParOf" srcId="{430E7DD5-A188-6548-ACE2-F9297CAB12D4}" destId="{E1B24A84-9411-7E46-A604-19F14B16DDB0}" srcOrd="2" destOrd="0" presId="urn:microsoft.com/office/officeart/2005/8/layout/process1"/>
    <dgm:cxn modelId="{E57181CE-CAB0-2F47-827C-993AD6B98C23}" type="presParOf" srcId="{430E7DD5-A188-6548-ACE2-F9297CAB12D4}" destId="{E9941A23-12FF-8F45-BE0A-A644E7754D3B}" srcOrd="3" destOrd="0" presId="urn:microsoft.com/office/officeart/2005/8/layout/process1"/>
    <dgm:cxn modelId="{0657AFB8-A5C1-2E4A-A2F1-0F52161BD7BD}" type="presParOf" srcId="{E9941A23-12FF-8F45-BE0A-A644E7754D3B}" destId="{E42EEA5F-70E4-8B47-ADDE-FA2C7BFEE164}" srcOrd="0" destOrd="0" presId="urn:microsoft.com/office/officeart/2005/8/layout/process1"/>
    <dgm:cxn modelId="{38EA2CFD-B3B3-DC4B-AD6F-FBB7D56200B4}" type="presParOf" srcId="{430E7DD5-A188-6548-ACE2-F9297CAB12D4}" destId="{2E1F2424-1174-614C-8B29-747FFEC7D08E}"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77E904-E748-484C-8FE1-BD1973D853F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r-FR"/>
        </a:p>
      </dgm:t>
    </dgm:pt>
    <dgm:pt modelId="{1BA1FE87-97AC-4DC4-8C58-771460228392}">
      <dgm:prSet custT="1"/>
      <dgm:spPr/>
      <dgm:t>
        <a:bodyPr/>
        <a:lstStyle/>
        <a:p>
          <a:pPr rtl="0" eaLnBrk="1" latinLnBrk="0"/>
          <a:r>
            <a:rPr lang="fr-FR" sz="2400" b="1">
              <a:solidFill>
                <a:schemeClr val="tx1"/>
              </a:solidFill>
              <a:latin typeface="+mj-lt"/>
              <a:ea typeface="+mj-ea"/>
              <a:cs typeface="+mj-cs"/>
            </a:rPr>
            <a:t>Des accompagnements spécifiques</a:t>
          </a:r>
          <a:r>
            <a:rPr lang="fr-FR" sz="2000" b="1">
              <a:solidFill>
                <a:schemeClr val="tx1"/>
              </a:solidFill>
              <a:latin typeface="+mj-lt"/>
              <a:ea typeface="+mj-ea"/>
              <a:cs typeface="+mj-cs"/>
            </a:rPr>
            <a:t>:</a:t>
          </a:r>
        </a:p>
        <a:p>
          <a:pPr rtl="0" eaLnBrk="1" latinLnBrk="0"/>
          <a:r>
            <a:rPr lang="fr-FR" sz="3200" b="1">
              <a:solidFill>
                <a:schemeClr val="tx1"/>
              </a:solidFill>
              <a:latin typeface="+mj-lt"/>
              <a:ea typeface="+mj-ea"/>
              <a:cs typeface="+mj-cs"/>
            </a:rPr>
            <a:t>Les PAS</a:t>
          </a:r>
        </a:p>
        <a:p>
          <a:pPr rtl="0" eaLnBrk="1" latinLnBrk="0"/>
          <a:r>
            <a:rPr lang="fr-FR" sz="3200" b="1">
              <a:solidFill>
                <a:schemeClr val="tx1"/>
              </a:solidFill>
              <a:latin typeface="+mj-lt"/>
              <a:ea typeface="+mj-ea"/>
              <a:cs typeface="+mj-cs"/>
            </a:rPr>
            <a:t>Prestations d’Appui Spécifique</a:t>
          </a:r>
          <a:r>
            <a:rPr lang="fr-FR" sz="3200" b="1">
              <a:solidFill>
                <a:schemeClr val="tx2"/>
              </a:solidFill>
              <a:latin typeface="+mj-lt"/>
              <a:ea typeface="+mj-ea"/>
              <a:cs typeface="+mj-cs"/>
            </a:rPr>
            <a:t> </a:t>
          </a:r>
        </a:p>
        <a:p>
          <a:pPr rtl="0"/>
          <a:r>
            <a:rPr lang="fr-FR" sz="2400"/>
            <a:t>avec</a:t>
          </a:r>
        </a:p>
        <a:p>
          <a:pPr rtl="0"/>
          <a:r>
            <a:rPr lang="fr-FR" sz="2400"/>
            <a:t>ISATIS</a:t>
          </a:r>
        </a:p>
        <a:p>
          <a:pPr rtl="0"/>
          <a:r>
            <a:rPr lang="fr-FR" sz="2400"/>
            <a:t>URAPEDA</a:t>
          </a:r>
        </a:p>
      </dgm:t>
    </dgm:pt>
    <dgm:pt modelId="{630685F1-E153-465F-A7E9-CEA6FFB8E0F4}" type="parTrans" cxnId="{EEAF12F4-F9AF-45AA-97CB-FBB61AC6A238}">
      <dgm:prSet/>
      <dgm:spPr/>
      <dgm:t>
        <a:bodyPr/>
        <a:lstStyle/>
        <a:p>
          <a:endParaRPr lang="fr-FR"/>
        </a:p>
      </dgm:t>
    </dgm:pt>
    <dgm:pt modelId="{0E9BAC1B-5B37-4B91-88BE-91AE607A018B}" type="sibTrans" cxnId="{EEAF12F4-F9AF-45AA-97CB-FBB61AC6A238}">
      <dgm:prSet/>
      <dgm:spPr/>
      <dgm:t>
        <a:bodyPr/>
        <a:lstStyle/>
        <a:p>
          <a:endParaRPr lang="fr-FR"/>
        </a:p>
      </dgm:t>
    </dgm:pt>
    <dgm:pt modelId="{D374C51D-B47B-4781-A972-474FD746E1C0}">
      <dgm:prSet custT="1"/>
      <dgm:spPr/>
      <dgm:t>
        <a:bodyPr/>
        <a:lstStyle/>
        <a:p>
          <a:pPr marL="228600" marR="0" lvl="1" indent="-228600" algn="l" defTabSz="1066800" rtl="0" eaLnBrk="1" fontAlgn="auto" latinLnBrk="0" hangingPunct="1">
            <a:lnSpc>
              <a:spcPct val="90000"/>
            </a:lnSpc>
            <a:spcBef>
              <a:spcPct val="0"/>
            </a:spcBef>
            <a:spcAft>
              <a:spcPct val="15000"/>
            </a:spcAft>
            <a:buClrTx/>
            <a:buSzTx/>
            <a:buFontTx/>
            <a:buNone/>
            <a:tabLst/>
            <a:defRPr/>
          </a:pPr>
          <a:endParaRPr lang="fr-FR" sz="2400"/>
        </a:p>
      </dgm:t>
    </dgm:pt>
    <dgm:pt modelId="{05E3B956-0BEF-4DB0-B2A4-5177DB065C75}" type="parTrans" cxnId="{2EDDB34A-BB01-4B91-AE2B-812187F2621A}">
      <dgm:prSet/>
      <dgm:spPr/>
      <dgm:t>
        <a:bodyPr/>
        <a:lstStyle/>
        <a:p>
          <a:endParaRPr lang="fr-FR"/>
        </a:p>
      </dgm:t>
    </dgm:pt>
    <dgm:pt modelId="{C194E544-423B-4842-8B8F-4CE6E2CF24C3}" type="sibTrans" cxnId="{2EDDB34A-BB01-4B91-AE2B-812187F2621A}">
      <dgm:prSet/>
      <dgm:spPr/>
      <dgm:t>
        <a:bodyPr/>
        <a:lstStyle/>
        <a:p>
          <a:endParaRPr lang="fr-FR"/>
        </a:p>
      </dgm:t>
    </dgm:pt>
    <dgm:pt modelId="{29885233-A89E-47F9-B851-837D5904FBAC}">
      <dgm:prSet custT="1"/>
      <dgm:spPr/>
      <dgm:t>
        <a:bodyPr/>
        <a:lstStyle/>
        <a:p>
          <a:pPr marL="228600" lvl="1" indent="0" algn="l" defTabSz="1066800" rtl="0">
            <a:lnSpc>
              <a:spcPct val="90000"/>
            </a:lnSpc>
            <a:spcBef>
              <a:spcPct val="0"/>
            </a:spcBef>
            <a:spcAft>
              <a:spcPct val="15000"/>
            </a:spcAft>
            <a:buNone/>
          </a:pPr>
          <a:r>
            <a:rPr lang="fr-FR" sz="2400"/>
            <a:t>en cas de handicap psychique</a:t>
          </a:r>
        </a:p>
      </dgm:t>
    </dgm:pt>
    <dgm:pt modelId="{CF12DDE7-E7C5-406C-9B01-544A85D8EC20}" type="parTrans" cxnId="{D3AD4F13-99F0-4398-BCCC-8CC26C14B590}">
      <dgm:prSet/>
      <dgm:spPr/>
      <dgm:t>
        <a:bodyPr/>
        <a:lstStyle/>
        <a:p>
          <a:endParaRPr lang="fr-FR"/>
        </a:p>
      </dgm:t>
    </dgm:pt>
    <dgm:pt modelId="{13AEF637-1B1E-4095-8C90-28D5424A0A43}" type="sibTrans" cxnId="{D3AD4F13-99F0-4398-BCCC-8CC26C14B590}">
      <dgm:prSet/>
      <dgm:spPr/>
      <dgm:t>
        <a:bodyPr/>
        <a:lstStyle/>
        <a:p>
          <a:endParaRPr lang="fr-FR"/>
        </a:p>
      </dgm:t>
    </dgm:pt>
    <dgm:pt modelId="{20E8167B-4821-41A6-B504-DEFB2DEEAFC1}">
      <dgm:prSet custT="1"/>
      <dgm:spPr/>
      <dgm:t>
        <a:bodyPr/>
        <a:lstStyle/>
        <a:p>
          <a:pPr marL="228600" lvl="1" indent="0" algn="l" defTabSz="1066800" rtl="0">
            <a:lnSpc>
              <a:spcPct val="90000"/>
            </a:lnSpc>
            <a:spcBef>
              <a:spcPct val="0"/>
            </a:spcBef>
            <a:spcAft>
              <a:spcPct val="15000"/>
            </a:spcAft>
            <a:buNone/>
          </a:pPr>
          <a:r>
            <a:rPr lang="fr-FR" sz="2400"/>
            <a:t>en cas de handicap mental</a:t>
          </a:r>
        </a:p>
      </dgm:t>
    </dgm:pt>
    <dgm:pt modelId="{93C81F99-6DB2-464C-A76B-EAB60BE9FDE6}" type="sibTrans" cxnId="{160C9051-B087-4C7F-9EF1-4941B1AFCF96}">
      <dgm:prSet/>
      <dgm:spPr/>
      <dgm:t>
        <a:bodyPr/>
        <a:lstStyle/>
        <a:p>
          <a:endParaRPr lang="fr-FR"/>
        </a:p>
      </dgm:t>
    </dgm:pt>
    <dgm:pt modelId="{7A397BAC-8C20-4000-991C-C6427510AD5C}" type="parTrans" cxnId="{160C9051-B087-4C7F-9EF1-4941B1AFCF96}">
      <dgm:prSet/>
      <dgm:spPr/>
      <dgm:t>
        <a:bodyPr/>
        <a:lstStyle/>
        <a:p>
          <a:endParaRPr lang="fr-FR"/>
        </a:p>
      </dgm:t>
    </dgm:pt>
    <dgm:pt modelId="{F68495F3-593F-458D-83F8-77CE0F243B47}">
      <dgm:prSet custT="1"/>
      <dgm:spPr/>
      <dgm:t>
        <a:bodyPr/>
        <a:lstStyle/>
        <a:p>
          <a:pPr marL="228600" lvl="1" indent="0" algn="l" defTabSz="1066800" rtl="0">
            <a:lnSpc>
              <a:spcPct val="90000"/>
            </a:lnSpc>
            <a:spcBef>
              <a:spcPct val="0"/>
            </a:spcBef>
            <a:spcAft>
              <a:spcPct val="15000"/>
            </a:spcAft>
            <a:buNone/>
          </a:pPr>
          <a:r>
            <a:rPr lang="fr-FR" sz="2400"/>
            <a:t>en cas de troubles cognitifs</a:t>
          </a:r>
        </a:p>
      </dgm:t>
    </dgm:pt>
    <dgm:pt modelId="{12313C8E-D645-4F27-B1A2-994B4C599F87}" type="sibTrans" cxnId="{D2AB7F7F-A2BF-4FE7-B29B-21DACC6DBB83}">
      <dgm:prSet/>
      <dgm:spPr/>
      <dgm:t>
        <a:bodyPr/>
        <a:lstStyle/>
        <a:p>
          <a:endParaRPr lang="fr-FR"/>
        </a:p>
      </dgm:t>
    </dgm:pt>
    <dgm:pt modelId="{53CC8756-0FFE-48C9-892B-31729512DC45}" type="parTrans" cxnId="{D2AB7F7F-A2BF-4FE7-B29B-21DACC6DBB83}">
      <dgm:prSet/>
      <dgm:spPr/>
      <dgm:t>
        <a:bodyPr/>
        <a:lstStyle/>
        <a:p>
          <a:endParaRPr lang="fr-FR"/>
        </a:p>
      </dgm:t>
    </dgm:pt>
    <dgm:pt modelId="{28624D9F-BF8D-4675-9710-C44F38649399}">
      <dgm:prSet custT="1"/>
      <dgm:spPr/>
      <dgm:t>
        <a:bodyPr/>
        <a:lstStyle/>
        <a:p>
          <a:pPr marL="228600" lvl="1" indent="0" algn="l" defTabSz="1066800" rtl="0">
            <a:lnSpc>
              <a:spcPct val="90000"/>
            </a:lnSpc>
            <a:spcBef>
              <a:spcPct val="0"/>
            </a:spcBef>
            <a:spcAft>
              <a:spcPct val="15000"/>
            </a:spcAft>
            <a:buNone/>
          </a:pPr>
          <a:r>
            <a:rPr lang="fr-FR" sz="2400"/>
            <a:t>en cas de troubles psychiques</a:t>
          </a:r>
        </a:p>
      </dgm:t>
    </dgm:pt>
    <dgm:pt modelId="{FF4D555A-6E43-4C95-9042-C6662C05188F}" type="sibTrans" cxnId="{8AC1BA8C-712D-4DEE-8FC4-CB6C87F975B5}">
      <dgm:prSet/>
      <dgm:spPr/>
      <dgm:t>
        <a:bodyPr/>
        <a:lstStyle/>
        <a:p>
          <a:endParaRPr lang="fr-FR"/>
        </a:p>
      </dgm:t>
    </dgm:pt>
    <dgm:pt modelId="{F647A532-9AF2-4A71-AC37-68E1C2502D0D}" type="parTrans" cxnId="{8AC1BA8C-712D-4DEE-8FC4-CB6C87F975B5}">
      <dgm:prSet/>
      <dgm:spPr/>
      <dgm:t>
        <a:bodyPr/>
        <a:lstStyle/>
        <a:p>
          <a:endParaRPr lang="fr-FR"/>
        </a:p>
      </dgm:t>
    </dgm:pt>
    <dgm:pt modelId="{60C9711D-57BF-4719-8C8B-1F64138FF455}">
      <dgm:prSet/>
      <dgm:spPr/>
      <dgm:t>
        <a:bodyPr/>
        <a:lstStyle/>
        <a:p>
          <a:pPr marL="285750" lvl="1" indent="0" algn="l" defTabSz="1289050" rtl="0">
            <a:lnSpc>
              <a:spcPct val="90000"/>
            </a:lnSpc>
            <a:spcBef>
              <a:spcPct val="0"/>
            </a:spcBef>
            <a:spcAft>
              <a:spcPct val="15000"/>
            </a:spcAft>
            <a:buNone/>
          </a:pPr>
          <a:endParaRPr lang="fr-FR" sz="2900"/>
        </a:p>
      </dgm:t>
    </dgm:pt>
    <dgm:pt modelId="{1A2041F7-2594-4B2D-B565-7B07CCF728BF}" type="parTrans" cxnId="{B4E5AF56-13A1-4A18-8298-5EA90360D765}">
      <dgm:prSet/>
      <dgm:spPr/>
      <dgm:t>
        <a:bodyPr/>
        <a:lstStyle/>
        <a:p>
          <a:endParaRPr lang="fr-FR"/>
        </a:p>
      </dgm:t>
    </dgm:pt>
    <dgm:pt modelId="{BB92CB86-4058-4AEC-8C10-63DAAE76819A}" type="sibTrans" cxnId="{B4E5AF56-13A1-4A18-8298-5EA90360D765}">
      <dgm:prSet/>
      <dgm:spPr/>
      <dgm:t>
        <a:bodyPr/>
        <a:lstStyle/>
        <a:p>
          <a:endParaRPr lang="fr-FR"/>
        </a:p>
      </dgm:t>
    </dgm:pt>
    <dgm:pt modelId="{913EDD50-5EEA-4C3C-A116-F59C0BDF0109}" type="pres">
      <dgm:prSet presAssocID="{F377E904-E748-484C-8FE1-BD1973D853F4}" presName="Name0" presStyleCnt="0">
        <dgm:presLayoutVars>
          <dgm:dir/>
          <dgm:animLvl val="lvl"/>
          <dgm:resizeHandles val="exact"/>
        </dgm:presLayoutVars>
      </dgm:prSet>
      <dgm:spPr/>
    </dgm:pt>
    <dgm:pt modelId="{30ABAF7D-910E-4DD1-A749-E86505DB0532}" type="pres">
      <dgm:prSet presAssocID="{1BA1FE87-97AC-4DC4-8C58-771460228392}" presName="linNode" presStyleCnt="0"/>
      <dgm:spPr/>
    </dgm:pt>
    <dgm:pt modelId="{6470ABA0-3AF0-45B8-8818-482EB294B769}" type="pres">
      <dgm:prSet presAssocID="{1BA1FE87-97AC-4DC4-8C58-771460228392}" presName="parentText" presStyleLbl="node1" presStyleIdx="0" presStyleCnt="1" custScaleX="109426" custLinFactNeighborX="962" custLinFactNeighborY="49">
        <dgm:presLayoutVars>
          <dgm:chMax val="1"/>
          <dgm:bulletEnabled val="1"/>
        </dgm:presLayoutVars>
      </dgm:prSet>
      <dgm:spPr/>
    </dgm:pt>
    <dgm:pt modelId="{CC2033BC-9FD9-4795-B59E-953BB96A4BE1}" type="pres">
      <dgm:prSet presAssocID="{1BA1FE87-97AC-4DC4-8C58-771460228392}" presName="descendantText" presStyleLbl="alignAccFollowNode1" presStyleIdx="0" presStyleCnt="1" custScaleY="54628" custLinFactNeighborX="57" custLinFactNeighborY="-35444">
        <dgm:presLayoutVars>
          <dgm:bulletEnabled val="1"/>
        </dgm:presLayoutVars>
      </dgm:prSet>
      <dgm:spPr/>
    </dgm:pt>
  </dgm:ptLst>
  <dgm:cxnLst>
    <dgm:cxn modelId="{D3AD4F13-99F0-4398-BCCC-8CC26C14B590}" srcId="{1BA1FE87-97AC-4DC4-8C58-771460228392}" destId="{29885233-A89E-47F9-B851-837D5904FBAC}" srcOrd="4" destOrd="0" parTransId="{CF12DDE7-E7C5-406C-9B01-544A85D8EC20}" sibTransId="{13AEF637-1B1E-4095-8C90-28D5424A0A43}"/>
    <dgm:cxn modelId="{2CF2272C-35DC-6548-9B31-CA6EE0C9712D}" type="presOf" srcId="{29885233-A89E-47F9-B851-837D5904FBAC}" destId="{CC2033BC-9FD9-4795-B59E-953BB96A4BE1}" srcOrd="0" destOrd="4" presId="urn:microsoft.com/office/officeart/2005/8/layout/vList5"/>
    <dgm:cxn modelId="{39F65238-D41B-1540-8742-9F03C7A3A01D}" type="presOf" srcId="{20E8167B-4821-41A6-B504-DEFB2DEEAFC1}" destId="{CC2033BC-9FD9-4795-B59E-953BB96A4BE1}" srcOrd="0" destOrd="3" presId="urn:microsoft.com/office/officeart/2005/8/layout/vList5"/>
    <dgm:cxn modelId="{BBF7C740-A4E9-C648-A764-BE7A796FAB46}" type="presOf" srcId="{F377E904-E748-484C-8FE1-BD1973D853F4}" destId="{913EDD50-5EEA-4C3C-A116-F59C0BDF0109}" srcOrd="0" destOrd="0" presId="urn:microsoft.com/office/officeart/2005/8/layout/vList5"/>
    <dgm:cxn modelId="{2EDDB34A-BB01-4B91-AE2B-812187F2621A}" srcId="{1BA1FE87-97AC-4DC4-8C58-771460228392}" destId="{D374C51D-B47B-4781-A972-474FD746E1C0}" srcOrd="0" destOrd="0" parTransId="{05E3B956-0BEF-4DB0-B2A4-5177DB065C75}" sibTransId="{C194E544-423B-4842-8B8F-4CE6E2CF24C3}"/>
    <dgm:cxn modelId="{160C9051-B087-4C7F-9EF1-4941B1AFCF96}" srcId="{1BA1FE87-97AC-4DC4-8C58-771460228392}" destId="{20E8167B-4821-41A6-B504-DEFB2DEEAFC1}" srcOrd="3" destOrd="0" parTransId="{7A397BAC-8C20-4000-991C-C6427510AD5C}" sibTransId="{93C81F99-6DB2-464C-A76B-EAB60BE9FDE6}"/>
    <dgm:cxn modelId="{B4E5AF56-13A1-4A18-8298-5EA90360D765}" srcId="{1BA1FE87-97AC-4DC4-8C58-771460228392}" destId="{60C9711D-57BF-4719-8C8B-1F64138FF455}" srcOrd="5" destOrd="0" parTransId="{1A2041F7-2594-4B2D-B565-7B07CCF728BF}" sibTransId="{BB92CB86-4058-4AEC-8C10-63DAAE76819A}"/>
    <dgm:cxn modelId="{D2AB7F7F-A2BF-4FE7-B29B-21DACC6DBB83}" srcId="{1BA1FE87-97AC-4DC4-8C58-771460228392}" destId="{F68495F3-593F-458D-83F8-77CE0F243B47}" srcOrd="2" destOrd="0" parTransId="{53CC8756-0FFE-48C9-892B-31729512DC45}" sibTransId="{12313C8E-D645-4F27-B1A2-994B4C599F87}"/>
    <dgm:cxn modelId="{8AC1BA8C-712D-4DEE-8FC4-CB6C87F975B5}" srcId="{1BA1FE87-97AC-4DC4-8C58-771460228392}" destId="{28624D9F-BF8D-4675-9710-C44F38649399}" srcOrd="1" destOrd="0" parTransId="{F647A532-9AF2-4A71-AC37-68E1C2502D0D}" sibTransId="{FF4D555A-6E43-4C95-9042-C6662C05188F}"/>
    <dgm:cxn modelId="{9B3749C4-4388-A748-B4B7-5312FECA4D75}" type="presOf" srcId="{F68495F3-593F-458D-83F8-77CE0F243B47}" destId="{CC2033BC-9FD9-4795-B59E-953BB96A4BE1}" srcOrd="0" destOrd="2" presId="urn:microsoft.com/office/officeart/2005/8/layout/vList5"/>
    <dgm:cxn modelId="{408B33D0-7AAC-E24A-88DE-038AB546AA84}" type="presOf" srcId="{D374C51D-B47B-4781-A972-474FD746E1C0}" destId="{CC2033BC-9FD9-4795-B59E-953BB96A4BE1}" srcOrd="0" destOrd="0" presId="urn:microsoft.com/office/officeart/2005/8/layout/vList5"/>
    <dgm:cxn modelId="{6E1A18D4-98EF-3F47-8D64-3359B27A18EE}" type="presOf" srcId="{60C9711D-57BF-4719-8C8B-1F64138FF455}" destId="{CC2033BC-9FD9-4795-B59E-953BB96A4BE1}" srcOrd="0" destOrd="5" presId="urn:microsoft.com/office/officeart/2005/8/layout/vList5"/>
    <dgm:cxn modelId="{6ABB47DB-B2DB-4E42-89EC-11B561F61668}" type="presOf" srcId="{1BA1FE87-97AC-4DC4-8C58-771460228392}" destId="{6470ABA0-3AF0-45B8-8818-482EB294B769}" srcOrd="0" destOrd="0" presId="urn:microsoft.com/office/officeart/2005/8/layout/vList5"/>
    <dgm:cxn modelId="{C2B840F3-1AC2-624B-A82B-36CC6ABB06BC}" type="presOf" srcId="{28624D9F-BF8D-4675-9710-C44F38649399}" destId="{CC2033BC-9FD9-4795-B59E-953BB96A4BE1}" srcOrd="0" destOrd="1" presId="urn:microsoft.com/office/officeart/2005/8/layout/vList5"/>
    <dgm:cxn modelId="{EEAF12F4-F9AF-45AA-97CB-FBB61AC6A238}" srcId="{F377E904-E748-484C-8FE1-BD1973D853F4}" destId="{1BA1FE87-97AC-4DC4-8C58-771460228392}" srcOrd="0" destOrd="0" parTransId="{630685F1-E153-465F-A7E9-CEA6FFB8E0F4}" sibTransId="{0E9BAC1B-5B37-4B91-88BE-91AE607A018B}"/>
    <dgm:cxn modelId="{45850B15-D153-7E4E-AF81-1AA6D64758AE}" type="presParOf" srcId="{913EDD50-5EEA-4C3C-A116-F59C0BDF0109}" destId="{30ABAF7D-910E-4DD1-A749-E86505DB0532}" srcOrd="0" destOrd="0" presId="urn:microsoft.com/office/officeart/2005/8/layout/vList5"/>
    <dgm:cxn modelId="{A1F9726E-4841-9E40-AD33-A530C06BD172}" type="presParOf" srcId="{30ABAF7D-910E-4DD1-A749-E86505DB0532}" destId="{6470ABA0-3AF0-45B8-8818-482EB294B769}" srcOrd="0" destOrd="0" presId="urn:microsoft.com/office/officeart/2005/8/layout/vList5"/>
    <dgm:cxn modelId="{57AD93A4-B0E6-174F-9437-85C988259F27}" type="presParOf" srcId="{30ABAF7D-910E-4DD1-A749-E86505DB0532}" destId="{CC2033BC-9FD9-4795-B59E-953BB96A4BE1}"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63558C-ABE3-49AC-8FF7-64A1D419BA3E}" type="doc">
      <dgm:prSet loTypeId="urn:microsoft.com/office/officeart/2005/8/layout/gear1" loCatId="cycle" qsTypeId="urn:microsoft.com/office/officeart/2005/8/quickstyle/simple1" qsCatId="simple" csTypeId="urn:microsoft.com/office/officeart/2005/8/colors/accent1_2" csCatId="accent1" phldr="1"/>
      <dgm:spPr/>
    </dgm:pt>
    <dgm:pt modelId="{07643757-EF69-42FA-82B1-6EED48113370}">
      <dgm:prSet phldrT="[Texte]"/>
      <dgm:spPr/>
      <dgm:t>
        <a:bodyPr/>
        <a:lstStyle/>
        <a:p>
          <a:r>
            <a:rPr lang="fr-FR" b="1">
              <a:solidFill>
                <a:schemeClr val="tx1"/>
              </a:solidFill>
            </a:rPr>
            <a:t>Mise en œuvre des moyens de compensations (info sensibilisation éventuelle du collectif)</a:t>
          </a:r>
        </a:p>
      </dgm:t>
    </dgm:pt>
    <dgm:pt modelId="{516AB995-98EE-48EB-B40A-ED80F80CA502}" type="parTrans" cxnId="{8C95F8E8-0C37-4541-915F-E91F19B94A68}">
      <dgm:prSet/>
      <dgm:spPr/>
      <dgm:t>
        <a:bodyPr/>
        <a:lstStyle/>
        <a:p>
          <a:endParaRPr lang="fr-FR"/>
        </a:p>
      </dgm:t>
    </dgm:pt>
    <dgm:pt modelId="{3F0FE87A-5956-4D52-AC39-BCD2552992A7}" type="sibTrans" cxnId="{8C95F8E8-0C37-4541-915F-E91F19B94A68}">
      <dgm:prSet/>
      <dgm:spPr/>
      <dgm:t>
        <a:bodyPr/>
        <a:lstStyle/>
        <a:p>
          <a:endParaRPr lang="fr-FR"/>
        </a:p>
      </dgm:t>
    </dgm:pt>
    <dgm:pt modelId="{47835998-5E79-40C5-A34B-B7056809AA4B}">
      <dgm:prSet phldrT="[Texte]" custT="1"/>
      <dgm:spPr/>
      <dgm:t>
        <a:bodyPr/>
        <a:lstStyle/>
        <a:p>
          <a:r>
            <a:rPr lang="fr-FR" sz="1200" b="1">
              <a:solidFill>
                <a:schemeClr val="tx1"/>
              </a:solidFill>
            </a:rPr>
            <a:t>Identification des moyens de compensation </a:t>
          </a:r>
        </a:p>
      </dgm:t>
    </dgm:pt>
    <dgm:pt modelId="{39BE494D-C7D8-4205-94DC-B958E628A1CD}" type="parTrans" cxnId="{205E108A-994D-4683-8609-FCA8BD7026AE}">
      <dgm:prSet/>
      <dgm:spPr/>
      <dgm:t>
        <a:bodyPr/>
        <a:lstStyle/>
        <a:p>
          <a:endParaRPr lang="fr-FR"/>
        </a:p>
      </dgm:t>
    </dgm:pt>
    <dgm:pt modelId="{A1BDD465-1B04-4145-9D11-59F402716D5F}" type="sibTrans" cxnId="{205E108A-994D-4683-8609-FCA8BD7026AE}">
      <dgm:prSet/>
      <dgm:spPr/>
      <dgm:t>
        <a:bodyPr/>
        <a:lstStyle/>
        <a:p>
          <a:endParaRPr lang="fr-FR"/>
        </a:p>
      </dgm:t>
    </dgm:pt>
    <dgm:pt modelId="{B36BA5B9-38DC-4D71-8ED4-26C16BA21A4D}">
      <dgm:prSet phldrT="[Texte]" custT="1"/>
      <dgm:spPr/>
      <dgm:t>
        <a:bodyPr/>
        <a:lstStyle/>
        <a:p>
          <a:r>
            <a:rPr lang="fr-FR" sz="1200" b="1">
              <a:solidFill>
                <a:schemeClr val="tx1"/>
              </a:solidFill>
            </a:rPr>
            <a:t>Evaluation des capacités fonctionnelles</a:t>
          </a:r>
        </a:p>
      </dgm:t>
    </dgm:pt>
    <dgm:pt modelId="{4A2BBA9A-A379-494A-B326-769279CA7146}" type="parTrans" cxnId="{2D61A53F-114F-40CF-A2DC-FBED769D5F74}">
      <dgm:prSet/>
      <dgm:spPr/>
      <dgm:t>
        <a:bodyPr/>
        <a:lstStyle/>
        <a:p>
          <a:endParaRPr lang="fr-FR"/>
        </a:p>
      </dgm:t>
    </dgm:pt>
    <dgm:pt modelId="{C8E19A2A-A4D4-421E-AD6A-90D2D43AA376}" type="sibTrans" cxnId="{2D61A53F-114F-40CF-A2DC-FBED769D5F74}">
      <dgm:prSet/>
      <dgm:spPr/>
      <dgm:t>
        <a:bodyPr/>
        <a:lstStyle/>
        <a:p>
          <a:endParaRPr lang="fr-FR"/>
        </a:p>
      </dgm:t>
    </dgm:pt>
    <dgm:pt modelId="{13EFF7DA-FBB6-4985-B312-C23584BB1D35}" type="pres">
      <dgm:prSet presAssocID="{8063558C-ABE3-49AC-8FF7-64A1D419BA3E}" presName="composite" presStyleCnt="0">
        <dgm:presLayoutVars>
          <dgm:chMax val="3"/>
          <dgm:animLvl val="lvl"/>
          <dgm:resizeHandles val="exact"/>
        </dgm:presLayoutVars>
      </dgm:prSet>
      <dgm:spPr/>
    </dgm:pt>
    <dgm:pt modelId="{404181D7-ACE2-442C-99F9-8FBFED844D6B}" type="pres">
      <dgm:prSet presAssocID="{07643757-EF69-42FA-82B1-6EED48113370}" presName="gear1" presStyleLbl="node1" presStyleIdx="0" presStyleCnt="3" custScaleX="95913" custScaleY="89673">
        <dgm:presLayoutVars>
          <dgm:chMax val="1"/>
          <dgm:bulletEnabled val="1"/>
        </dgm:presLayoutVars>
      </dgm:prSet>
      <dgm:spPr/>
    </dgm:pt>
    <dgm:pt modelId="{56FFE364-DD83-4946-A664-A00745BF209F}" type="pres">
      <dgm:prSet presAssocID="{07643757-EF69-42FA-82B1-6EED48113370}" presName="gear1srcNode" presStyleLbl="node1" presStyleIdx="0" presStyleCnt="3"/>
      <dgm:spPr/>
    </dgm:pt>
    <dgm:pt modelId="{6469E0F7-72F1-476F-B4AD-434530EC8282}" type="pres">
      <dgm:prSet presAssocID="{07643757-EF69-42FA-82B1-6EED48113370}" presName="gear1dstNode" presStyleLbl="node1" presStyleIdx="0" presStyleCnt="3"/>
      <dgm:spPr/>
    </dgm:pt>
    <dgm:pt modelId="{013B760C-36C4-4F1F-B5FF-18DDCE564D13}" type="pres">
      <dgm:prSet presAssocID="{47835998-5E79-40C5-A34B-B7056809AA4B}" presName="gear2" presStyleLbl="node1" presStyleIdx="1" presStyleCnt="3" custScaleX="107500">
        <dgm:presLayoutVars>
          <dgm:chMax val="1"/>
          <dgm:bulletEnabled val="1"/>
        </dgm:presLayoutVars>
      </dgm:prSet>
      <dgm:spPr/>
    </dgm:pt>
    <dgm:pt modelId="{5E769176-4C50-4704-A3B7-826F702A4B30}" type="pres">
      <dgm:prSet presAssocID="{47835998-5E79-40C5-A34B-B7056809AA4B}" presName="gear2srcNode" presStyleLbl="node1" presStyleIdx="1" presStyleCnt="3"/>
      <dgm:spPr/>
    </dgm:pt>
    <dgm:pt modelId="{6623F176-34A3-430E-ABF1-B27FEA3EAFAF}" type="pres">
      <dgm:prSet presAssocID="{47835998-5E79-40C5-A34B-B7056809AA4B}" presName="gear2dstNode" presStyleLbl="node1" presStyleIdx="1" presStyleCnt="3"/>
      <dgm:spPr/>
    </dgm:pt>
    <dgm:pt modelId="{30F5D910-C3A8-4318-8872-DBF3D68F4CB5}" type="pres">
      <dgm:prSet presAssocID="{B36BA5B9-38DC-4D71-8ED4-26C16BA21A4D}" presName="gear3" presStyleLbl="node1" presStyleIdx="2" presStyleCnt="3" custLinFactNeighborX="2670" custLinFactNeighborY="15574"/>
      <dgm:spPr/>
    </dgm:pt>
    <dgm:pt modelId="{7B8C5A88-28FA-4EA7-8A98-3535275C9AFB}" type="pres">
      <dgm:prSet presAssocID="{B36BA5B9-38DC-4D71-8ED4-26C16BA21A4D}" presName="gear3tx" presStyleLbl="node1" presStyleIdx="2" presStyleCnt="3">
        <dgm:presLayoutVars>
          <dgm:chMax val="1"/>
          <dgm:bulletEnabled val="1"/>
        </dgm:presLayoutVars>
      </dgm:prSet>
      <dgm:spPr/>
    </dgm:pt>
    <dgm:pt modelId="{832C5372-24AE-4DE5-BDE1-2CEECB53D304}" type="pres">
      <dgm:prSet presAssocID="{B36BA5B9-38DC-4D71-8ED4-26C16BA21A4D}" presName="gear3srcNode" presStyleLbl="node1" presStyleIdx="2" presStyleCnt="3"/>
      <dgm:spPr/>
    </dgm:pt>
    <dgm:pt modelId="{301046F8-3B0F-4483-9481-EFE0A9BC8D36}" type="pres">
      <dgm:prSet presAssocID="{B36BA5B9-38DC-4D71-8ED4-26C16BA21A4D}" presName="gear3dstNode" presStyleLbl="node1" presStyleIdx="2" presStyleCnt="3"/>
      <dgm:spPr/>
    </dgm:pt>
    <dgm:pt modelId="{7CF40460-0E04-450D-9214-8899EF86F6B2}" type="pres">
      <dgm:prSet presAssocID="{3F0FE87A-5956-4D52-AC39-BCD2552992A7}" presName="connector1" presStyleLbl="sibTrans2D1" presStyleIdx="0" presStyleCnt="3"/>
      <dgm:spPr/>
    </dgm:pt>
    <dgm:pt modelId="{C8040460-8205-4A88-BBCA-2AD67E7A4CD5}" type="pres">
      <dgm:prSet presAssocID="{A1BDD465-1B04-4145-9D11-59F402716D5F}" presName="connector2" presStyleLbl="sibTrans2D1" presStyleIdx="1" presStyleCnt="3"/>
      <dgm:spPr/>
    </dgm:pt>
    <dgm:pt modelId="{75735DFF-85C2-4840-A472-5C899D21E82F}" type="pres">
      <dgm:prSet presAssocID="{C8E19A2A-A4D4-421E-AD6A-90D2D43AA376}" presName="connector3" presStyleLbl="sibTrans2D1" presStyleIdx="2" presStyleCnt="3"/>
      <dgm:spPr/>
    </dgm:pt>
  </dgm:ptLst>
  <dgm:cxnLst>
    <dgm:cxn modelId="{F0202F0E-F798-8142-8C1D-D8E18E83AEA0}" type="presOf" srcId="{B36BA5B9-38DC-4D71-8ED4-26C16BA21A4D}" destId="{30F5D910-C3A8-4318-8872-DBF3D68F4CB5}" srcOrd="0" destOrd="0" presId="urn:microsoft.com/office/officeart/2005/8/layout/gear1"/>
    <dgm:cxn modelId="{475F2911-C3D9-8B4C-B23E-182A9BDDA83A}" type="presOf" srcId="{B36BA5B9-38DC-4D71-8ED4-26C16BA21A4D}" destId="{832C5372-24AE-4DE5-BDE1-2CEECB53D304}" srcOrd="2" destOrd="0" presId="urn:microsoft.com/office/officeart/2005/8/layout/gear1"/>
    <dgm:cxn modelId="{1BFA031C-59D8-304A-8F61-DB29BFA4AC3A}" type="presOf" srcId="{8063558C-ABE3-49AC-8FF7-64A1D419BA3E}" destId="{13EFF7DA-FBB6-4985-B312-C23584BB1D35}" srcOrd="0" destOrd="0" presId="urn:microsoft.com/office/officeart/2005/8/layout/gear1"/>
    <dgm:cxn modelId="{557F613A-8383-CE4B-B06A-36EAE0C71D50}" type="presOf" srcId="{47835998-5E79-40C5-A34B-B7056809AA4B}" destId="{6623F176-34A3-430E-ABF1-B27FEA3EAFAF}" srcOrd="2" destOrd="0" presId="urn:microsoft.com/office/officeart/2005/8/layout/gear1"/>
    <dgm:cxn modelId="{2D61A53F-114F-40CF-A2DC-FBED769D5F74}" srcId="{8063558C-ABE3-49AC-8FF7-64A1D419BA3E}" destId="{B36BA5B9-38DC-4D71-8ED4-26C16BA21A4D}" srcOrd="2" destOrd="0" parTransId="{4A2BBA9A-A379-494A-B326-769279CA7146}" sibTransId="{C8E19A2A-A4D4-421E-AD6A-90D2D43AA376}"/>
    <dgm:cxn modelId="{479CC247-002B-454A-9F52-143DDFEE3589}" type="presOf" srcId="{07643757-EF69-42FA-82B1-6EED48113370}" destId="{6469E0F7-72F1-476F-B4AD-434530EC8282}" srcOrd="2" destOrd="0" presId="urn:microsoft.com/office/officeart/2005/8/layout/gear1"/>
    <dgm:cxn modelId="{F22DB66C-AD4A-9246-9C36-014A95740466}" type="presOf" srcId="{B36BA5B9-38DC-4D71-8ED4-26C16BA21A4D}" destId="{7B8C5A88-28FA-4EA7-8A98-3535275C9AFB}" srcOrd="1" destOrd="0" presId="urn:microsoft.com/office/officeart/2005/8/layout/gear1"/>
    <dgm:cxn modelId="{F944A680-B81D-B145-988F-0489592E4478}" type="presOf" srcId="{07643757-EF69-42FA-82B1-6EED48113370}" destId="{404181D7-ACE2-442C-99F9-8FBFED844D6B}" srcOrd="0" destOrd="0" presId="urn:microsoft.com/office/officeart/2005/8/layout/gear1"/>
    <dgm:cxn modelId="{205E108A-994D-4683-8609-FCA8BD7026AE}" srcId="{8063558C-ABE3-49AC-8FF7-64A1D419BA3E}" destId="{47835998-5E79-40C5-A34B-B7056809AA4B}" srcOrd="1" destOrd="0" parTransId="{39BE494D-C7D8-4205-94DC-B958E628A1CD}" sibTransId="{A1BDD465-1B04-4145-9D11-59F402716D5F}"/>
    <dgm:cxn modelId="{7FF45CA7-B6A4-4B46-8604-3F65B40A8525}" type="presOf" srcId="{3F0FE87A-5956-4D52-AC39-BCD2552992A7}" destId="{7CF40460-0E04-450D-9214-8899EF86F6B2}" srcOrd="0" destOrd="0" presId="urn:microsoft.com/office/officeart/2005/8/layout/gear1"/>
    <dgm:cxn modelId="{116257BB-1A7F-854B-88F9-09BCC74ACCCD}" type="presOf" srcId="{B36BA5B9-38DC-4D71-8ED4-26C16BA21A4D}" destId="{301046F8-3B0F-4483-9481-EFE0A9BC8D36}" srcOrd="3" destOrd="0" presId="urn:microsoft.com/office/officeart/2005/8/layout/gear1"/>
    <dgm:cxn modelId="{4A8295CD-19A1-4448-B0EA-5B56E451FFF9}" type="presOf" srcId="{47835998-5E79-40C5-A34B-B7056809AA4B}" destId="{5E769176-4C50-4704-A3B7-826F702A4B30}" srcOrd="1" destOrd="0" presId="urn:microsoft.com/office/officeart/2005/8/layout/gear1"/>
    <dgm:cxn modelId="{52F368D0-4E42-704E-B2B2-1DA2FDF9BBC6}" type="presOf" srcId="{C8E19A2A-A4D4-421E-AD6A-90D2D43AA376}" destId="{75735DFF-85C2-4840-A472-5C899D21E82F}" srcOrd="0" destOrd="0" presId="urn:microsoft.com/office/officeart/2005/8/layout/gear1"/>
    <dgm:cxn modelId="{8C95F8E8-0C37-4541-915F-E91F19B94A68}" srcId="{8063558C-ABE3-49AC-8FF7-64A1D419BA3E}" destId="{07643757-EF69-42FA-82B1-6EED48113370}" srcOrd="0" destOrd="0" parTransId="{516AB995-98EE-48EB-B40A-ED80F80CA502}" sibTransId="{3F0FE87A-5956-4D52-AC39-BCD2552992A7}"/>
    <dgm:cxn modelId="{112AB0EB-A405-4341-BDEF-59FC6223D569}" type="presOf" srcId="{07643757-EF69-42FA-82B1-6EED48113370}" destId="{56FFE364-DD83-4946-A664-A00745BF209F}" srcOrd="1" destOrd="0" presId="urn:microsoft.com/office/officeart/2005/8/layout/gear1"/>
    <dgm:cxn modelId="{69CC44EF-D452-1A42-8438-81EE06BAFE94}" type="presOf" srcId="{47835998-5E79-40C5-A34B-B7056809AA4B}" destId="{013B760C-36C4-4F1F-B5FF-18DDCE564D13}" srcOrd="0" destOrd="0" presId="urn:microsoft.com/office/officeart/2005/8/layout/gear1"/>
    <dgm:cxn modelId="{6B813AFF-FF20-284A-9E5A-D0D590886B1B}" type="presOf" srcId="{A1BDD465-1B04-4145-9D11-59F402716D5F}" destId="{C8040460-8205-4A88-BBCA-2AD67E7A4CD5}" srcOrd="0" destOrd="0" presId="urn:microsoft.com/office/officeart/2005/8/layout/gear1"/>
    <dgm:cxn modelId="{92CC54C7-92CD-BE45-925E-76A74E473418}" type="presParOf" srcId="{13EFF7DA-FBB6-4985-B312-C23584BB1D35}" destId="{404181D7-ACE2-442C-99F9-8FBFED844D6B}" srcOrd="0" destOrd="0" presId="urn:microsoft.com/office/officeart/2005/8/layout/gear1"/>
    <dgm:cxn modelId="{02484681-EF11-974E-A4F7-FD7F5A5A0482}" type="presParOf" srcId="{13EFF7DA-FBB6-4985-B312-C23584BB1D35}" destId="{56FFE364-DD83-4946-A664-A00745BF209F}" srcOrd="1" destOrd="0" presId="urn:microsoft.com/office/officeart/2005/8/layout/gear1"/>
    <dgm:cxn modelId="{20C2305D-2A64-F14E-9ECF-F87EABB95491}" type="presParOf" srcId="{13EFF7DA-FBB6-4985-B312-C23584BB1D35}" destId="{6469E0F7-72F1-476F-B4AD-434530EC8282}" srcOrd="2" destOrd="0" presId="urn:microsoft.com/office/officeart/2005/8/layout/gear1"/>
    <dgm:cxn modelId="{CE62FA8E-7A40-B447-9213-3D6748D9C8D2}" type="presParOf" srcId="{13EFF7DA-FBB6-4985-B312-C23584BB1D35}" destId="{013B760C-36C4-4F1F-B5FF-18DDCE564D13}" srcOrd="3" destOrd="0" presId="urn:microsoft.com/office/officeart/2005/8/layout/gear1"/>
    <dgm:cxn modelId="{50B1AD07-B0D1-E747-87E0-E841369049FB}" type="presParOf" srcId="{13EFF7DA-FBB6-4985-B312-C23584BB1D35}" destId="{5E769176-4C50-4704-A3B7-826F702A4B30}" srcOrd="4" destOrd="0" presId="urn:microsoft.com/office/officeart/2005/8/layout/gear1"/>
    <dgm:cxn modelId="{AB6988FE-41E3-5A49-B490-0734F73BF68C}" type="presParOf" srcId="{13EFF7DA-FBB6-4985-B312-C23584BB1D35}" destId="{6623F176-34A3-430E-ABF1-B27FEA3EAFAF}" srcOrd="5" destOrd="0" presId="urn:microsoft.com/office/officeart/2005/8/layout/gear1"/>
    <dgm:cxn modelId="{E4880ADA-FD66-BC4F-8412-92773C693852}" type="presParOf" srcId="{13EFF7DA-FBB6-4985-B312-C23584BB1D35}" destId="{30F5D910-C3A8-4318-8872-DBF3D68F4CB5}" srcOrd="6" destOrd="0" presId="urn:microsoft.com/office/officeart/2005/8/layout/gear1"/>
    <dgm:cxn modelId="{47BBC794-42F7-854A-855E-9156222EAF55}" type="presParOf" srcId="{13EFF7DA-FBB6-4985-B312-C23584BB1D35}" destId="{7B8C5A88-28FA-4EA7-8A98-3535275C9AFB}" srcOrd="7" destOrd="0" presId="urn:microsoft.com/office/officeart/2005/8/layout/gear1"/>
    <dgm:cxn modelId="{97D1A676-A7B7-304D-9464-627BCB395C14}" type="presParOf" srcId="{13EFF7DA-FBB6-4985-B312-C23584BB1D35}" destId="{832C5372-24AE-4DE5-BDE1-2CEECB53D304}" srcOrd="8" destOrd="0" presId="urn:microsoft.com/office/officeart/2005/8/layout/gear1"/>
    <dgm:cxn modelId="{300F004E-D37C-9342-86EC-806E73AF04FC}" type="presParOf" srcId="{13EFF7DA-FBB6-4985-B312-C23584BB1D35}" destId="{301046F8-3B0F-4483-9481-EFE0A9BC8D36}" srcOrd="9" destOrd="0" presId="urn:microsoft.com/office/officeart/2005/8/layout/gear1"/>
    <dgm:cxn modelId="{E00DB44A-1A99-4D45-865D-EE4C76007A23}" type="presParOf" srcId="{13EFF7DA-FBB6-4985-B312-C23584BB1D35}" destId="{7CF40460-0E04-450D-9214-8899EF86F6B2}" srcOrd="10" destOrd="0" presId="urn:microsoft.com/office/officeart/2005/8/layout/gear1"/>
    <dgm:cxn modelId="{B437D384-949C-DE44-8BC6-F24C82DD05A2}" type="presParOf" srcId="{13EFF7DA-FBB6-4985-B312-C23584BB1D35}" destId="{C8040460-8205-4A88-BBCA-2AD67E7A4CD5}" srcOrd="11" destOrd="0" presId="urn:microsoft.com/office/officeart/2005/8/layout/gear1"/>
    <dgm:cxn modelId="{292D7479-B4A0-9F4A-B91A-C710AA2F25E6}" type="presParOf" srcId="{13EFF7DA-FBB6-4985-B312-C23584BB1D35}" destId="{75735DFF-85C2-4840-A472-5C899D21E82F}" srcOrd="12" destOrd="0" presId="urn:microsoft.com/office/officeart/2005/8/layout/gear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D3669E2-6D89-D94E-8134-0000E8E8CCAA}" type="doc">
      <dgm:prSet loTypeId="urn:microsoft.com/office/officeart/2005/8/layout/gear1" loCatId="" qsTypeId="urn:microsoft.com/office/officeart/2005/8/quickstyle/simple4" qsCatId="simple" csTypeId="urn:microsoft.com/office/officeart/2005/8/colors/accent1_2" csCatId="accent1" phldr="1"/>
      <dgm:spPr/>
    </dgm:pt>
    <dgm:pt modelId="{6220468F-64C7-BC4B-98A5-213EE5C4F778}">
      <dgm:prSet phldrT="[Texte]" custT="1"/>
      <dgm:spPr>
        <a:gradFill rotWithShape="0">
          <a:gsLst>
            <a:gs pos="0">
              <a:schemeClr val="accent4"/>
            </a:gs>
            <a:gs pos="99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gradFill>
      </dgm:spPr>
      <dgm:t>
        <a:bodyPr/>
        <a:lstStyle/>
        <a:p>
          <a:r>
            <a:rPr lang="fr-FR" sz="2000" b="1">
              <a:solidFill>
                <a:srgbClr val="FF0000"/>
              </a:solidFill>
            </a:rPr>
            <a:t>STRESS</a:t>
          </a:r>
        </a:p>
      </dgm:t>
    </dgm:pt>
    <dgm:pt modelId="{3DE1327B-02DF-454C-A88D-B88D580B348E}" type="parTrans" cxnId="{3AAAD47C-D86F-2A42-A66D-412B73A3271E}">
      <dgm:prSet/>
      <dgm:spPr/>
      <dgm:t>
        <a:bodyPr/>
        <a:lstStyle/>
        <a:p>
          <a:endParaRPr lang="fr-FR"/>
        </a:p>
      </dgm:t>
    </dgm:pt>
    <dgm:pt modelId="{1CAA9C72-7DC7-0446-B0C2-D9B67C3ADC1E}" type="sibTrans" cxnId="{3AAAD47C-D86F-2A42-A66D-412B73A3271E}">
      <dgm:prSet/>
      <dgm:spPr/>
      <dgm:t>
        <a:bodyPr/>
        <a:lstStyle/>
        <a:p>
          <a:endParaRPr lang="fr-FR"/>
        </a:p>
      </dgm:t>
    </dgm:pt>
    <dgm:pt modelId="{AD267213-5038-FD4D-AB49-5149C9B3F3B2}">
      <dgm:prSet phldrT="[Texte]" custT="1"/>
      <dgm:spPr>
        <a:gradFill rotWithShape="0">
          <a:gsLst>
            <a:gs pos="0">
              <a:schemeClr val="accent1">
                <a:hueOff val="0"/>
                <a:satOff val="0"/>
                <a:lumOff val="0"/>
                <a:alphaOff val="0"/>
                <a:satMod val="103000"/>
                <a:lumMod val="102000"/>
                <a:tint val="94000"/>
              </a:schemeClr>
            </a:gs>
            <a:gs pos="50000">
              <a:schemeClr val="accent4"/>
            </a:gs>
            <a:gs pos="100000">
              <a:schemeClr val="accent1">
                <a:hueOff val="0"/>
                <a:satOff val="0"/>
                <a:lumOff val="0"/>
                <a:alphaOff val="0"/>
                <a:lumMod val="99000"/>
                <a:satMod val="120000"/>
                <a:shade val="78000"/>
              </a:schemeClr>
            </a:gs>
          </a:gsLst>
        </a:gradFill>
      </dgm:spPr>
      <dgm:t>
        <a:bodyPr/>
        <a:lstStyle/>
        <a:p>
          <a:r>
            <a:rPr lang="fr-FR" sz="1800" b="1">
              <a:solidFill>
                <a:srgbClr val="FF0000"/>
              </a:solidFill>
            </a:rPr>
            <a:t>COMPLEXITÉS RELATIONNELLES</a:t>
          </a:r>
        </a:p>
      </dgm:t>
    </dgm:pt>
    <dgm:pt modelId="{F7C03BBF-623B-334A-BC29-D60ADCBDB093}" type="parTrans" cxnId="{1475DF41-CB81-A042-B152-DD39A5C1A4CB}">
      <dgm:prSet/>
      <dgm:spPr/>
      <dgm:t>
        <a:bodyPr/>
        <a:lstStyle/>
        <a:p>
          <a:endParaRPr lang="fr-FR"/>
        </a:p>
      </dgm:t>
    </dgm:pt>
    <dgm:pt modelId="{64107225-7B91-AE4C-AACF-41D8044906D9}" type="sibTrans" cxnId="{1475DF41-CB81-A042-B152-DD39A5C1A4CB}">
      <dgm:prSet/>
      <dgm:spPr/>
      <dgm:t>
        <a:bodyPr/>
        <a:lstStyle/>
        <a:p>
          <a:endParaRPr lang="fr-FR"/>
        </a:p>
      </dgm:t>
    </dgm:pt>
    <dgm:pt modelId="{24911947-B18D-CF41-9DB2-D45C6CE0743F}">
      <dgm:prSet phldrT="[Texte]" custT="1"/>
      <dgm:spPr>
        <a:gradFill rotWithShape="0">
          <a:gsLst>
            <a:gs pos="10000">
              <a:schemeClr val="accent4"/>
            </a:gs>
            <a:gs pos="88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gradFill>
      </dgm:spPr>
      <dgm:t>
        <a:bodyPr/>
        <a:lstStyle/>
        <a:p>
          <a:r>
            <a:rPr lang="fr-FR" sz="1800" b="1">
              <a:solidFill>
                <a:srgbClr val="FF0000"/>
              </a:solidFill>
            </a:rPr>
            <a:t>ABSENCE DE CADRE DÉFINI</a:t>
          </a:r>
        </a:p>
      </dgm:t>
    </dgm:pt>
    <dgm:pt modelId="{8A5CD466-5EE6-C94F-BF0D-A7BEF62C7E24}" type="parTrans" cxnId="{71D779B6-D73F-AF4C-BD5C-E9F97164425B}">
      <dgm:prSet/>
      <dgm:spPr/>
      <dgm:t>
        <a:bodyPr/>
        <a:lstStyle/>
        <a:p>
          <a:endParaRPr lang="fr-FR"/>
        </a:p>
      </dgm:t>
    </dgm:pt>
    <dgm:pt modelId="{504F4720-4AE7-464C-AF52-E8659E629402}" type="sibTrans" cxnId="{71D779B6-D73F-AF4C-BD5C-E9F97164425B}">
      <dgm:prSet/>
      <dgm:spPr/>
      <dgm:t>
        <a:bodyPr/>
        <a:lstStyle/>
        <a:p>
          <a:endParaRPr lang="fr-FR"/>
        </a:p>
      </dgm:t>
    </dgm:pt>
    <dgm:pt modelId="{03927D49-CD2B-E64C-B35C-233A7F070A48}" type="pres">
      <dgm:prSet presAssocID="{DD3669E2-6D89-D94E-8134-0000E8E8CCAA}" presName="composite" presStyleCnt="0">
        <dgm:presLayoutVars>
          <dgm:chMax val="3"/>
          <dgm:animLvl val="lvl"/>
          <dgm:resizeHandles val="exact"/>
        </dgm:presLayoutVars>
      </dgm:prSet>
      <dgm:spPr/>
    </dgm:pt>
    <dgm:pt modelId="{0589AC29-8E73-2F45-B62A-C675506D9CDC}" type="pres">
      <dgm:prSet presAssocID="{6220468F-64C7-BC4B-98A5-213EE5C4F778}" presName="gear1" presStyleLbl="node1" presStyleIdx="0" presStyleCnt="3" custScaleX="103094" custLinFactX="-100000" custLinFactNeighborX="-152214" custLinFactNeighborY="-94710">
        <dgm:presLayoutVars>
          <dgm:chMax val="1"/>
          <dgm:bulletEnabled val="1"/>
        </dgm:presLayoutVars>
      </dgm:prSet>
      <dgm:spPr/>
    </dgm:pt>
    <dgm:pt modelId="{8D79B014-40DF-AE43-ABE9-68FCD18A308B}" type="pres">
      <dgm:prSet presAssocID="{6220468F-64C7-BC4B-98A5-213EE5C4F778}" presName="gear1srcNode" presStyleLbl="node1" presStyleIdx="0" presStyleCnt="3"/>
      <dgm:spPr/>
    </dgm:pt>
    <dgm:pt modelId="{7813D927-832D-1C48-92BF-E6A1494CB353}" type="pres">
      <dgm:prSet presAssocID="{6220468F-64C7-BC4B-98A5-213EE5C4F778}" presName="gear1dstNode" presStyleLbl="node1" presStyleIdx="0" presStyleCnt="3"/>
      <dgm:spPr/>
    </dgm:pt>
    <dgm:pt modelId="{3707302A-DC8C-9D44-814F-0C1A8DC3D224}" type="pres">
      <dgm:prSet presAssocID="{AD267213-5038-FD4D-AB49-5149C9B3F3B2}" presName="gear2" presStyleLbl="node1" presStyleIdx="1" presStyleCnt="3" custScaleX="290874" custScaleY="146393" custLinFactNeighborX="-27872" custLinFactNeighborY="206">
        <dgm:presLayoutVars>
          <dgm:chMax val="1"/>
          <dgm:bulletEnabled val="1"/>
        </dgm:presLayoutVars>
      </dgm:prSet>
      <dgm:spPr/>
    </dgm:pt>
    <dgm:pt modelId="{4EFDA017-FEF2-364E-A471-A5137F6D5B21}" type="pres">
      <dgm:prSet presAssocID="{AD267213-5038-FD4D-AB49-5149C9B3F3B2}" presName="gear2srcNode" presStyleLbl="node1" presStyleIdx="1" presStyleCnt="3"/>
      <dgm:spPr/>
    </dgm:pt>
    <dgm:pt modelId="{055FA97E-9078-C34D-B177-CBE83BE632AB}" type="pres">
      <dgm:prSet presAssocID="{AD267213-5038-FD4D-AB49-5149C9B3F3B2}" presName="gear2dstNode" presStyleLbl="node1" presStyleIdx="1" presStyleCnt="3"/>
      <dgm:spPr/>
    </dgm:pt>
    <dgm:pt modelId="{144320A1-2278-0847-9081-D7FE9ED7C7B4}" type="pres">
      <dgm:prSet presAssocID="{24911947-B18D-CF41-9DB2-D45C6CE0743F}" presName="gear3" presStyleLbl="node1" presStyleIdx="2" presStyleCnt="3" custAng="20812299" custScaleX="272782" custScaleY="169020" custLinFactX="100000" custLinFactNeighborX="111897" custLinFactNeighborY="26454"/>
      <dgm:spPr/>
    </dgm:pt>
    <dgm:pt modelId="{1F7653A9-28BC-3745-ABDD-E84F011851C2}" type="pres">
      <dgm:prSet presAssocID="{24911947-B18D-CF41-9DB2-D45C6CE0743F}" presName="gear3tx" presStyleLbl="node1" presStyleIdx="2" presStyleCnt="3">
        <dgm:presLayoutVars>
          <dgm:chMax val="1"/>
          <dgm:bulletEnabled val="1"/>
        </dgm:presLayoutVars>
      </dgm:prSet>
      <dgm:spPr/>
    </dgm:pt>
    <dgm:pt modelId="{D34411D2-AEDA-DA4B-8054-425EA2ACFEBE}" type="pres">
      <dgm:prSet presAssocID="{24911947-B18D-CF41-9DB2-D45C6CE0743F}" presName="gear3srcNode" presStyleLbl="node1" presStyleIdx="2" presStyleCnt="3"/>
      <dgm:spPr/>
    </dgm:pt>
    <dgm:pt modelId="{2BD3ED8D-685D-4947-B34C-2B8F6C5B9212}" type="pres">
      <dgm:prSet presAssocID="{24911947-B18D-CF41-9DB2-D45C6CE0743F}" presName="gear3dstNode" presStyleLbl="node1" presStyleIdx="2" presStyleCnt="3"/>
      <dgm:spPr/>
    </dgm:pt>
    <dgm:pt modelId="{8FF18880-8329-5943-8964-CD20D52FF8B2}" type="pres">
      <dgm:prSet presAssocID="{1CAA9C72-7DC7-0446-B0C2-D9B67C3ADC1E}" presName="connector1" presStyleLbl="sibTrans2D1" presStyleIdx="0" presStyleCnt="3" custLinFactNeighborX="-32671" custLinFactNeighborY="-30461"/>
      <dgm:spPr/>
    </dgm:pt>
    <dgm:pt modelId="{926E4790-42A6-8842-AFED-D157AA5DCDCB}" type="pres">
      <dgm:prSet presAssocID="{64107225-7B91-AE4C-AACF-41D8044906D9}" presName="connector2" presStyleLbl="sibTrans2D1" presStyleIdx="1" presStyleCnt="3" custLinFactX="-100000" custLinFactNeighborX="-118192" custLinFactNeighborY="-54336"/>
      <dgm:spPr/>
    </dgm:pt>
    <dgm:pt modelId="{B59B03EF-FDAA-AD41-BA82-C39A9AE56464}" type="pres">
      <dgm:prSet presAssocID="{504F4720-4AE7-464C-AF52-E8659E629402}" presName="connector3" presStyleLbl="sibTrans2D1" presStyleIdx="2" presStyleCnt="3" custLinFactX="30100" custLinFactNeighborX="100000" custLinFactNeighborY="13902"/>
      <dgm:spPr/>
    </dgm:pt>
  </dgm:ptLst>
  <dgm:cxnLst>
    <dgm:cxn modelId="{BCDF5F00-283A-174C-BC30-6EFD6CA81C9D}" type="presOf" srcId="{6220468F-64C7-BC4B-98A5-213EE5C4F778}" destId="{0589AC29-8E73-2F45-B62A-C675506D9CDC}" srcOrd="0" destOrd="0" presId="urn:microsoft.com/office/officeart/2005/8/layout/gear1"/>
    <dgm:cxn modelId="{D0907400-9149-3747-A477-5ED19A650AF8}" type="presOf" srcId="{6220468F-64C7-BC4B-98A5-213EE5C4F778}" destId="{7813D927-832D-1C48-92BF-E6A1494CB353}" srcOrd="2" destOrd="0" presId="urn:microsoft.com/office/officeart/2005/8/layout/gear1"/>
    <dgm:cxn modelId="{07F39835-9B87-B747-91F3-3A1BFB9DBFC9}" type="presOf" srcId="{24911947-B18D-CF41-9DB2-D45C6CE0743F}" destId="{2BD3ED8D-685D-4947-B34C-2B8F6C5B9212}" srcOrd="3" destOrd="0" presId="urn:microsoft.com/office/officeart/2005/8/layout/gear1"/>
    <dgm:cxn modelId="{469B423D-DC53-574B-B176-4E1CFCD8648B}" type="presOf" srcId="{6220468F-64C7-BC4B-98A5-213EE5C4F778}" destId="{8D79B014-40DF-AE43-ABE9-68FCD18A308B}" srcOrd="1" destOrd="0" presId="urn:microsoft.com/office/officeart/2005/8/layout/gear1"/>
    <dgm:cxn modelId="{A3C7D13F-A3F5-8342-B96E-878CC7D1F3C9}" type="presOf" srcId="{24911947-B18D-CF41-9DB2-D45C6CE0743F}" destId="{1F7653A9-28BC-3745-ABDD-E84F011851C2}" srcOrd="1" destOrd="0" presId="urn:microsoft.com/office/officeart/2005/8/layout/gear1"/>
    <dgm:cxn modelId="{1475DF41-CB81-A042-B152-DD39A5C1A4CB}" srcId="{DD3669E2-6D89-D94E-8134-0000E8E8CCAA}" destId="{AD267213-5038-FD4D-AB49-5149C9B3F3B2}" srcOrd="1" destOrd="0" parTransId="{F7C03BBF-623B-334A-BC29-D60ADCBDB093}" sibTransId="{64107225-7B91-AE4C-AACF-41D8044906D9}"/>
    <dgm:cxn modelId="{9EFC4765-8FAC-5F4E-BC5B-E86D80919026}" type="presOf" srcId="{64107225-7B91-AE4C-AACF-41D8044906D9}" destId="{926E4790-42A6-8842-AFED-D157AA5DCDCB}" srcOrd="0" destOrd="0" presId="urn:microsoft.com/office/officeart/2005/8/layout/gear1"/>
    <dgm:cxn modelId="{060D0648-5675-7A49-83B4-83A926D80536}" type="presOf" srcId="{24911947-B18D-CF41-9DB2-D45C6CE0743F}" destId="{144320A1-2278-0847-9081-D7FE9ED7C7B4}" srcOrd="0" destOrd="0" presId="urn:microsoft.com/office/officeart/2005/8/layout/gear1"/>
    <dgm:cxn modelId="{3AAAD47C-D86F-2A42-A66D-412B73A3271E}" srcId="{DD3669E2-6D89-D94E-8134-0000E8E8CCAA}" destId="{6220468F-64C7-BC4B-98A5-213EE5C4F778}" srcOrd="0" destOrd="0" parTransId="{3DE1327B-02DF-454C-A88D-B88D580B348E}" sibTransId="{1CAA9C72-7DC7-0446-B0C2-D9B67C3ADC1E}"/>
    <dgm:cxn modelId="{2FA5F97F-B633-1C4D-A0FB-E5F50D434527}" type="presOf" srcId="{24911947-B18D-CF41-9DB2-D45C6CE0743F}" destId="{D34411D2-AEDA-DA4B-8054-425EA2ACFEBE}" srcOrd="2" destOrd="0" presId="urn:microsoft.com/office/officeart/2005/8/layout/gear1"/>
    <dgm:cxn modelId="{71D779B6-D73F-AF4C-BD5C-E9F97164425B}" srcId="{DD3669E2-6D89-D94E-8134-0000E8E8CCAA}" destId="{24911947-B18D-CF41-9DB2-D45C6CE0743F}" srcOrd="2" destOrd="0" parTransId="{8A5CD466-5EE6-C94F-BF0D-A7BEF62C7E24}" sibTransId="{504F4720-4AE7-464C-AF52-E8659E629402}"/>
    <dgm:cxn modelId="{F8CDAFCB-FC31-2249-8DFB-48ED3ACAA4F6}" type="presOf" srcId="{1CAA9C72-7DC7-0446-B0C2-D9B67C3ADC1E}" destId="{8FF18880-8329-5943-8964-CD20D52FF8B2}" srcOrd="0" destOrd="0" presId="urn:microsoft.com/office/officeart/2005/8/layout/gear1"/>
    <dgm:cxn modelId="{F511A8DD-E350-8E41-9AFE-A89438B7A76B}" type="presOf" srcId="{AD267213-5038-FD4D-AB49-5149C9B3F3B2}" destId="{055FA97E-9078-C34D-B177-CBE83BE632AB}" srcOrd="2" destOrd="0" presId="urn:microsoft.com/office/officeart/2005/8/layout/gear1"/>
    <dgm:cxn modelId="{EC1101DE-B147-AE41-A9FA-9AB20E148429}" type="presOf" srcId="{504F4720-4AE7-464C-AF52-E8659E629402}" destId="{B59B03EF-FDAA-AD41-BA82-C39A9AE56464}" srcOrd="0" destOrd="0" presId="urn:microsoft.com/office/officeart/2005/8/layout/gear1"/>
    <dgm:cxn modelId="{E2E5D5DF-8F53-8049-BB77-DDF1CCA3E7C5}" type="presOf" srcId="{AD267213-5038-FD4D-AB49-5149C9B3F3B2}" destId="{3707302A-DC8C-9D44-814F-0C1A8DC3D224}" srcOrd="0" destOrd="0" presId="urn:microsoft.com/office/officeart/2005/8/layout/gear1"/>
    <dgm:cxn modelId="{CC54E7EA-4D65-A948-92AE-403F887F6C6D}" type="presOf" srcId="{DD3669E2-6D89-D94E-8134-0000E8E8CCAA}" destId="{03927D49-CD2B-E64C-B35C-233A7F070A48}" srcOrd="0" destOrd="0" presId="urn:microsoft.com/office/officeart/2005/8/layout/gear1"/>
    <dgm:cxn modelId="{EFAD63EE-099D-B74D-8781-047EB86B272A}" type="presOf" srcId="{AD267213-5038-FD4D-AB49-5149C9B3F3B2}" destId="{4EFDA017-FEF2-364E-A471-A5137F6D5B21}" srcOrd="1" destOrd="0" presId="urn:microsoft.com/office/officeart/2005/8/layout/gear1"/>
    <dgm:cxn modelId="{80E86B8B-6E7F-0347-A98A-9E351A3879E9}" type="presParOf" srcId="{03927D49-CD2B-E64C-B35C-233A7F070A48}" destId="{0589AC29-8E73-2F45-B62A-C675506D9CDC}" srcOrd="0" destOrd="0" presId="urn:microsoft.com/office/officeart/2005/8/layout/gear1"/>
    <dgm:cxn modelId="{4A39A13D-122E-B245-96AD-5CA1759318D0}" type="presParOf" srcId="{03927D49-CD2B-E64C-B35C-233A7F070A48}" destId="{8D79B014-40DF-AE43-ABE9-68FCD18A308B}" srcOrd="1" destOrd="0" presId="urn:microsoft.com/office/officeart/2005/8/layout/gear1"/>
    <dgm:cxn modelId="{E17277BF-54F0-444A-99E0-D70BA236C431}" type="presParOf" srcId="{03927D49-CD2B-E64C-B35C-233A7F070A48}" destId="{7813D927-832D-1C48-92BF-E6A1494CB353}" srcOrd="2" destOrd="0" presId="urn:microsoft.com/office/officeart/2005/8/layout/gear1"/>
    <dgm:cxn modelId="{47B68E63-72A9-1542-A3D5-BEFBC97E68DF}" type="presParOf" srcId="{03927D49-CD2B-E64C-B35C-233A7F070A48}" destId="{3707302A-DC8C-9D44-814F-0C1A8DC3D224}" srcOrd="3" destOrd="0" presId="urn:microsoft.com/office/officeart/2005/8/layout/gear1"/>
    <dgm:cxn modelId="{896DD169-2FBB-AB4C-8E4D-D6B00885EBBE}" type="presParOf" srcId="{03927D49-CD2B-E64C-B35C-233A7F070A48}" destId="{4EFDA017-FEF2-364E-A471-A5137F6D5B21}" srcOrd="4" destOrd="0" presId="urn:microsoft.com/office/officeart/2005/8/layout/gear1"/>
    <dgm:cxn modelId="{F8CA4ABF-EE59-F04D-A4E9-FB91C787E07F}" type="presParOf" srcId="{03927D49-CD2B-E64C-B35C-233A7F070A48}" destId="{055FA97E-9078-C34D-B177-CBE83BE632AB}" srcOrd="5" destOrd="0" presId="urn:microsoft.com/office/officeart/2005/8/layout/gear1"/>
    <dgm:cxn modelId="{326391A2-A7E9-0D47-9510-6DC912A59DAD}" type="presParOf" srcId="{03927D49-CD2B-E64C-B35C-233A7F070A48}" destId="{144320A1-2278-0847-9081-D7FE9ED7C7B4}" srcOrd="6" destOrd="0" presId="urn:microsoft.com/office/officeart/2005/8/layout/gear1"/>
    <dgm:cxn modelId="{F1E1DFD9-ED50-9743-A347-784A370E6FA7}" type="presParOf" srcId="{03927D49-CD2B-E64C-B35C-233A7F070A48}" destId="{1F7653A9-28BC-3745-ABDD-E84F011851C2}" srcOrd="7" destOrd="0" presId="urn:microsoft.com/office/officeart/2005/8/layout/gear1"/>
    <dgm:cxn modelId="{3EB3EAB3-CA5E-8740-A62C-88A4642232E7}" type="presParOf" srcId="{03927D49-CD2B-E64C-B35C-233A7F070A48}" destId="{D34411D2-AEDA-DA4B-8054-425EA2ACFEBE}" srcOrd="8" destOrd="0" presId="urn:microsoft.com/office/officeart/2005/8/layout/gear1"/>
    <dgm:cxn modelId="{B08B637D-C002-5148-A0D2-C25713CBE74D}" type="presParOf" srcId="{03927D49-CD2B-E64C-B35C-233A7F070A48}" destId="{2BD3ED8D-685D-4947-B34C-2B8F6C5B9212}" srcOrd="9" destOrd="0" presId="urn:microsoft.com/office/officeart/2005/8/layout/gear1"/>
    <dgm:cxn modelId="{A45C8084-666B-F649-B285-658EA7705E18}" type="presParOf" srcId="{03927D49-CD2B-E64C-B35C-233A7F070A48}" destId="{8FF18880-8329-5943-8964-CD20D52FF8B2}" srcOrd="10" destOrd="0" presId="urn:microsoft.com/office/officeart/2005/8/layout/gear1"/>
    <dgm:cxn modelId="{03173671-2B09-FA4E-B213-955109C89305}" type="presParOf" srcId="{03927D49-CD2B-E64C-B35C-233A7F070A48}" destId="{926E4790-42A6-8842-AFED-D157AA5DCDCB}" srcOrd="11" destOrd="0" presId="urn:microsoft.com/office/officeart/2005/8/layout/gear1"/>
    <dgm:cxn modelId="{AE9B0824-4F3C-C84F-B215-1CBA3438928E}" type="presParOf" srcId="{03927D49-CD2B-E64C-B35C-233A7F070A48}" destId="{B59B03EF-FDAA-AD41-BA82-C39A9AE56464}"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C73922C-A301-7F47-A96B-D632774874E8}" type="doc">
      <dgm:prSet loTypeId="urn:microsoft.com/office/officeart/2005/8/layout/chevron1" loCatId="" qsTypeId="urn:microsoft.com/office/officeart/2005/8/quickstyle/simple4" qsCatId="simple" csTypeId="urn:microsoft.com/office/officeart/2005/8/colors/accent1_2" csCatId="accent1" phldr="1"/>
      <dgm:spPr/>
    </dgm:pt>
    <dgm:pt modelId="{59B9F61F-4310-A142-85DC-1631ED71CF33}">
      <dgm:prSet phldrT="[Texte]" custT="1"/>
      <dgm:spPr>
        <a:solidFill>
          <a:srgbClr val="92D050"/>
        </a:solidFill>
        <a:ln>
          <a:solidFill>
            <a:srgbClr val="92D050"/>
          </a:solidFill>
        </a:ln>
      </dgm:spPr>
      <dgm:t>
        <a:bodyPr/>
        <a:lstStyle/>
        <a:p>
          <a:r>
            <a:rPr lang="fr-FR" sz="2800" b="1"/>
            <a:t>SOLUTIONS</a:t>
          </a:r>
        </a:p>
      </dgm:t>
    </dgm:pt>
    <dgm:pt modelId="{FD99DA72-4B7E-434B-94D3-7B1F8FAC69C7}" type="parTrans" cxnId="{D1CADA79-7D63-2644-BE2C-E311D1DBA1BA}">
      <dgm:prSet/>
      <dgm:spPr/>
      <dgm:t>
        <a:bodyPr/>
        <a:lstStyle/>
        <a:p>
          <a:endParaRPr lang="fr-FR"/>
        </a:p>
      </dgm:t>
    </dgm:pt>
    <dgm:pt modelId="{69A405E4-43CA-8C4A-B4A2-471056523AF5}" type="sibTrans" cxnId="{D1CADA79-7D63-2644-BE2C-E311D1DBA1BA}">
      <dgm:prSet/>
      <dgm:spPr/>
      <dgm:t>
        <a:bodyPr/>
        <a:lstStyle/>
        <a:p>
          <a:endParaRPr lang="fr-FR"/>
        </a:p>
      </dgm:t>
    </dgm:pt>
    <dgm:pt modelId="{DBF05C55-3E8A-BE4D-8726-4097F9ECFB6E}">
      <dgm:prSet phldrT="[Texte]"/>
      <dgm:spPr/>
      <dgm:t>
        <a:bodyPr/>
        <a:lstStyle/>
        <a:p>
          <a:r>
            <a:rPr lang="fr-FR"/>
            <a:t>AMÉNAGER LE TEMPS DE TRAVAIL</a:t>
          </a:r>
        </a:p>
      </dgm:t>
    </dgm:pt>
    <dgm:pt modelId="{67C31AED-91AD-C443-839B-B8A216C4DC6E}" type="parTrans" cxnId="{0B5EB500-CF01-4F4C-A9C8-94B97424B714}">
      <dgm:prSet/>
      <dgm:spPr/>
      <dgm:t>
        <a:bodyPr/>
        <a:lstStyle/>
        <a:p>
          <a:endParaRPr lang="fr-FR"/>
        </a:p>
      </dgm:t>
    </dgm:pt>
    <dgm:pt modelId="{178E5BA7-2F78-7A48-91E4-E5CBB6E52252}" type="sibTrans" cxnId="{0B5EB500-CF01-4F4C-A9C8-94B97424B714}">
      <dgm:prSet/>
      <dgm:spPr/>
      <dgm:t>
        <a:bodyPr/>
        <a:lstStyle/>
        <a:p>
          <a:endParaRPr lang="fr-FR"/>
        </a:p>
      </dgm:t>
    </dgm:pt>
    <dgm:pt modelId="{7FAA1FC5-DD4F-A24D-9339-D92ED92975DB}">
      <dgm:prSet phldrT="[Texte]"/>
      <dgm:spPr/>
      <dgm:t>
        <a:bodyPr/>
        <a:lstStyle/>
        <a:p>
          <a:r>
            <a:rPr lang="fr-FR"/>
            <a:t>OPTER POUR UN MANAGEMENT STRUCTURÉ ET BIENVEILLANT</a:t>
          </a:r>
        </a:p>
      </dgm:t>
    </dgm:pt>
    <dgm:pt modelId="{9CB4A538-C43C-B24E-8B89-6E321BAF9A76}" type="parTrans" cxnId="{DE05D711-A643-0D40-9FC2-FE76E011E6D9}">
      <dgm:prSet/>
      <dgm:spPr/>
      <dgm:t>
        <a:bodyPr/>
        <a:lstStyle/>
        <a:p>
          <a:endParaRPr lang="fr-FR"/>
        </a:p>
      </dgm:t>
    </dgm:pt>
    <dgm:pt modelId="{D289BB0A-AD8D-5649-9318-EEBE5BA2BD97}" type="sibTrans" cxnId="{DE05D711-A643-0D40-9FC2-FE76E011E6D9}">
      <dgm:prSet/>
      <dgm:spPr/>
      <dgm:t>
        <a:bodyPr/>
        <a:lstStyle/>
        <a:p>
          <a:endParaRPr lang="fr-FR"/>
        </a:p>
      </dgm:t>
    </dgm:pt>
    <dgm:pt modelId="{4B77C873-E936-8E48-A849-F8B4DC64F570}" type="pres">
      <dgm:prSet presAssocID="{DC73922C-A301-7F47-A96B-D632774874E8}" presName="Name0" presStyleCnt="0">
        <dgm:presLayoutVars>
          <dgm:dir/>
          <dgm:animLvl val="lvl"/>
          <dgm:resizeHandles val="exact"/>
        </dgm:presLayoutVars>
      </dgm:prSet>
      <dgm:spPr/>
    </dgm:pt>
    <dgm:pt modelId="{EC5F198E-FEA4-6D4D-A613-CADE7312DCF2}" type="pres">
      <dgm:prSet presAssocID="{59B9F61F-4310-A142-85DC-1631ED71CF33}" presName="parTxOnly" presStyleLbl="node1" presStyleIdx="0" presStyleCnt="3" custLinFactNeighborX="-52320" custLinFactNeighborY="63517">
        <dgm:presLayoutVars>
          <dgm:chMax val="0"/>
          <dgm:chPref val="0"/>
          <dgm:bulletEnabled val="1"/>
        </dgm:presLayoutVars>
      </dgm:prSet>
      <dgm:spPr/>
    </dgm:pt>
    <dgm:pt modelId="{A8957C07-05B5-554A-B8D6-10E6370E3895}" type="pres">
      <dgm:prSet presAssocID="{69A405E4-43CA-8C4A-B4A2-471056523AF5}" presName="parTxOnlySpace" presStyleCnt="0"/>
      <dgm:spPr/>
    </dgm:pt>
    <dgm:pt modelId="{EE3D3239-D12B-D04D-8F4E-1878062F04B8}" type="pres">
      <dgm:prSet presAssocID="{DBF05C55-3E8A-BE4D-8726-4097F9ECFB6E}" presName="parTxOnly" presStyleLbl="node1" presStyleIdx="1" presStyleCnt="3" custLinFactNeighborX="-72438" custLinFactNeighborY="63359">
        <dgm:presLayoutVars>
          <dgm:chMax val="0"/>
          <dgm:chPref val="0"/>
          <dgm:bulletEnabled val="1"/>
        </dgm:presLayoutVars>
      </dgm:prSet>
      <dgm:spPr/>
    </dgm:pt>
    <dgm:pt modelId="{F5C2C46D-013D-D14D-93C3-277AD9361495}" type="pres">
      <dgm:prSet presAssocID="{178E5BA7-2F78-7A48-91E4-E5CBB6E52252}" presName="parTxOnlySpace" presStyleCnt="0"/>
      <dgm:spPr/>
    </dgm:pt>
    <dgm:pt modelId="{6C63C8F3-B4D1-F348-9A82-FD90D1B95A7E}" type="pres">
      <dgm:prSet presAssocID="{7FAA1FC5-DD4F-A24D-9339-D92ED92975DB}" presName="parTxOnly" presStyleLbl="node1" presStyleIdx="2" presStyleCnt="3" custLinFactNeighborX="-76775" custLinFactNeighborY="63517">
        <dgm:presLayoutVars>
          <dgm:chMax val="0"/>
          <dgm:chPref val="0"/>
          <dgm:bulletEnabled val="1"/>
        </dgm:presLayoutVars>
      </dgm:prSet>
      <dgm:spPr/>
    </dgm:pt>
  </dgm:ptLst>
  <dgm:cxnLst>
    <dgm:cxn modelId="{0B5EB500-CF01-4F4C-A9C8-94B97424B714}" srcId="{DC73922C-A301-7F47-A96B-D632774874E8}" destId="{DBF05C55-3E8A-BE4D-8726-4097F9ECFB6E}" srcOrd="1" destOrd="0" parTransId="{67C31AED-91AD-C443-839B-B8A216C4DC6E}" sibTransId="{178E5BA7-2F78-7A48-91E4-E5CBB6E52252}"/>
    <dgm:cxn modelId="{DE05D711-A643-0D40-9FC2-FE76E011E6D9}" srcId="{DC73922C-A301-7F47-A96B-D632774874E8}" destId="{7FAA1FC5-DD4F-A24D-9339-D92ED92975DB}" srcOrd="2" destOrd="0" parTransId="{9CB4A538-C43C-B24E-8B89-6E321BAF9A76}" sibTransId="{D289BB0A-AD8D-5649-9318-EEBE5BA2BD97}"/>
    <dgm:cxn modelId="{28C2D922-3DC3-A64B-8FED-2B033E534955}" type="presOf" srcId="{59B9F61F-4310-A142-85DC-1631ED71CF33}" destId="{EC5F198E-FEA4-6D4D-A613-CADE7312DCF2}" srcOrd="0" destOrd="0" presId="urn:microsoft.com/office/officeart/2005/8/layout/chevron1"/>
    <dgm:cxn modelId="{D1CADA79-7D63-2644-BE2C-E311D1DBA1BA}" srcId="{DC73922C-A301-7F47-A96B-D632774874E8}" destId="{59B9F61F-4310-A142-85DC-1631ED71CF33}" srcOrd="0" destOrd="0" parTransId="{FD99DA72-4B7E-434B-94D3-7B1F8FAC69C7}" sibTransId="{69A405E4-43CA-8C4A-B4A2-471056523AF5}"/>
    <dgm:cxn modelId="{0EB72D7C-0111-B647-B572-4A7099D14A2A}" type="presOf" srcId="{DC73922C-A301-7F47-A96B-D632774874E8}" destId="{4B77C873-E936-8E48-A849-F8B4DC64F570}" srcOrd="0" destOrd="0" presId="urn:microsoft.com/office/officeart/2005/8/layout/chevron1"/>
    <dgm:cxn modelId="{1C1F3981-B9EF-034E-AD8B-EDF07729D27D}" type="presOf" srcId="{7FAA1FC5-DD4F-A24D-9339-D92ED92975DB}" destId="{6C63C8F3-B4D1-F348-9A82-FD90D1B95A7E}" srcOrd="0" destOrd="0" presId="urn:microsoft.com/office/officeart/2005/8/layout/chevron1"/>
    <dgm:cxn modelId="{EF93B198-F079-9841-BD1A-1B3D5A7C9C00}" type="presOf" srcId="{DBF05C55-3E8A-BE4D-8726-4097F9ECFB6E}" destId="{EE3D3239-D12B-D04D-8F4E-1878062F04B8}" srcOrd="0" destOrd="0" presId="urn:microsoft.com/office/officeart/2005/8/layout/chevron1"/>
    <dgm:cxn modelId="{08F9978D-8017-7443-8BE6-8D672FBABA9E}" type="presParOf" srcId="{4B77C873-E936-8E48-A849-F8B4DC64F570}" destId="{EC5F198E-FEA4-6D4D-A613-CADE7312DCF2}" srcOrd="0" destOrd="0" presId="urn:microsoft.com/office/officeart/2005/8/layout/chevron1"/>
    <dgm:cxn modelId="{C7CE5691-603E-FF4F-B3FB-899676D62F67}" type="presParOf" srcId="{4B77C873-E936-8E48-A849-F8B4DC64F570}" destId="{A8957C07-05B5-554A-B8D6-10E6370E3895}" srcOrd="1" destOrd="0" presId="urn:microsoft.com/office/officeart/2005/8/layout/chevron1"/>
    <dgm:cxn modelId="{6B861C69-9502-FA44-89F7-DF93227AB7D8}" type="presParOf" srcId="{4B77C873-E936-8E48-A849-F8B4DC64F570}" destId="{EE3D3239-D12B-D04D-8F4E-1878062F04B8}" srcOrd="2" destOrd="0" presId="urn:microsoft.com/office/officeart/2005/8/layout/chevron1"/>
    <dgm:cxn modelId="{3D0EF6C1-B94A-6C4B-A557-65DB0D21C9A6}" type="presParOf" srcId="{4B77C873-E936-8E48-A849-F8B4DC64F570}" destId="{F5C2C46D-013D-D14D-93C3-277AD9361495}" srcOrd="3" destOrd="0" presId="urn:microsoft.com/office/officeart/2005/8/layout/chevron1"/>
    <dgm:cxn modelId="{2D27C05F-1156-7543-A483-24D4E9F4DB98}" type="presParOf" srcId="{4B77C873-E936-8E48-A849-F8B4DC64F570}" destId="{6C63C8F3-B4D1-F348-9A82-FD90D1B95A7E}"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926EAE6-9805-BB4B-868C-C830D6BABA7A}"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fr-FR"/>
        </a:p>
      </dgm:t>
    </dgm:pt>
    <dgm:pt modelId="{15665611-41A0-A74B-ACBE-D66C955734F3}">
      <dgm:prSet phldrT="[Texte]"/>
      <dgm:spPr>
        <a:gradFill rotWithShape="0">
          <a:gsLst>
            <a:gs pos="100000">
              <a:srgbClr val="92D050"/>
            </a:gs>
            <a:gs pos="10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gradFill>
      </dgm:spPr>
      <dgm:t>
        <a:bodyPr/>
        <a:lstStyle/>
        <a:p>
          <a:r>
            <a:rPr lang="fr-FR"/>
            <a:t>IDENTIFIER L’IMPACT DU TROUBLE</a:t>
          </a:r>
          <a:r>
            <a:rPr lang="fr-FR" baseline="0"/>
            <a:t> SUR LE TRAVAIL</a:t>
          </a:r>
          <a:endParaRPr lang="fr-FR"/>
        </a:p>
      </dgm:t>
    </dgm:pt>
    <dgm:pt modelId="{2F827E9B-D915-134F-9064-7F6C91EA36C6}" type="parTrans" cxnId="{7D0BFE02-2816-F244-89BE-667161539544}">
      <dgm:prSet/>
      <dgm:spPr/>
      <dgm:t>
        <a:bodyPr/>
        <a:lstStyle/>
        <a:p>
          <a:endParaRPr lang="fr-FR"/>
        </a:p>
      </dgm:t>
    </dgm:pt>
    <dgm:pt modelId="{59FD8AB7-D6B5-CB41-91B5-CA1F7BB3922C}" type="sibTrans" cxnId="{7D0BFE02-2816-F244-89BE-667161539544}">
      <dgm:prSet/>
      <dgm:spPr/>
      <dgm:t>
        <a:bodyPr/>
        <a:lstStyle/>
        <a:p>
          <a:endParaRPr lang="fr-FR"/>
        </a:p>
      </dgm:t>
    </dgm:pt>
    <dgm:pt modelId="{51F2B173-7E1A-5844-84F3-15955806E7F6}">
      <dgm:prSet phldrT="[Texte]"/>
      <dgm:spPr>
        <a:gradFill rotWithShape="0">
          <a:gsLst>
            <a:gs pos="100000">
              <a:srgbClr val="92D050"/>
            </a:gs>
            <a:gs pos="10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gradFill>
      </dgm:spPr>
      <dgm:t>
        <a:bodyPr/>
        <a:lstStyle/>
        <a:p>
          <a:r>
            <a:rPr lang="fr-FR"/>
            <a:t>LES BONNES PRATIQUES POUR BIEN ACCOMPAGNER</a:t>
          </a:r>
        </a:p>
      </dgm:t>
    </dgm:pt>
    <dgm:pt modelId="{07A68CD5-5738-0144-A532-F4E4590BFE0A}" type="parTrans" cxnId="{06474BF0-4DAC-3C49-B36B-C38FCA50A38F}">
      <dgm:prSet/>
      <dgm:spPr/>
      <dgm:t>
        <a:bodyPr/>
        <a:lstStyle/>
        <a:p>
          <a:endParaRPr lang="fr-FR"/>
        </a:p>
      </dgm:t>
    </dgm:pt>
    <dgm:pt modelId="{8B972CD4-1F93-E54F-8B79-F2DB58045247}" type="sibTrans" cxnId="{06474BF0-4DAC-3C49-B36B-C38FCA50A38F}">
      <dgm:prSet/>
      <dgm:spPr/>
      <dgm:t>
        <a:bodyPr/>
        <a:lstStyle/>
        <a:p>
          <a:endParaRPr lang="fr-FR"/>
        </a:p>
      </dgm:t>
    </dgm:pt>
    <dgm:pt modelId="{FB97390D-7F93-FB43-B4CD-89865A631E86}">
      <dgm:prSet phldrT="[Texte]"/>
      <dgm:spPr>
        <a:gradFill rotWithShape="0">
          <a:gsLst>
            <a:gs pos="100000">
              <a:srgbClr val="92D050"/>
            </a:gs>
            <a:gs pos="10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gradFill>
      </dgm:spPr>
      <dgm:t>
        <a:bodyPr/>
        <a:lstStyle/>
        <a:p>
          <a:r>
            <a:rPr lang="fr-FR"/>
            <a:t>AMÉNAGER</a:t>
          </a:r>
        </a:p>
      </dgm:t>
    </dgm:pt>
    <dgm:pt modelId="{8FE62E8C-FA8C-FB4D-A531-E3F5C7F033A6}" type="parTrans" cxnId="{743BD0A5-0086-6B4A-A369-F70E319BED4F}">
      <dgm:prSet/>
      <dgm:spPr/>
      <dgm:t>
        <a:bodyPr/>
        <a:lstStyle/>
        <a:p>
          <a:endParaRPr lang="fr-FR"/>
        </a:p>
      </dgm:t>
    </dgm:pt>
    <dgm:pt modelId="{17A60606-5B09-5446-A26A-B9C2DDADAB8F}" type="sibTrans" cxnId="{743BD0A5-0086-6B4A-A369-F70E319BED4F}">
      <dgm:prSet/>
      <dgm:spPr/>
      <dgm:t>
        <a:bodyPr/>
        <a:lstStyle/>
        <a:p>
          <a:endParaRPr lang="fr-FR"/>
        </a:p>
      </dgm:t>
    </dgm:pt>
    <dgm:pt modelId="{E9D118D5-45B6-5641-89FC-DE73335A54D4}" type="pres">
      <dgm:prSet presAssocID="{5926EAE6-9805-BB4B-868C-C830D6BABA7A}" presName="linear" presStyleCnt="0">
        <dgm:presLayoutVars>
          <dgm:dir/>
          <dgm:animLvl val="lvl"/>
          <dgm:resizeHandles val="exact"/>
        </dgm:presLayoutVars>
      </dgm:prSet>
      <dgm:spPr/>
    </dgm:pt>
    <dgm:pt modelId="{C43B9E70-4264-C845-BC82-5366F2DC26FD}" type="pres">
      <dgm:prSet presAssocID="{15665611-41A0-A74B-ACBE-D66C955734F3}" presName="parentLin" presStyleCnt="0"/>
      <dgm:spPr/>
    </dgm:pt>
    <dgm:pt modelId="{7E4125BD-C78E-A742-80F9-ECC5CE27E177}" type="pres">
      <dgm:prSet presAssocID="{15665611-41A0-A74B-ACBE-D66C955734F3}" presName="parentLeftMargin" presStyleLbl="node1" presStyleIdx="0" presStyleCnt="3"/>
      <dgm:spPr/>
    </dgm:pt>
    <dgm:pt modelId="{09FC2362-CDAB-DB4E-A62D-812CBF34E29B}" type="pres">
      <dgm:prSet presAssocID="{15665611-41A0-A74B-ACBE-D66C955734F3}" presName="parentText" presStyleLbl="node1" presStyleIdx="0" presStyleCnt="3">
        <dgm:presLayoutVars>
          <dgm:chMax val="0"/>
          <dgm:bulletEnabled val="1"/>
        </dgm:presLayoutVars>
      </dgm:prSet>
      <dgm:spPr/>
    </dgm:pt>
    <dgm:pt modelId="{98C1C0A7-DBB9-0A46-A7BF-24B584ACDCAB}" type="pres">
      <dgm:prSet presAssocID="{15665611-41A0-A74B-ACBE-D66C955734F3}" presName="negativeSpace" presStyleCnt="0"/>
      <dgm:spPr/>
    </dgm:pt>
    <dgm:pt modelId="{3AFFEE2C-1B60-6444-9D91-6BFFEB9A174A}" type="pres">
      <dgm:prSet presAssocID="{15665611-41A0-A74B-ACBE-D66C955734F3}" presName="childText" presStyleLbl="conFgAcc1" presStyleIdx="0" presStyleCnt="3">
        <dgm:presLayoutVars>
          <dgm:bulletEnabled val="1"/>
        </dgm:presLayoutVars>
      </dgm:prSet>
      <dgm:spPr/>
    </dgm:pt>
    <dgm:pt modelId="{6C113044-9AF6-DC4C-87BA-BF8037D6F431}" type="pres">
      <dgm:prSet presAssocID="{59FD8AB7-D6B5-CB41-91B5-CA1F7BB3922C}" presName="spaceBetweenRectangles" presStyleCnt="0"/>
      <dgm:spPr/>
    </dgm:pt>
    <dgm:pt modelId="{344F7A1A-4CEB-024D-9973-D29F602F16DE}" type="pres">
      <dgm:prSet presAssocID="{51F2B173-7E1A-5844-84F3-15955806E7F6}" presName="parentLin" presStyleCnt="0"/>
      <dgm:spPr/>
    </dgm:pt>
    <dgm:pt modelId="{8F0BA222-6DAC-8C48-8C73-444FFCA74557}" type="pres">
      <dgm:prSet presAssocID="{51F2B173-7E1A-5844-84F3-15955806E7F6}" presName="parentLeftMargin" presStyleLbl="node1" presStyleIdx="0" presStyleCnt="3"/>
      <dgm:spPr/>
    </dgm:pt>
    <dgm:pt modelId="{E28E39C1-4387-0741-B876-FCF017E8F972}" type="pres">
      <dgm:prSet presAssocID="{51F2B173-7E1A-5844-84F3-15955806E7F6}" presName="parentText" presStyleLbl="node1" presStyleIdx="1" presStyleCnt="3">
        <dgm:presLayoutVars>
          <dgm:chMax val="0"/>
          <dgm:bulletEnabled val="1"/>
        </dgm:presLayoutVars>
      </dgm:prSet>
      <dgm:spPr/>
    </dgm:pt>
    <dgm:pt modelId="{57FD9E3C-51E1-A44C-8042-74BFCC5F5F0D}" type="pres">
      <dgm:prSet presAssocID="{51F2B173-7E1A-5844-84F3-15955806E7F6}" presName="negativeSpace" presStyleCnt="0"/>
      <dgm:spPr/>
    </dgm:pt>
    <dgm:pt modelId="{EFDB5F0A-1129-F34F-8C3C-24ED9F778C57}" type="pres">
      <dgm:prSet presAssocID="{51F2B173-7E1A-5844-84F3-15955806E7F6}" presName="childText" presStyleLbl="conFgAcc1" presStyleIdx="1" presStyleCnt="3">
        <dgm:presLayoutVars>
          <dgm:bulletEnabled val="1"/>
        </dgm:presLayoutVars>
      </dgm:prSet>
      <dgm:spPr/>
    </dgm:pt>
    <dgm:pt modelId="{BBC8D667-7B56-C349-80F5-6D6B33861F66}" type="pres">
      <dgm:prSet presAssocID="{8B972CD4-1F93-E54F-8B79-F2DB58045247}" presName="spaceBetweenRectangles" presStyleCnt="0"/>
      <dgm:spPr/>
    </dgm:pt>
    <dgm:pt modelId="{DF39E741-FE64-5F4B-803D-30322AAD2DC7}" type="pres">
      <dgm:prSet presAssocID="{FB97390D-7F93-FB43-B4CD-89865A631E86}" presName="parentLin" presStyleCnt="0"/>
      <dgm:spPr/>
    </dgm:pt>
    <dgm:pt modelId="{7E9285E5-E68D-764F-9D56-91C1F0D6F15E}" type="pres">
      <dgm:prSet presAssocID="{FB97390D-7F93-FB43-B4CD-89865A631E86}" presName="parentLeftMargin" presStyleLbl="node1" presStyleIdx="1" presStyleCnt="3"/>
      <dgm:spPr/>
    </dgm:pt>
    <dgm:pt modelId="{B7802DB1-4F9C-8349-83E8-834F71D3C7F4}" type="pres">
      <dgm:prSet presAssocID="{FB97390D-7F93-FB43-B4CD-89865A631E86}" presName="parentText" presStyleLbl="node1" presStyleIdx="2" presStyleCnt="3" custLinFactNeighborX="5523" custLinFactNeighborY="-4996">
        <dgm:presLayoutVars>
          <dgm:chMax val="0"/>
          <dgm:bulletEnabled val="1"/>
        </dgm:presLayoutVars>
      </dgm:prSet>
      <dgm:spPr/>
    </dgm:pt>
    <dgm:pt modelId="{029702AF-1623-884B-9EA8-E141F89B99A6}" type="pres">
      <dgm:prSet presAssocID="{FB97390D-7F93-FB43-B4CD-89865A631E86}" presName="negativeSpace" presStyleCnt="0"/>
      <dgm:spPr/>
    </dgm:pt>
    <dgm:pt modelId="{75A2CBBA-9222-744E-B7E3-634059CA359A}" type="pres">
      <dgm:prSet presAssocID="{FB97390D-7F93-FB43-B4CD-89865A631E86}" presName="childText" presStyleLbl="conFgAcc1" presStyleIdx="2" presStyleCnt="3">
        <dgm:presLayoutVars>
          <dgm:bulletEnabled val="1"/>
        </dgm:presLayoutVars>
      </dgm:prSet>
      <dgm:spPr/>
    </dgm:pt>
  </dgm:ptLst>
  <dgm:cxnLst>
    <dgm:cxn modelId="{7D0BFE02-2816-F244-89BE-667161539544}" srcId="{5926EAE6-9805-BB4B-868C-C830D6BABA7A}" destId="{15665611-41A0-A74B-ACBE-D66C955734F3}" srcOrd="0" destOrd="0" parTransId="{2F827E9B-D915-134F-9064-7F6C91EA36C6}" sibTransId="{59FD8AB7-D6B5-CB41-91B5-CA1F7BB3922C}"/>
    <dgm:cxn modelId="{648E5816-D30A-4B48-B73F-6BE275E5ECAD}" type="presOf" srcId="{5926EAE6-9805-BB4B-868C-C830D6BABA7A}" destId="{E9D118D5-45B6-5641-89FC-DE73335A54D4}" srcOrd="0" destOrd="0" presId="urn:microsoft.com/office/officeart/2005/8/layout/list1"/>
    <dgm:cxn modelId="{A44F7E28-E391-7E4D-B205-F32B8B87253A}" type="presOf" srcId="{15665611-41A0-A74B-ACBE-D66C955734F3}" destId="{09FC2362-CDAB-DB4E-A62D-812CBF34E29B}" srcOrd="1" destOrd="0" presId="urn:microsoft.com/office/officeart/2005/8/layout/list1"/>
    <dgm:cxn modelId="{2C03AF39-77A5-0D4A-8D0D-4D25C9A41D68}" type="presOf" srcId="{FB97390D-7F93-FB43-B4CD-89865A631E86}" destId="{7E9285E5-E68D-764F-9D56-91C1F0D6F15E}" srcOrd="0" destOrd="0" presId="urn:microsoft.com/office/officeart/2005/8/layout/list1"/>
    <dgm:cxn modelId="{F1C48369-9195-624D-9B42-B59698B3DBB3}" type="presOf" srcId="{51F2B173-7E1A-5844-84F3-15955806E7F6}" destId="{8F0BA222-6DAC-8C48-8C73-444FFCA74557}" srcOrd="0" destOrd="0" presId="urn:microsoft.com/office/officeart/2005/8/layout/list1"/>
    <dgm:cxn modelId="{D4BF54A5-55E5-5943-89C3-707AA43B6BF4}" type="presOf" srcId="{51F2B173-7E1A-5844-84F3-15955806E7F6}" destId="{E28E39C1-4387-0741-B876-FCF017E8F972}" srcOrd="1" destOrd="0" presId="urn:microsoft.com/office/officeart/2005/8/layout/list1"/>
    <dgm:cxn modelId="{743BD0A5-0086-6B4A-A369-F70E319BED4F}" srcId="{5926EAE6-9805-BB4B-868C-C830D6BABA7A}" destId="{FB97390D-7F93-FB43-B4CD-89865A631E86}" srcOrd="2" destOrd="0" parTransId="{8FE62E8C-FA8C-FB4D-A531-E3F5C7F033A6}" sibTransId="{17A60606-5B09-5446-A26A-B9C2DDADAB8F}"/>
    <dgm:cxn modelId="{872631EF-9021-BB4D-9AB3-9366AB585C82}" type="presOf" srcId="{FB97390D-7F93-FB43-B4CD-89865A631E86}" destId="{B7802DB1-4F9C-8349-83E8-834F71D3C7F4}" srcOrd="1" destOrd="0" presId="urn:microsoft.com/office/officeart/2005/8/layout/list1"/>
    <dgm:cxn modelId="{06474BF0-4DAC-3C49-B36B-C38FCA50A38F}" srcId="{5926EAE6-9805-BB4B-868C-C830D6BABA7A}" destId="{51F2B173-7E1A-5844-84F3-15955806E7F6}" srcOrd="1" destOrd="0" parTransId="{07A68CD5-5738-0144-A532-F4E4590BFE0A}" sibTransId="{8B972CD4-1F93-E54F-8B79-F2DB58045247}"/>
    <dgm:cxn modelId="{FD7729F4-C25A-034C-B5E1-35A64DFDC00A}" type="presOf" srcId="{15665611-41A0-A74B-ACBE-D66C955734F3}" destId="{7E4125BD-C78E-A742-80F9-ECC5CE27E177}" srcOrd="0" destOrd="0" presId="urn:microsoft.com/office/officeart/2005/8/layout/list1"/>
    <dgm:cxn modelId="{8ABB69F3-D0C0-024D-885C-2146D5424BD4}" type="presParOf" srcId="{E9D118D5-45B6-5641-89FC-DE73335A54D4}" destId="{C43B9E70-4264-C845-BC82-5366F2DC26FD}" srcOrd="0" destOrd="0" presId="urn:microsoft.com/office/officeart/2005/8/layout/list1"/>
    <dgm:cxn modelId="{4DF885CC-86CE-8049-9299-F95A7EC48027}" type="presParOf" srcId="{C43B9E70-4264-C845-BC82-5366F2DC26FD}" destId="{7E4125BD-C78E-A742-80F9-ECC5CE27E177}" srcOrd="0" destOrd="0" presId="urn:microsoft.com/office/officeart/2005/8/layout/list1"/>
    <dgm:cxn modelId="{4BBABEF8-1BB2-394D-AC67-680A79DB5755}" type="presParOf" srcId="{C43B9E70-4264-C845-BC82-5366F2DC26FD}" destId="{09FC2362-CDAB-DB4E-A62D-812CBF34E29B}" srcOrd="1" destOrd="0" presId="urn:microsoft.com/office/officeart/2005/8/layout/list1"/>
    <dgm:cxn modelId="{F26F4959-39D5-144B-B7DF-B6322FC08C70}" type="presParOf" srcId="{E9D118D5-45B6-5641-89FC-DE73335A54D4}" destId="{98C1C0A7-DBB9-0A46-A7BF-24B584ACDCAB}" srcOrd="1" destOrd="0" presId="urn:microsoft.com/office/officeart/2005/8/layout/list1"/>
    <dgm:cxn modelId="{EC4D744C-59E9-F34E-8638-8A9C31A6895C}" type="presParOf" srcId="{E9D118D5-45B6-5641-89FC-DE73335A54D4}" destId="{3AFFEE2C-1B60-6444-9D91-6BFFEB9A174A}" srcOrd="2" destOrd="0" presId="urn:microsoft.com/office/officeart/2005/8/layout/list1"/>
    <dgm:cxn modelId="{127DB072-2AEE-504B-809D-32B539A890E5}" type="presParOf" srcId="{E9D118D5-45B6-5641-89FC-DE73335A54D4}" destId="{6C113044-9AF6-DC4C-87BA-BF8037D6F431}" srcOrd="3" destOrd="0" presId="urn:microsoft.com/office/officeart/2005/8/layout/list1"/>
    <dgm:cxn modelId="{088B0CE7-E0B6-3E4A-BBBC-53ADC6F025C2}" type="presParOf" srcId="{E9D118D5-45B6-5641-89FC-DE73335A54D4}" destId="{344F7A1A-4CEB-024D-9973-D29F602F16DE}" srcOrd="4" destOrd="0" presId="urn:microsoft.com/office/officeart/2005/8/layout/list1"/>
    <dgm:cxn modelId="{74F0687D-5E22-3D43-81F1-176B8B3043F7}" type="presParOf" srcId="{344F7A1A-4CEB-024D-9973-D29F602F16DE}" destId="{8F0BA222-6DAC-8C48-8C73-444FFCA74557}" srcOrd="0" destOrd="0" presId="urn:microsoft.com/office/officeart/2005/8/layout/list1"/>
    <dgm:cxn modelId="{E65FDB40-B6C1-D54D-B220-FDF116C28548}" type="presParOf" srcId="{344F7A1A-4CEB-024D-9973-D29F602F16DE}" destId="{E28E39C1-4387-0741-B876-FCF017E8F972}" srcOrd="1" destOrd="0" presId="urn:microsoft.com/office/officeart/2005/8/layout/list1"/>
    <dgm:cxn modelId="{33890EDC-A088-DB4C-B027-42EE9B2B8FDD}" type="presParOf" srcId="{E9D118D5-45B6-5641-89FC-DE73335A54D4}" destId="{57FD9E3C-51E1-A44C-8042-74BFCC5F5F0D}" srcOrd="5" destOrd="0" presId="urn:microsoft.com/office/officeart/2005/8/layout/list1"/>
    <dgm:cxn modelId="{45F7C26E-9356-5C40-9FBC-8EAC56C9A7A0}" type="presParOf" srcId="{E9D118D5-45B6-5641-89FC-DE73335A54D4}" destId="{EFDB5F0A-1129-F34F-8C3C-24ED9F778C57}" srcOrd="6" destOrd="0" presId="urn:microsoft.com/office/officeart/2005/8/layout/list1"/>
    <dgm:cxn modelId="{6C8AC123-0563-7D4E-AB7E-C07E039856D7}" type="presParOf" srcId="{E9D118D5-45B6-5641-89FC-DE73335A54D4}" destId="{BBC8D667-7B56-C349-80F5-6D6B33861F66}" srcOrd="7" destOrd="0" presId="urn:microsoft.com/office/officeart/2005/8/layout/list1"/>
    <dgm:cxn modelId="{27C31141-B1A7-E142-B4C4-57E870BD7984}" type="presParOf" srcId="{E9D118D5-45B6-5641-89FC-DE73335A54D4}" destId="{DF39E741-FE64-5F4B-803D-30322AAD2DC7}" srcOrd="8" destOrd="0" presId="urn:microsoft.com/office/officeart/2005/8/layout/list1"/>
    <dgm:cxn modelId="{665F0772-CEB7-BA43-B32D-9710841559A9}" type="presParOf" srcId="{DF39E741-FE64-5F4B-803D-30322AAD2DC7}" destId="{7E9285E5-E68D-764F-9D56-91C1F0D6F15E}" srcOrd="0" destOrd="0" presId="urn:microsoft.com/office/officeart/2005/8/layout/list1"/>
    <dgm:cxn modelId="{C63480CD-DAE0-F14D-B829-2456FDC4C7A6}" type="presParOf" srcId="{DF39E741-FE64-5F4B-803D-30322AAD2DC7}" destId="{B7802DB1-4F9C-8349-83E8-834F71D3C7F4}" srcOrd="1" destOrd="0" presId="urn:microsoft.com/office/officeart/2005/8/layout/list1"/>
    <dgm:cxn modelId="{327D4421-8D31-394F-9960-C833D9FD487E}" type="presParOf" srcId="{E9D118D5-45B6-5641-89FC-DE73335A54D4}" destId="{029702AF-1623-884B-9EA8-E141F89B99A6}" srcOrd="9" destOrd="0" presId="urn:microsoft.com/office/officeart/2005/8/layout/list1"/>
    <dgm:cxn modelId="{AECB3FDE-A019-BC42-91A8-45A69F4E1C1E}" type="presParOf" srcId="{E9D118D5-45B6-5641-89FC-DE73335A54D4}" destId="{75A2CBBA-9222-744E-B7E3-634059CA359A}"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3FD1ADB-543C-B949-B596-6A94B5F464AF}" type="doc">
      <dgm:prSet loTypeId="urn:microsoft.com/office/officeart/2005/8/layout/hChevron3" loCatId="" qsTypeId="urn:microsoft.com/office/officeart/2005/8/quickstyle/simple4" qsCatId="simple" csTypeId="urn:microsoft.com/office/officeart/2005/8/colors/accent1_2" csCatId="accent1" phldr="1"/>
      <dgm:spPr/>
    </dgm:pt>
    <dgm:pt modelId="{2E786C41-70D6-5D48-928A-C69C98F5557C}">
      <dgm:prSet phldrT="[Texte]" custT="1"/>
      <dgm:spPr/>
      <dgm:t>
        <a:bodyPr/>
        <a:lstStyle/>
        <a:p>
          <a:pPr algn="ctr"/>
          <a:r>
            <a:rPr lang="fr-FR" sz="2400"/>
            <a:t>ACCOMPAGNER</a:t>
          </a:r>
        </a:p>
        <a:p>
          <a:pPr algn="l"/>
          <a:r>
            <a:rPr lang="fr-FR" sz="1600"/>
            <a:t>- SENSIBILISER LE COLLECTIF</a:t>
          </a:r>
        </a:p>
        <a:p>
          <a:pPr algn="l"/>
          <a:r>
            <a:rPr lang="fr-FR" sz="1600"/>
            <a:t>- COMMUNIQUER</a:t>
          </a:r>
          <a:r>
            <a:rPr lang="fr-FR" sz="1600" baseline="0"/>
            <a:t> SUR LES RELAIS</a:t>
          </a:r>
        </a:p>
        <a:p>
          <a:pPr algn="l"/>
          <a:r>
            <a:rPr lang="fr-FR" sz="1600" baseline="0"/>
            <a:t>- FORMER LES ACTEURS RESSOURCES</a:t>
          </a:r>
          <a:endParaRPr lang="fr-FR" sz="1600"/>
        </a:p>
      </dgm:t>
    </dgm:pt>
    <dgm:pt modelId="{1986EECC-8C6A-C744-B173-AFD497AC8899}" type="parTrans" cxnId="{F7D13259-2689-A748-AE56-8521E01941E6}">
      <dgm:prSet/>
      <dgm:spPr/>
      <dgm:t>
        <a:bodyPr/>
        <a:lstStyle/>
        <a:p>
          <a:endParaRPr lang="fr-FR"/>
        </a:p>
      </dgm:t>
    </dgm:pt>
    <dgm:pt modelId="{A84F896B-38EC-D14D-A562-A95B18AD4F23}" type="sibTrans" cxnId="{F7D13259-2689-A748-AE56-8521E01941E6}">
      <dgm:prSet/>
      <dgm:spPr/>
      <dgm:t>
        <a:bodyPr/>
        <a:lstStyle/>
        <a:p>
          <a:endParaRPr lang="fr-FR"/>
        </a:p>
      </dgm:t>
    </dgm:pt>
    <dgm:pt modelId="{8B0B4B9C-79CE-EA46-A268-506C377C8592}">
      <dgm:prSet phldrT="[Texte]" custT="1"/>
      <dgm:spPr/>
      <dgm:t>
        <a:bodyPr/>
        <a:lstStyle/>
        <a:p>
          <a:pPr algn="ctr"/>
          <a:r>
            <a:rPr lang="fr-FR" sz="2000"/>
            <a:t>ACCOMPAGNEMENT</a:t>
          </a:r>
          <a:r>
            <a:rPr lang="fr-FR" sz="2000" baseline="0"/>
            <a:t> PLURIDISCIPLINAIRE</a:t>
          </a:r>
        </a:p>
        <a:p>
          <a:pPr algn="l"/>
          <a:r>
            <a:rPr lang="fr-FR" sz="1600" baseline="0"/>
            <a:t>- RH/SMPP/MISSION HANDICAP/PSYCHOLOGUE</a:t>
          </a:r>
        </a:p>
        <a:p>
          <a:pPr algn="l"/>
          <a:r>
            <a:rPr lang="fr-FR" sz="1600" baseline="0"/>
            <a:t>- ACTEURS EXTERNES EN APPUI DU MANAGER</a:t>
          </a:r>
          <a:endParaRPr lang="fr-FR" sz="1600"/>
        </a:p>
      </dgm:t>
    </dgm:pt>
    <dgm:pt modelId="{1C9716A1-62FA-844D-9B70-DBD83B5A5C34}" type="parTrans" cxnId="{D3C72233-28D7-3A42-BC9D-584A794DEAFB}">
      <dgm:prSet/>
      <dgm:spPr/>
      <dgm:t>
        <a:bodyPr/>
        <a:lstStyle/>
        <a:p>
          <a:endParaRPr lang="fr-FR"/>
        </a:p>
      </dgm:t>
    </dgm:pt>
    <dgm:pt modelId="{D74FB3F1-95CE-6340-B436-E4F2E67D8AF5}" type="sibTrans" cxnId="{D3C72233-28D7-3A42-BC9D-584A794DEAFB}">
      <dgm:prSet/>
      <dgm:spPr/>
      <dgm:t>
        <a:bodyPr/>
        <a:lstStyle/>
        <a:p>
          <a:endParaRPr lang="fr-FR"/>
        </a:p>
      </dgm:t>
    </dgm:pt>
    <dgm:pt modelId="{9AF56BFC-D81E-904A-B60A-3EEC0925C9D6}">
      <dgm:prSet phldrT="[Texte]" custT="1"/>
      <dgm:spPr/>
      <dgm:t>
        <a:bodyPr/>
        <a:lstStyle/>
        <a:p>
          <a:pPr algn="ctr"/>
          <a:r>
            <a:rPr lang="fr-FR" sz="2400"/>
            <a:t>AMÉNAGER</a:t>
          </a:r>
        </a:p>
        <a:p>
          <a:pPr algn="l"/>
          <a:r>
            <a:rPr lang="fr-FR" sz="1600"/>
            <a:t>- TEMPS DE TRAVAIL</a:t>
          </a:r>
        </a:p>
        <a:p>
          <a:pPr algn="l"/>
          <a:r>
            <a:rPr lang="fr-FR" sz="1600"/>
            <a:t>-</a:t>
          </a:r>
          <a:r>
            <a:rPr lang="fr-FR" sz="1600" baseline="0"/>
            <a:t> ACTEUR EXTERNE</a:t>
          </a:r>
        </a:p>
        <a:p>
          <a:pPr algn="l"/>
          <a:r>
            <a:rPr lang="fr-FR" sz="1600" baseline="0"/>
            <a:t>- SENSIBILISATION </a:t>
          </a:r>
          <a:endParaRPr lang="fr-FR" sz="1600"/>
        </a:p>
      </dgm:t>
    </dgm:pt>
    <dgm:pt modelId="{B07C432F-4CA6-4C43-BEE4-9118E1E7B1CC}" type="parTrans" cxnId="{DBB499B4-9CFF-EE48-B473-F540E9C574FB}">
      <dgm:prSet/>
      <dgm:spPr/>
      <dgm:t>
        <a:bodyPr/>
        <a:lstStyle/>
        <a:p>
          <a:endParaRPr lang="fr-FR"/>
        </a:p>
      </dgm:t>
    </dgm:pt>
    <dgm:pt modelId="{E0F7BAE2-55B1-F046-AE98-0314670358DB}" type="sibTrans" cxnId="{DBB499B4-9CFF-EE48-B473-F540E9C574FB}">
      <dgm:prSet/>
      <dgm:spPr/>
      <dgm:t>
        <a:bodyPr/>
        <a:lstStyle/>
        <a:p>
          <a:endParaRPr lang="fr-FR"/>
        </a:p>
      </dgm:t>
    </dgm:pt>
    <dgm:pt modelId="{0AC312F4-38A1-9442-B549-95F980F21AAB}" type="pres">
      <dgm:prSet presAssocID="{43FD1ADB-543C-B949-B596-6A94B5F464AF}" presName="Name0" presStyleCnt="0">
        <dgm:presLayoutVars>
          <dgm:dir/>
          <dgm:resizeHandles val="exact"/>
        </dgm:presLayoutVars>
      </dgm:prSet>
      <dgm:spPr/>
    </dgm:pt>
    <dgm:pt modelId="{93339B26-E3F9-7843-82E0-E775CA1EC695}" type="pres">
      <dgm:prSet presAssocID="{2E786C41-70D6-5D48-928A-C69C98F5557C}" presName="parTxOnly" presStyleLbl="node1" presStyleIdx="0" presStyleCnt="3" custScaleX="134338" custScaleY="157513">
        <dgm:presLayoutVars>
          <dgm:bulletEnabled val="1"/>
        </dgm:presLayoutVars>
      </dgm:prSet>
      <dgm:spPr/>
    </dgm:pt>
    <dgm:pt modelId="{E89742B6-9408-5648-8444-6F6718D788ED}" type="pres">
      <dgm:prSet presAssocID="{A84F896B-38EC-D14D-A562-A95B18AD4F23}" presName="parSpace" presStyleCnt="0"/>
      <dgm:spPr/>
    </dgm:pt>
    <dgm:pt modelId="{44E1E3D3-0F6C-EC44-BA2F-8514C3A1019F}" type="pres">
      <dgm:prSet presAssocID="{8B0B4B9C-79CE-EA46-A268-506C377C8592}" presName="parTxOnly" presStyleLbl="node1" presStyleIdx="1" presStyleCnt="3" custScaleX="160347" custScaleY="161710">
        <dgm:presLayoutVars>
          <dgm:bulletEnabled val="1"/>
        </dgm:presLayoutVars>
      </dgm:prSet>
      <dgm:spPr/>
    </dgm:pt>
    <dgm:pt modelId="{D03CCF04-E5AD-9549-B466-D265C56B310A}" type="pres">
      <dgm:prSet presAssocID="{D74FB3F1-95CE-6340-B436-E4F2E67D8AF5}" presName="parSpace" presStyleCnt="0"/>
      <dgm:spPr/>
    </dgm:pt>
    <dgm:pt modelId="{B19D3666-E589-D142-82A3-9C50D2CFB225}" type="pres">
      <dgm:prSet presAssocID="{9AF56BFC-D81E-904A-B60A-3EEC0925C9D6}" presName="parTxOnly" presStyleLbl="node1" presStyleIdx="2" presStyleCnt="3" custScaleX="130638" custScaleY="158053">
        <dgm:presLayoutVars>
          <dgm:bulletEnabled val="1"/>
        </dgm:presLayoutVars>
      </dgm:prSet>
      <dgm:spPr/>
    </dgm:pt>
  </dgm:ptLst>
  <dgm:cxnLst>
    <dgm:cxn modelId="{D3C72233-28D7-3A42-BC9D-584A794DEAFB}" srcId="{43FD1ADB-543C-B949-B596-6A94B5F464AF}" destId="{8B0B4B9C-79CE-EA46-A268-506C377C8592}" srcOrd="1" destOrd="0" parTransId="{1C9716A1-62FA-844D-9B70-DBD83B5A5C34}" sibTransId="{D74FB3F1-95CE-6340-B436-E4F2E67D8AF5}"/>
    <dgm:cxn modelId="{5C994740-33E4-F14A-B980-6C65587D20A2}" type="presOf" srcId="{8B0B4B9C-79CE-EA46-A268-506C377C8592}" destId="{44E1E3D3-0F6C-EC44-BA2F-8514C3A1019F}" srcOrd="0" destOrd="0" presId="urn:microsoft.com/office/officeart/2005/8/layout/hChevron3"/>
    <dgm:cxn modelId="{56332E66-EE03-F046-AAA4-F659EC47EE21}" type="presOf" srcId="{43FD1ADB-543C-B949-B596-6A94B5F464AF}" destId="{0AC312F4-38A1-9442-B549-95F980F21AAB}" srcOrd="0" destOrd="0" presId="urn:microsoft.com/office/officeart/2005/8/layout/hChevron3"/>
    <dgm:cxn modelId="{F7D13259-2689-A748-AE56-8521E01941E6}" srcId="{43FD1ADB-543C-B949-B596-6A94B5F464AF}" destId="{2E786C41-70D6-5D48-928A-C69C98F5557C}" srcOrd="0" destOrd="0" parTransId="{1986EECC-8C6A-C744-B173-AFD497AC8899}" sibTransId="{A84F896B-38EC-D14D-A562-A95B18AD4F23}"/>
    <dgm:cxn modelId="{C27A249B-3E00-8C4F-AEE5-5C6A7BF979FD}" type="presOf" srcId="{2E786C41-70D6-5D48-928A-C69C98F5557C}" destId="{93339B26-E3F9-7843-82E0-E775CA1EC695}" srcOrd="0" destOrd="0" presId="urn:microsoft.com/office/officeart/2005/8/layout/hChevron3"/>
    <dgm:cxn modelId="{203DB5A9-B8C6-A144-BBC2-FAD488CE7AA2}" type="presOf" srcId="{9AF56BFC-D81E-904A-B60A-3EEC0925C9D6}" destId="{B19D3666-E589-D142-82A3-9C50D2CFB225}" srcOrd="0" destOrd="0" presId="urn:microsoft.com/office/officeart/2005/8/layout/hChevron3"/>
    <dgm:cxn modelId="{DBB499B4-9CFF-EE48-B473-F540E9C574FB}" srcId="{43FD1ADB-543C-B949-B596-6A94B5F464AF}" destId="{9AF56BFC-D81E-904A-B60A-3EEC0925C9D6}" srcOrd="2" destOrd="0" parTransId="{B07C432F-4CA6-4C43-BEE4-9118E1E7B1CC}" sibTransId="{E0F7BAE2-55B1-F046-AE98-0314670358DB}"/>
    <dgm:cxn modelId="{CA1FD7FB-B0AB-DA41-B6CA-53CE87E5B40D}" type="presParOf" srcId="{0AC312F4-38A1-9442-B549-95F980F21AAB}" destId="{93339B26-E3F9-7843-82E0-E775CA1EC695}" srcOrd="0" destOrd="0" presId="urn:microsoft.com/office/officeart/2005/8/layout/hChevron3"/>
    <dgm:cxn modelId="{8C0360D4-B68D-AD46-9937-2B93A000D39B}" type="presParOf" srcId="{0AC312F4-38A1-9442-B549-95F980F21AAB}" destId="{E89742B6-9408-5648-8444-6F6718D788ED}" srcOrd="1" destOrd="0" presId="urn:microsoft.com/office/officeart/2005/8/layout/hChevron3"/>
    <dgm:cxn modelId="{31F85ACD-949D-7343-BC5C-8EF5BA6E62DC}" type="presParOf" srcId="{0AC312F4-38A1-9442-B549-95F980F21AAB}" destId="{44E1E3D3-0F6C-EC44-BA2F-8514C3A1019F}" srcOrd="2" destOrd="0" presId="urn:microsoft.com/office/officeart/2005/8/layout/hChevron3"/>
    <dgm:cxn modelId="{22E0B5CA-2514-F543-B69A-9DB590C05C0E}" type="presParOf" srcId="{0AC312F4-38A1-9442-B549-95F980F21AAB}" destId="{D03CCF04-E5AD-9549-B466-D265C56B310A}" srcOrd="3" destOrd="0" presId="urn:microsoft.com/office/officeart/2005/8/layout/hChevron3"/>
    <dgm:cxn modelId="{D3576EA5-E933-BF41-80DE-C2CC4C4920C7}" type="presParOf" srcId="{0AC312F4-38A1-9442-B549-95F980F21AAB}" destId="{B19D3666-E589-D142-82A3-9C50D2CFB225}"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4C7B810-249D-468C-9ACA-CC220A60ABBA}"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fr-FR"/>
        </a:p>
      </dgm:t>
    </dgm:pt>
    <dgm:pt modelId="{FE02E58A-79F7-48C3-8785-3AEA2BDED3B0}">
      <dgm:prSet phldrT="[Texte]" custT="1"/>
      <dgm:spPr/>
      <dgm:t>
        <a:bodyPr/>
        <a:lstStyle/>
        <a:p>
          <a:r>
            <a:rPr lang="fr-FR" sz="3200" dirty="0"/>
            <a:t>SUMPPS</a:t>
          </a:r>
        </a:p>
      </dgm:t>
    </dgm:pt>
    <dgm:pt modelId="{3DA7DD7E-F9D8-4419-9AE0-85B239AED978}" type="parTrans" cxnId="{73738A34-0C63-4612-9CD3-CFB3570BC6FC}">
      <dgm:prSet/>
      <dgm:spPr/>
      <dgm:t>
        <a:bodyPr/>
        <a:lstStyle/>
        <a:p>
          <a:endParaRPr lang="fr-FR"/>
        </a:p>
      </dgm:t>
    </dgm:pt>
    <dgm:pt modelId="{09993EE6-8F6D-46AC-84BD-2CB11CCEA5B7}" type="sibTrans" cxnId="{73738A34-0C63-4612-9CD3-CFB3570BC6FC}">
      <dgm:prSet/>
      <dgm:spPr/>
      <dgm:t>
        <a:bodyPr/>
        <a:lstStyle/>
        <a:p>
          <a:endParaRPr lang="fr-FR"/>
        </a:p>
      </dgm:t>
    </dgm:pt>
    <dgm:pt modelId="{66BB5B4B-772B-4A7A-B120-4325F5E637B6}">
      <dgm:prSet phldrT="[Texte]" custT="1"/>
      <dgm:spPr/>
      <dgm:t>
        <a:bodyPr/>
        <a:lstStyle/>
        <a:p>
          <a:r>
            <a:rPr lang="fr-FR" sz="1800" dirty="0"/>
            <a:t>Point d’entrée obligatoire pour tous les étudiants en situation de handicap</a:t>
          </a:r>
        </a:p>
      </dgm:t>
    </dgm:pt>
    <dgm:pt modelId="{62D68AD1-06FD-4A07-857D-D2C9F1E70754}" type="parTrans" cxnId="{4E2F928C-23E9-4995-AA13-6B0693EA9227}">
      <dgm:prSet/>
      <dgm:spPr/>
      <dgm:t>
        <a:bodyPr/>
        <a:lstStyle/>
        <a:p>
          <a:endParaRPr lang="fr-FR"/>
        </a:p>
      </dgm:t>
    </dgm:pt>
    <dgm:pt modelId="{38596E9E-14E0-4976-958A-DFAA97AE4000}" type="sibTrans" cxnId="{4E2F928C-23E9-4995-AA13-6B0693EA9227}">
      <dgm:prSet/>
      <dgm:spPr/>
      <dgm:t>
        <a:bodyPr/>
        <a:lstStyle/>
        <a:p>
          <a:endParaRPr lang="fr-FR"/>
        </a:p>
      </dgm:t>
    </dgm:pt>
    <dgm:pt modelId="{041AC00F-6F6B-412E-A69E-C33A05DF9FE0}">
      <dgm:prSet phldrT="[Texte]" custT="1"/>
      <dgm:spPr/>
      <dgm:t>
        <a:bodyPr/>
        <a:lstStyle/>
        <a:p>
          <a:r>
            <a:rPr lang="fr-FR" sz="2000" dirty="0"/>
            <a:t>Émet un </a:t>
          </a:r>
          <a:r>
            <a:rPr lang="fr-FR" sz="1800" dirty="0"/>
            <a:t>avis</a:t>
          </a:r>
          <a:r>
            <a:rPr lang="fr-FR" sz="2000" dirty="0"/>
            <a:t> médical</a:t>
          </a:r>
        </a:p>
      </dgm:t>
    </dgm:pt>
    <dgm:pt modelId="{F8EE30BD-A468-4C54-A8D7-BFC5F486C6BD}" type="parTrans" cxnId="{19CCEF8F-DFA0-4956-A9D3-EEBE4244EC4E}">
      <dgm:prSet/>
      <dgm:spPr/>
      <dgm:t>
        <a:bodyPr/>
        <a:lstStyle/>
        <a:p>
          <a:endParaRPr lang="fr-FR"/>
        </a:p>
      </dgm:t>
    </dgm:pt>
    <dgm:pt modelId="{AA33B822-9CD4-4B9E-B004-1C7B6AB9DC0B}" type="sibTrans" cxnId="{19CCEF8F-DFA0-4956-A9D3-EEBE4244EC4E}">
      <dgm:prSet/>
      <dgm:spPr/>
      <dgm:t>
        <a:bodyPr/>
        <a:lstStyle/>
        <a:p>
          <a:endParaRPr lang="fr-FR"/>
        </a:p>
      </dgm:t>
    </dgm:pt>
    <dgm:pt modelId="{05B81970-A216-4A01-8376-F101E4FAD14B}">
      <dgm:prSet phldrT="[Texte]" custT="1"/>
      <dgm:spPr/>
      <dgm:t>
        <a:bodyPr/>
        <a:lstStyle/>
        <a:p>
          <a:r>
            <a:rPr lang="fr-FR" sz="3200" dirty="0"/>
            <a:t>Scolarités de proximité</a:t>
          </a:r>
        </a:p>
      </dgm:t>
    </dgm:pt>
    <dgm:pt modelId="{7C5899EB-232D-4B39-BBC9-4F392F711DB1}" type="parTrans" cxnId="{13EFFAB6-CDF4-4EF2-81D7-A4C85738CDF7}">
      <dgm:prSet/>
      <dgm:spPr/>
      <dgm:t>
        <a:bodyPr/>
        <a:lstStyle/>
        <a:p>
          <a:endParaRPr lang="fr-FR"/>
        </a:p>
      </dgm:t>
    </dgm:pt>
    <dgm:pt modelId="{961AE034-ACC2-4ACF-A6A2-ACA599079205}" type="sibTrans" cxnId="{13EFFAB6-CDF4-4EF2-81D7-A4C85738CDF7}">
      <dgm:prSet/>
      <dgm:spPr/>
      <dgm:t>
        <a:bodyPr/>
        <a:lstStyle/>
        <a:p>
          <a:endParaRPr lang="fr-FR"/>
        </a:p>
      </dgm:t>
    </dgm:pt>
    <dgm:pt modelId="{6F883425-6599-4955-9BD9-D6656C992B89}">
      <dgm:prSet phldrT="[Texte]" custT="1"/>
      <dgm:spPr>
        <a:solidFill>
          <a:srgbClr val="00B050"/>
        </a:solidFill>
      </dgm:spPr>
      <dgm:t>
        <a:bodyPr/>
        <a:lstStyle/>
        <a:p>
          <a:r>
            <a:rPr lang="fr-FR" sz="1800" dirty="0"/>
            <a:t>Édite les arrêtés d’aménagement</a:t>
          </a:r>
        </a:p>
      </dgm:t>
    </dgm:pt>
    <dgm:pt modelId="{7D0F24A4-339C-4415-94DD-43F1EC953607}" type="parTrans" cxnId="{F8A742B9-CC5C-43BA-A773-20ED223E5372}">
      <dgm:prSet/>
      <dgm:spPr/>
      <dgm:t>
        <a:bodyPr/>
        <a:lstStyle/>
        <a:p>
          <a:endParaRPr lang="fr-FR"/>
        </a:p>
      </dgm:t>
    </dgm:pt>
    <dgm:pt modelId="{7803E359-41FD-42EE-B2F8-A4426C5D11A7}" type="sibTrans" cxnId="{F8A742B9-CC5C-43BA-A773-20ED223E5372}">
      <dgm:prSet/>
      <dgm:spPr/>
      <dgm:t>
        <a:bodyPr/>
        <a:lstStyle/>
        <a:p>
          <a:endParaRPr lang="fr-FR"/>
        </a:p>
      </dgm:t>
    </dgm:pt>
    <dgm:pt modelId="{2B77EF34-6953-4E2E-A88E-F70179A9F6B5}">
      <dgm:prSet phldrT="[Texte]" custT="1"/>
      <dgm:spPr/>
      <dgm:t>
        <a:bodyPr/>
        <a:lstStyle/>
        <a:p>
          <a:r>
            <a:rPr lang="fr-FR" sz="1800" dirty="0"/>
            <a:t>Met en œuvre les aménagements</a:t>
          </a:r>
        </a:p>
      </dgm:t>
    </dgm:pt>
    <dgm:pt modelId="{0A5D34EB-65DD-47CF-9D50-B0D3B2966EF1}" type="parTrans" cxnId="{8C2DC297-8F6D-4E27-8A10-8CE6D244C3CF}">
      <dgm:prSet/>
      <dgm:spPr/>
      <dgm:t>
        <a:bodyPr/>
        <a:lstStyle/>
        <a:p>
          <a:endParaRPr lang="fr-FR"/>
        </a:p>
      </dgm:t>
    </dgm:pt>
    <dgm:pt modelId="{14692C63-D7E1-40C2-8C8B-941136B30188}" type="sibTrans" cxnId="{8C2DC297-8F6D-4E27-8A10-8CE6D244C3CF}">
      <dgm:prSet/>
      <dgm:spPr/>
      <dgm:t>
        <a:bodyPr/>
        <a:lstStyle/>
        <a:p>
          <a:endParaRPr lang="fr-FR"/>
        </a:p>
      </dgm:t>
    </dgm:pt>
    <dgm:pt modelId="{8012636A-3DF6-49F8-A7FE-E6CDBED7A47D}">
      <dgm:prSet phldrT="[Texte]" custT="1"/>
      <dgm:spPr/>
      <dgm:t>
        <a:bodyPr/>
        <a:lstStyle/>
        <a:p>
          <a:r>
            <a:rPr lang="fr-FR" sz="3200" dirty="0"/>
            <a:t>Mission Handicap</a:t>
          </a:r>
        </a:p>
      </dgm:t>
    </dgm:pt>
    <dgm:pt modelId="{EB593E56-A9CF-4F95-A444-059C9496F771}" type="parTrans" cxnId="{E2B38624-1803-4158-A41A-4D871383895D}">
      <dgm:prSet/>
      <dgm:spPr/>
      <dgm:t>
        <a:bodyPr/>
        <a:lstStyle/>
        <a:p>
          <a:endParaRPr lang="fr-FR"/>
        </a:p>
      </dgm:t>
    </dgm:pt>
    <dgm:pt modelId="{8C442317-CD11-4928-9F90-492CEEB193CE}" type="sibTrans" cxnId="{E2B38624-1803-4158-A41A-4D871383895D}">
      <dgm:prSet/>
      <dgm:spPr/>
      <dgm:t>
        <a:bodyPr/>
        <a:lstStyle/>
        <a:p>
          <a:endParaRPr lang="fr-FR"/>
        </a:p>
      </dgm:t>
    </dgm:pt>
    <dgm:pt modelId="{06E99402-EC50-477E-A2D9-DA8DBB6C6E27}">
      <dgm:prSet phldrT="[Texte]" custT="1"/>
      <dgm:spPr/>
      <dgm:t>
        <a:bodyPr/>
        <a:lstStyle/>
        <a:p>
          <a:r>
            <a:rPr lang="fr-FR" sz="1600" dirty="0"/>
            <a:t>Gère le budget global</a:t>
          </a:r>
        </a:p>
      </dgm:t>
    </dgm:pt>
    <dgm:pt modelId="{3E93B877-E651-4656-B946-2F4F5B1FBE88}" type="parTrans" cxnId="{0DE447A8-2E82-469C-B4F4-4E228B6F9B67}">
      <dgm:prSet/>
      <dgm:spPr/>
      <dgm:t>
        <a:bodyPr/>
        <a:lstStyle/>
        <a:p>
          <a:endParaRPr lang="fr-FR"/>
        </a:p>
      </dgm:t>
    </dgm:pt>
    <dgm:pt modelId="{735E130B-CC5A-45E6-ACD9-C4C8FFC29509}" type="sibTrans" cxnId="{0DE447A8-2E82-469C-B4F4-4E228B6F9B67}">
      <dgm:prSet/>
      <dgm:spPr/>
      <dgm:t>
        <a:bodyPr/>
        <a:lstStyle/>
        <a:p>
          <a:endParaRPr lang="fr-FR"/>
        </a:p>
      </dgm:t>
    </dgm:pt>
    <dgm:pt modelId="{635F2982-D3E4-44B4-A3BC-4D60E44C4377}">
      <dgm:prSet phldrT="[Texte]" custT="1"/>
      <dgm:spPr>
        <a:solidFill>
          <a:srgbClr val="FF0000"/>
        </a:solidFill>
      </dgm:spPr>
      <dgm:t>
        <a:bodyPr/>
        <a:lstStyle/>
        <a:p>
          <a:r>
            <a:rPr lang="fr-FR" sz="1200" dirty="0"/>
            <a:t>Coordonne un réseau (SUMPPS, Scolarités, Administration, Formations..)</a:t>
          </a:r>
        </a:p>
      </dgm:t>
    </dgm:pt>
    <dgm:pt modelId="{D2099A92-AF01-477A-AFD8-85602DCFA83C}" type="parTrans" cxnId="{AEA83B01-F383-4EBB-9B42-30358BD2A639}">
      <dgm:prSet/>
      <dgm:spPr/>
      <dgm:t>
        <a:bodyPr/>
        <a:lstStyle/>
        <a:p>
          <a:endParaRPr lang="fr-FR"/>
        </a:p>
      </dgm:t>
    </dgm:pt>
    <dgm:pt modelId="{A9F81DA8-94A5-4DDC-923F-2CC6F21AAC16}" type="sibTrans" cxnId="{AEA83B01-F383-4EBB-9B42-30358BD2A639}">
      <dgm:prSet/>
      <dgm:spPr/>
      <dgm:t>
        <a:bodyPr/>
        <a:lstStyle/>
        <a:p>
          <a:endParaRPr lang="fr-FR"/>
        </a:p>
      </dgm:t>
    </dgm:pt>
    <dgm:pt modelId="{28B6A1EA-2886-4E58-993A-8626A42820AF}">
      <dgm:prSet phldrT="[Texte]" custT="1"/>
      <dgm:spPr/>
      <dgm:t>
        <a:bodyPr/>
        <a:lstStyle/>
        <a:p>
          <a:r>
            <a:rPr lang="fr-FR" sz="1400" dirty="0"/>
            <a:t>Informe et assure l’application des règles nationales et décisions d’établissement</a:t>
          </a:r>
        </a:p>
      </dgm:t>
    </dgm:pt>
    <dgm:pt modelId="{EEE54AD2-6289-4264-ACCB-8CE1CE22E300}" type="parTrans" cxnId="{3D3AB15E-C6E6-4F9F-A8B8-08ACDF12C7EA}">
      <dgm:prSet/>
      <dgm:spPr/>
      <dgm:t>
        <a:bodyPr/>
        <a:lstStyle/>
        <a:p>
          <a:endParaRPr lang="fr-FR"/>
        </a:p>
      </dgm:t>
    </dgm:pt>
    <dgm:pt modelId="{12B8E2DF-2015-423A-A1E0-F852A6E7E692}" type="sibTrans" cxnId="{3D3AB15E-C6E6-4F9F-A8B8-08ACDF12C7EA}">
      <dgm:prSet/>
      <dgm:spPr/>
      <dgm:t>
        <a:bodyPr/>
        <a:lstStyle/>
        <a:p>
          <a:endParaRPr lang="fr-FR"/>
        </a:p>
      </dgm:t>
    </dgm:pt>
    <dgm:pt modelId="{E9869003-6010-4485-B575-920440DA0600}">
      <dgm:prSet custT="1"/>
      <dgm:spPr>
        <a:solidFill>
          <a:srgbClr val="00B050"/>
        </a:solidFill>
      </dgm:spPr>
      <dgm:t>
        <a:bodyPr/>
        <a:lstStyle/>
        <a:p>
          <a:r>
            <a:rPr lang="fr-FR" sz="1800" dirty="0"/>
            <a:t>Prépare les contrats (BP) pour les aides humaines </a:t>
          </a:r>
        </a:p>
      </dgm:t>
    </dgm:pt>
    <dgm:pt modelId="{C42336F5-6280-431E-85AD-C3C861CB8E9D}" type="parTrans" cxnId="{53699C74-A725-46C3-ADBA-C2A0E309BC14}">
      <dgm:prSet/>
      <dgm:spPr/>
      <dgm:t>
        <a:bodyPr/>
        <a:lstStyle/>
        <a:p>
          <a:endParaRPr lang="fr-FR"/>
        </a:p>
      </dgm:t>
    </dgm:pt>
    <dgm:pt modelId="{F1D148E0-E94B-4D60-A3EF-6AFC9CCCA89B}" type="sibTrans" cxnId="{53699C74-A725-46C3-ADBA-C2A0E309BC14}">
      <dgm:prSet/>
      <dgm:spPr/>
      <dgm:t>
        <a:bodyPr/>
        <a:lstStyle/>
        <a:p>
          <a:endParaRPr lang="fr-FR"/>
        </a:p>
      </dgm:t>
    </dgm:pt>
    <dgm:pt modelId="{19C3F68B-3C09-4E55-AED0-A1EAE19A7265}">
      <dgm:prSet phldrT="[Texte]" custT="1"/>
      <dgm:spPr/>
      <dgm:t>
        <a:bodyPr/>
        <a:lstStyle/>
        <a:p>
          <a:r>
            <a:rPr lang="fr-FR" sz="1400" dirty="0"/>
            <a:t>Veille règlementaire et technologique</a:t>
          </a:r>
        </a:p>
      </dgm:t>
    </dgm:pt>
    <dgm:pt modelId="{D83EB1E9-050E-4ACD-867E-88775133709E}" type="parTrans" cxnId="{7995EEA8-D061-49E5-A156-8B8A2875AD9B}">
      <dgm:prSet/>
      <dgm:spPr/>
      <dgm:t>
        <a:bodyPr/>
        <a:lstStyle/>
        <a:p>
          <a:endParaRPr lang="fr-FR"/>
        </a:p>
      </dgm:t>
    </dgm:pt>
    <dgm:pt modelId="{69A61492-E0ED-407C-B576-67DD5A2C3F9B}" type="sibTrans" cxnId="{7995EEA8-D061-49E5-A156-8B8A2875AD9B}">
      <dgm:prSet/>
      <dgm:spPr/>
      <dgm:t>
        <a:bodyPr/>
        <a:lstStyle/>
        <a:p>
          <a:endParaRPr lang="fr-FR"/>
        </a:p>
      </dgm:t>
    </dgm:pt>
    <dgm:pt modelId="{D8B23F24-2369-454E-B49A-DEFC10F13A53}">
      <dgm:prSet phldrT="[Texte]" custT="1"/>
      <dgm:spPr/>
      <dgm:t>
        <a:bodyPr/>
        <a:lstStyle/>
        <a:p>
          <a:r>
            <a:rPr lang="fr-FR" sz="1400" dirty="0"/>
            <a:t>Établit les procédures générales</a:t>
          </a:r>
        </a:p>
      </dgm:t>
    </dgm:pt>
    <dgm:pt modelId="{5195A76D-760C-4049-A9C5-2778F0034C9F}" type="parTrans" cxnId="{AD0F377B-0A89-44B8-8531-FE9C6A4EC3BB}">
      <dgm:prSet/>
      <dgm:spPr/>
      <dgm:t>
        <a:bodyPr/>
        <a:lstStyle/>
        <a:p>
          <a:endParaRPr lang="fr-FR"/>
        </a:p>
      </dgm:t>
    </dgm:pt>
    <dgm:pt modelId="{CB47C160-924F-46AF-84F2-06F1F68F8273}" type="sibTrans" cxnId="{AD0F377B-0A89-44B8-8531-FE9C6A4EC3BB}">
      <dgm:prSet/>
      <dgm:spPr/>
      <dgm:t>
        <a:bodyPr/>
        <a:lstStyle/>
        <a:p>
          <a:endParaRPr lang="fr-FR"/>
        </a:p>
      </dgm:t>
    </dgm:pt>
    <dgm:pt modelId="{35FE4120-AB05-4710-B39A-686C37FD02C0}">
      <dgm:prSet phldrT="[Texte]" custT="1"/>
      <dgm:spPr/>
      <dgm:t>
        <a:bodyPr/>
        <a:lstStyle/>
        <a:p>
          <a:r>
            <a:rPr lang="fr-FR" sz="1400" dirty="0"/>
            <a:t>Réponds aux enquêtes ministérielles et nationales</a:t>
          </a:r>
        </a:p>
      </dgm:t>
    </dgm:pt>
    <dgm:pt modelId="{3A3D7B8D-03C4-4CA2-96E0-588363E27A16}" type="parTrans" cxnId="{AB231A7D-B069-4BE5-A358-BCC07CD1F8D5}">
      <dgm:prSet/>
      <dgm:spPr/>
      <dgm:t>
        <a:bodyPr/>
        <a:lstStyle/>
        <a:p>
          <a:endParaRPr lang="fr-FR"/>
        </a:p>
      </dgm:t>
    </dgm:pt>
    <dgm:pt modelId="{8A3E719D-268A-4CC3-8258-425D76C23C77}" type="sibTrans" cxnId="{AB231A7D-B069-4BE5-A358-BCC07CD1F8D5}">
      <dgm:prSet/>
      <dgm:spPr/>
      <dgm:t>
        <a:bodyPr/>
        <a:lstStyle/>
        <a:p>
          <a:endParaRPr lang="fr-FR"/>
        </a:p>
      </dgm:t>
    </dgm:pt>
    <dgm:pt modelId="{5684F0B0-A799-4E7D-B105-1F4B79DE43CD}">
      <dgm:prSet custT="1"/>
      <dgm:spPr/>
      <dgm:t>
        <a:bodyPr/>
        <a:lstStyle/>
        <a:p>
          <a:r>
            <a:rPr lang="fr-FR" sz="1800" dirty="0"/>
            <a:t>Constitue un vivier d’aidants humains</a:t>
          </a:r>
        </a:p>
      </dgm:t>
    </dgm:pt>
    <dgm:pt modelId="{2981A771-C226-4DD9-A317-4AFB7DDF5228}" type="parTrans" cxnId="{691E3316-67CC-495D-9670-ED8E8AF2995A}">
      <dgm:prSet/>
      <dgm:spPr/>
      <dgm:t>
        <a:bodyPr/>
        <a:lstStyle/>
        <a:p>
          <a:endParaRPr lang="fr-FR"/>
        </a:p>
      </dgm:t>
    </dgm:pt>
    <dgm:pt modelId="{B198E8C9-018F-4C10-8CB0-4B1B898B43EE}" type="sibTrans" cxnId="{691E3316-67CC-495D-9670-ED8E8AF2995A}">
      <dgm:prSet/>
      <dgm:spPr/>
      <dgm:t>
        <a:bodyPr/>
        <a:lstStyle/>
        <a:p>
          <a:endParaRPr lang="fr-FR"/>
        </a:p>
      </dgm:t>
    </dgm:pt>
    <dgm:pt modelId="{2DB566EF-0620-479F-9E39-7E80D6EFE344}">
      <dgm:prSet phldrT="[Texte]" custT="1"/>
      <dgm:spPr>
        <a:solidFill>
          <a:srgbClr val="FF0000"/>
        </a:solidFill>
      </dgm:spPr>
      <dgm:t>
        <a:bodyPr/>
        <a:lstStyle/>
        <a:p>
          <a:r>
            <a:rPr lang="fr-FR" sz="1400" dirty="0"/>
            <a:t>Organise des relations avec les EUR, composantes internes, établissements-composantes, partenaires, collectivités territoriales...</a:t>
          </a:r>
        </a:p>
      </dgm:t>
    </dgm:pt>
    <dgm:pt modelId="{6504F730-28AE-4047-851B-8DE93216D260}" type="parTrans" cxnId="{4571B726-8EF6-4796-8FEA-DC79AA075A9C}">
      <dgm:prSet/>
      <dgm:spPr/>
      <dgm:t>
        <a:bodyPr/>
        <a:lstStyle/>
        <a:p>
          <a:endParaRPr lang="fr-FR"/>
        </a:p>
      </dgm:t>
    </dgm:pt>
    <dgm:pt modelId="{0D3C9AA7-6AF8-4CED-AEDD-947D3B2B3CA5}" type="sibTrans" cxnId="{4571B726-8EF6-4796-8FEA-DC79AA075A9C}">
      <dgm:prSet/>
      <dgm:spPr/>
      <dgm:t>
        <a:bodyPr/>
        <a:lstStyle/>
        <a:p>
          <a:endParaRPr lang="fr-FR"/>
        </a:p>
      </dgm:t>
    </dgm:pt>
    <dgm:pt modelId="{39E91BD6-9AA0-4575-94B0-839D49045B19}">
      <dgm:prSet custT="1"/>
      <dgm:spPr>
        <a:solidFill>
          <a:srgbClr val="00B050"/>
        </a:solidFill>
      </dgm:spPr>
      <dgm:t>
        <a:bodyPr/>
        <a:lstStyle/>
        <a:p>
          <a:r>
            <a:rPr lang="fr-FR" sz="1400" dirty="0"/>
            <a:t>Tient à jour les indicateurs nécessaires à la réalisation du suivi des étudiants en situation de handicap</a:t>
          </a:r>
        </a:p>
      </dgm:t>
    </dgm:pt>
    <dgm:pt modelId="{7697125C-FCC0-437F-BAB5-915FAD202CD4}" type="parTrans" cxnId="{71659781-3D99-4417-BD49-761D4BAFF8FD}">
      <dgm:prSet/>
      <dgm:spPr/>
      <dgm:t>
        <a:bodyPr/>
        <a:lstStyle/>
        <a:p>
          <a:endParaRPr lang="fr-FR"/>
        </a:p>
      </dgm:t>
    </dgm:pt>
    <dgm:pt modelId="{51DC0227-68A8-4DC4-AB8F-8B576DA2FEE4}" type="sibTrans" cxnId="{71659781-3D99-4417-BD49-761D4BAFF8FD}">
      <dgm:prSet/>
      <dgm:spPr/>
      <dgm:t>
        <a:bodyPr/>
        <a:lstStyle/>
        <a:p>
          <a:endParaRPr lang="fr-FR"/>
        </a:p>
      </dgm:t>
    </dgm:pt>
    <dgm:pt modelId="{11F44F62-8E7A-40D3-96AC-DB0EAFE8BB1B}" type="pres">
      <dgm:prSet presAssocID="{44C7B810-249D-468C-9ACA-CC220A60ABBA}" presName="theList" presStyleCnt="0">
        <dgm:presLayoutVars>
          <dgm:dir/>
          <dgm:animLvl val="lvl"/>
          <dgm:resizeHandles val="exact"/>
        </dgm:presLayoutVars>
      </dgm:prSet>
      <dgm:spPr/>
    </dgm:pt>
    <dgm:pt modelId="{0BE6498F-9F4C-43A9-8CE2-02FE0E77A8C9}" type="pres">
      <dgm:prSet presAssocID="{FE02E58A-79F7-48C3-8785-3AEA2BDED3B0}" presName="compNode" presStyleCnt="0"/>
      <dgm:spPr/>
    </dgm:pt>
    <dgm:pt modelId="{FEF7494B-8E2E-4C19-B082-88F8F6B27372}" type="pres">
      <dgm:prSet presAssocID="{FE02E58A-79F7-48C3-8785-3AEA2BDED3B0}" presName="aNode" presStyleLbl="bgShp" presStyleIdx="0" presStyleCnt="3"/>
      <dgm:spPr/>
    </dgm:pt>
    <dgm:pt modelId="{E8745031-CF0E-45CA-AFF2-013FA00173E5}" type="pres">
      <dgm:prSet presAssocID="{FE02E58A-79F7-48C3-8785-3AEA2BDED3B0}" presName="textNode" presStyleLbl="bgShp" presStyleIdx="0" presStyleCnt="3"/>
      <dgm:spPr/>
    </dgm:pt>
    <dgm:pt modelId="{9DCDC7B7-8552-47C2-B48E-888AE76F2A2C}" type="pres">
      <dgm:prSet presAssocID="{FE02E58A-79F7-48C3-8785-3AEA2BDED3B0}" presName="compChildNode" presStyleCnt="0"/>
      <dgm:spPr/>
    </dgm:pt>
    <dgm:pt modelId="{00DC39AD-93AB-46DC-938C-D53764E34659}" type="pres">
      <dgm:prSet presAssocID="{FE02E58A-79F7-48C3-8785-3AEA2BDED3B0}" presName="theInnerList" presStyleCnt="0"/>
      <dgm:spPr/>
    </dgm:pt>
    <dgm:pt modelId="{2B33C984-F01A-4D4F-838C-5C6768D3F889}" type="pres">
      <dgm:prSet presAssocID="{66BB5B4B-772B-4A7A-B120-4325F5E637B6}" presName="childNode" presStyleLbl="node1" presStyleIdx="0" presStyleCnt="14">
        <dgm:presLayoutVars>
          <dgm:bulletEnabled val="1"/>
        </dgm:presLayoutVars>
      </dgm:prSet>
      <dgm:spPr/>
    </dgm:pt>
    <dgm:pt modelId="{4970DB06-09C9-4B51-AA8C-031A854B27C6}" type="pres">
      <dgm:prSet presAssocID="{66BB5B4B-772B-4A7A-B120-4325F5E637B6}" presName="aSpace2" presStyleCnt="0"/>
      <dgm:spPr/>
    </dgm:pt>
    <dgm:pt modelId="{99725AAA-CE3C-47CE-9808-94EB95E4F731}" type="pres">
      <dgm:prSet presAssocID="{041AC00F-6F6B-412E-A69E-C33A05DF9FE0}" presName="childNode" presStyleLbl="node1" presStyleIdx="1" presStyleCnt="14">
        <dgm:presLayoutVars>
          <dgm:bulletEnabled val="1"/>
        </dgm:presLayoutVars>
      </dgm:prSet>
      <dgm:spPr/>
    </dgm:pt>
    <dgm:pt modelId="{209DD696-6D96-4AC9-BDE2-417975100182}" type="pres">
      <dgm:prSet presAssocID="{FE02E58A-79F7-48C3-8785-3AEA2BDED3B0}" presName="aSpace" presStyleCnt="0"/>
      <dgm:spPr/>
    </dgm:pt>
    <dgm:pt modelId="{A02A5F12-B13B-4D24-9B11-5795381ADCC1}" type="pres">
      <dgm:prSet presAssocID="{05B81970-A216-4A01-8376-F101E4FAD14B}" presName="compNode" presStyleCnt="0"/>
      <dgm:spPr/>
    </dgm:pt>
    <dgm:pt modelId="{9C3DE36C-725E-4D7B-A08C-80188873D975}" type="pres">
      <dgm:prSet presAssocID="{05B81970-A216-4A01-8376-F101E4FAD14B}" presName="aNode" presStyleLbl="bgShp" presStyleIdx="1" presStyleCnt="3"/>
      <dgm:spPr/>
    </dgm:pt>
    <dgm:pt modelId="{2771B67E-66E6-4124-8C1E-555C29B9C0A4}" type="pres">
      <dgm:prSet presAssocID="{05B81970-A216-4A01-8376-F101E4FAD14B}" presName="textNode" presStyleLbl="bgShp" presStyleIdx="1" presStyleCnt="3"/>
      <dgm:spPr/>
    </dgm:pt>
    <dgm:pt modelId="{85C5089A-78EE-4529-A1F9-88AD33BDACD6}" type="pres">
      <dgm:prSet presAssocID="{05B81970-A216-4A01-8376-F101E4FAD14B}" presName="compChildNode" presStyleCnt="0"/>
      <dgm:spPr/>
    </dgm:pt>
    <dgm:pt modelId="{13062C0E-940A-4A42-BFBE-536A733D3E14}" type="pres">
      <dgm:prSet presAssocID="{05B81970-A216-4A01-8376-F101E4FAD14B}" presName="theInnerList" presStyleCnt="0"/>
      <dgm:spPr/>
    </dgm:pt>
    <dgm:pt modelId="{72399D62-3058-460F-8D6A-30012C85BC34}" type="pres">
      <dgm:prSet presAssocID="{6F883425-6599-4955-9BD9-D6656C992B89}" presName="childNode" presStyleLbl="node1" presStyleIdx="2" presStyleCnt="14" custLinFactY="290206" custLinFactNeighborX="-306" custLinFactNeighborY="300000">
        <dgm:presLayoutVars>
          <dgm:bulletEnabled val="1"/>
        </dgm:presLayoutVars>
      </dgm:prSet>
      <dgm:spPr/>
    </dgm:pt>
    <dgm:pt modelId="{4A4E2B4A-8C0B-4FC8-BB6E-583CBCCC7CE8}" type="pres">
      <dgm:prSet presAssocID="{6F883425-6599-4955-9BD9-D6656C992B89}" presName="aSpace2" presStyleCnt="0"/>
      <dgm:spPr/>
    </dgm:pt>
    <dgm:pt modelId="{E92B4EA0-A0B7-40A8-860C-D06E90300B74}" type="pres">
      <dgm:prSet presAssocID="{2B77EF34-6953-4E2E-A88E-F70179A9F6B5}" presName="childNode" presStyleLbl="node1" presStyleIdx="3" presStyleCnt="14" custLinFactY="-100000" custLinFactNeighborY="-111465">
        <dgm:presLayoutVars>
          <dgm:bulletEnabled val="1"/>
        </dgm:presLayoutVars>
      </dgm:prSet>
      <dgm:spPr/>
    </dgm:pt>
    <dgm:pt modelId="{896A5A9A-88F7-4167-B24B-E70A9E5CF0F0}" type="pres">
      <dgm:prSet presAssocID="{2B77EF34-6953-4E2E-A88E-F70179A9F6B5}" presName="aSpace2" presStyleCnt="0"/>
      <dgm:spPr/>
    </dgm:pt>
    <dgm:pt modelId="{DD38B27A-789C-444C-A1EB-029C95D80C62}" type="pres">
      <dgm:prSet presAssocID="{E9869003-6010-4485-B575-920440DA0600}" presName="childNode" presStyleLbl="node1" presStyleIdx="4" presStyleCnt="14" custLinFactNeighborX="-306" custLinFactNeighborY="-40611">
        <dgm:presLayoutVars>
          <dgm:bulletEnabled val="1"/>
        </dgm:presLayoutVars>
      </dgm:prSet>
      <dgm:spPr/>
    </dgm:pt>
    <dgm:pt modelId="{8890DC86-87FB-4236-AA74-D27557507466}" type="pres">
      <dgm:prSet presAssocID="{E9869003-6010-4485-B575-920440DA0600}" presName="aSpace2" presStyleCnt="0"/>
      <dgm:spPr/>
    </dgm:pt>
    <dgm:pt modelId="{182B5FD5-01B3-4660-B189-075138D2A2E9}" type="pres">
      <dgm:prSet presAssocID="{5684F0B0-A799-4E7D-B105-1F4B79DE43CD}" presName="childNode" presStyleLbl="node1" presStyleIdx="5" presStyleCnt="14" custLinFactY="-200000" custLinFactNeighborX="-613" custLinFactNeighborY="-221518">
        <dgm:presLayoutVars>
          <dgm:bulletEnabled val="1"/>
        </dgm:presLayoutVars>
      </dgm:prSet>
      <dgm:spPr/>
    </dgm:pt>
    <dgm:pt modelId="{F8C401EE-DE70-47A6-B30A-CDA2BF486397}" type="pres">
      <dgm:prSet presAssocID="{5684F0B0-A799-4E7D-B105-1F4B79DE43CD}" presName="aSpace2" presStyleCnt="0"/>
      <dgm:spPr/>
    </dgm:pt>
    <dgm:pt modelId="{7FAA1AB0-33F4-4911-8083-272AA62132C0}" type="pres">
      <dgm:prSet presAssocID="{39E91BD6-9AA0-4575-94B0-839D49045B19}" presName="childNode" presStyleLbl="node1" presStyleIdx="6" presStyleCnt="14" custScaleX="99322" custScaleY="159911" custLinFactNeighborX="-613" custLinFactNeighborY="-65913">
        <dgm:presLayoutVars>
          <dgm:bulletEnabled val="1"/>
        </dgm:presLayoutVars>
      </dgm:prSet>
      <dgm:spPr/>
    </dgm:pt>
    <dgm:pt modelId="{7EE26C84-FF64-48EB-B662-479B041BDDB5}" type="pres">
      <dgm:prSet presAssocID="{05B81970-A216-4A01-8376-F101E4FAD14B}" presName="aSpace" presStyleCnt="0"/>
      <dgm:spPr/>
    </dgm:pt>
    <dgm:pt modelId="{C0F40207-AFD3-4C15-AB76-A270FA64FA5C}" type="pres">
      <dgm:prSet presAssocID="{8012636A-3DF6-49F8-A7FE-E6CDBED7A47D}" presName="compNode" presStyleCnt="0"/>
      <dgm:spPr/>
    </dgm:pt>
    <dgm:pt modelId="{ACF1D314-45D5-46AC-AD45-80A44CA4AC96}" type="pres">
      <dgm:prSet presAssocID="{8012636A-3DF6-49F8-A7FE-E6CDBED7A47D}" presName="aNode" presStyleLbl="bgShp" presStyleIdx="2" presStyleCnt="3" custLinFactNeighborX="-2057" custLinFactNeighborY="-2710"/>
      <dgm:spPr/>
    </dgm:pt>
    <dgm:pt modelId="{38342369-5CB0-4129-9781-D70C293B1CE2}" type="pres">
      <dgm:prSet presAssocID="{8012636A-3DF6-49F8-A7FE-E6CDBED7A47D}" presName="textNode" presStyleLbl="bgShp" presStyleIdx="2" presStyleCnt="3"/>
      <dgm:spPr/>
    </dgm:pt>
    <dgm:pt modelId="{8AA50954-0E34-4752-A5FC-F09B4E2F4108}" type="pres">
      <dgm:prSet presAssocID="{8012636A-3DF6-49F8-A7FE-E6CDBED7A47D}" presName="compChildNode" presStyleCnt="0"/>
      <dgm:spPr/>
    </dgm:pt>
    <dgm:pt modelId="{2633BD05-F82A-4DEB-9387-A44CC809360F}" type="pres">
      <dgm:prSet presAssocID="{8012636A-3DF6-49F8-A7FE-E6CDBED7A47D}" presName="theInnerList" presStyleCnt="0"/>
      <dgm:spPr/>
    </dgm:pt>
    <dgm:pt modelId="{74C35615-D784-46AF-86B6-3F160BFCD5B6}" type="pres">
      <dgm:prSet presAssocID="{06E99402-EC50-477E-A2D9-DA8DBB6C6E27}" presName="childNode" presStyleLbl="node1" presStyleIdx="7" presStyleCnt="14" custScaleY="162590" custLinFactY="-169270" custLinFactNeighborX="3453" custLinFactNeighborY="-200000">
        <dgm:presLayoutVars>
          <dgm:bulletEnabled val="1"/>
        </dgm:presLayoutVars>
      </dgm:prSet>
      <dgm:spPr/>
    </dgm:pt>
    <dgm:pt modelId="{76B55C41-CC1A-44AC-94FA-803FA4B4C8CB}" type="pres">
      <dgm:prSet presAssocID="{06E99402-EC50-477E-A2D9-DA8DBB6C6E27}" presName="aSpace2" presStyleCnt="0"/>
      <dgm:spPr/>
    </dgm:pt>
    <dgm:pt modelId="{D8E2004E-7C87-487F-9E9D-D776018B1E93}" type="pres">
      <dgm:prSet presAssocID="{635F2982-D3E4-44B4-A3BC-4D60E44C4377}" presName="childNode" presStyleLbl="node1" presStyleIdx="8" presStyleCnt="14" custScaleY="228170" custLinFactY="-126524" custLinFactNeighborX="3453" custLinFactNeighborY="-200000">
        <dgm:presLayoutVars>
          <dgm:bulletEnabled val="1"/>
        </dgm:presLayoutVars>
      </dgm:prSet>
      <dgm:spPr/>
    </dgm:pt>
    <dgm:pt modelId="{20D3FD2F-81E6-4514-B2B0-ECB001757EB9}" type="pres">
      <dgm:prSet presAssocID="{635F2982-D3E4-44B4-A3BC-4D60E44C4377}" presName="aSpace2" presStyleCnt="0"/>
      <dgm:spPr/>
    </dgm:pt>
    <dgm:pt modelId="{05967DBC-C0B8-4031-826D-35A71B0C1555}" type="pres">
      <dgm:prSet presAssocID="{28B6A1EA-2886-4E58-993A-8626A42820AF}" presName="childNode" presStyleLbl="node1" presStyleIdx="9" presStyleCnt="14" custScaleY="352203" custLinFactY="-79659" custLinFactNeighborX="3454" custLinFactNeighborY="-100000">
        <dgm:presLayoutVars>
          <dgm:bulletEnabled val="1"/>
        </dgm:presLayoutVars>
      </dgm:prSet>
      <dgm:spPr/>
    </dgm:pt>
    <dgm:pt modelId="{57F25CD6-CB1F-476E-837F-2B809555F9AC}" type="pres">
      <dgm:prSet presAssocID="{28B6A1EA-2886-4E58-993A-8626A42820AF}" presName="aSpace2" presStyleCnt="0"/>
      <dgm:spPr/>
    </dgm:pt>
    <dgm:pt modelId="{0071A3F8-546F-47BA-9FC3-E979B15A792D}" type="pres">
      <dgm:prSet presAssocID="{35FE4120-AB05-4710-B39A-686C37FD02C0}" presName="childNode" presStyleLbl="node1" presStyleIdx="10" presStyleCnt="14" custScaleY="256333" custLinFactY="-13190" custLinFactNeighborX="2773" custLinFactNeighborY="-100000">
        <dgm:presLayoutVars>
          <dgm:bulletEnabled val="1"/>
        </dgm:presLayoutVars>
      </dgm:prSet>
      <dgm:spPr/>
    </dgm:pt>
    <dgm:pt modelId="{025FD0CA-1C5B-4C75-A8FD-09C6EC3D4144}" type="pres">
      <dgm:prSet presAssocID="{35FE4120-AB05-4710-B39A-686C37FD02C0}" presName="aSpace2" presStyleCnt="0"/>
      <dgm:spPr/>
    </dgm:pt>
    <dgm:pt modelId="{F3DC4849-9CAC-4A40-B8CC-5691F72466BB}" type="pres">
      <dgm:prSet presAssocID="{D8B23F24-2369-454E-B49A-DEFC10F13A53}" presName="childNode" presStyleLbl="node1" presStyleIdx="11" presStyleCnt="14" custScaleY="180783" custLinFactNeighborX="3453" custLinFactNeighborY="63970">
        <dgm:presLayoutVars>
          <dgm:bulletEnabled val="1"/>
        </dgm:presLayoutVars>
      </dgm:prSet>
      <dgm:spPr/>
    </dgm:pt>
    <dgm:pt modelId="{9FC61A52-C411-4969-8066-F48900C27FDA}" type="pres">
      <dgm:prSet presAssocID="{D8B23F24-2369-454E-B49A-DEFC10F13A53}" presName="aSpace2" presStyleCnt="0"/>
      <dgm:spPr/>
    </dgm:pt>
    <dgm:pt modelId="{48FA7B4C-DE31-42CD-BA15-02AC9AB924D5}" type="pres">
      <dgm:prSet presAssocID="{19C3F68B-3C09-4E55-AED0-A1EAE19A7265}" presName="childNode" presStyleLbl="node1" presStyleIdx="12" presStyleCnt="14" custScaleY="164106" custLinFactY="27086" custLinFactNeighborX="3453" custLinFactNeighborY="100000">
        <dgm:presLayoutVars>
          <dgm:bulletEnabled val="1"/>
        </dgm:presLayoutVars>
      </dgm:prSet>
      <dgm:spPr/>
    </dgm:pt>
    <dgm:pt modelId="{557F8DED-DD2B-42E0-8E16-814DCF70FF0E}" type="pres">
      <dgm:prSet presAssocID="{19C3F68B-3C09-4E55-AED0-A1EAE19A7265}" presName="aSpace2" presStyleCnt="0"/>
      <dgm:spPr/>
    </dgm:pt>
    <dgm:pt modelId="{05C9B7E6-C165-4F54-8EC7-95E5A5FB0282}" type="pres">
      <dgm:prSet presAssocID="{2DB566EF-0620-479F-9E39-7E80D6EFE344}" presName="childNode" presStyleLbl="node1" presStyleIdx="13" presStyleCnt="14" custScaleX="104739" custScaleY="647687" custLinFactY="67474" custLinFactNeighborX="2613" custLinFactNeighborY="100000">
        <dgm:presLayoutVars>
          <dgm:bulletEnabled val="1"/>
        </dgm:presLayoutVars>
      </dgm:prSet>
      <dgm:spPr/>
    </dgm:pt>
  </dgm:ptLst>
  <dgm:cxnLst>
    <dgm:cxn modelId="{AEA83B01-F383-4EBB-9B42-30358BD2A639}" srcId="{8012636A-3DF6-49F8-A7FE-E6CDBED7A47D}" destId="{635F2982-D3E4-44B4-A3BC-4D60E44C4377}" srcOrd="1" destOrd="0" parTransId="{D2099A92-AF01-477A-AFD8-85602DCFA83C}" sibTransId="{A9F81DA8-94A5-4DDC-923F-2CC6F21AAC16}"/>
    <dgm:cxn modelId="{405E8414-8DAB-C941-94DF-D775864514C9}" type="presOf" srcId="{D8B23F24-2369-454E-B49A-DEFC10F13A53}" destId="{F3DC4849-9CAC-4A40-B8CC-5691F72466BB}" srcOrd="0" destOrd="0" presId="urn:microsoft.com/office/officeart/2005/8/layout/lProcess2"/>
    <dgm:cxn modelId="{691E3316-67CC-495D-9670-ED8E8AF2995A}" srcId="{05B81970-A216-4A01-8376-F101E4FAD14B}" destId="{5684F0B0-A799-4E7D-B105-1F4B79DE43CD}" srcOrd="3" destOrd="0" parTransId="{2981A771-C226-4DD9-A317-4AFB7DDF5228}" sibTransId="{B198E8C9-018F-4C10-8CB0-4B1B898B43EE}"/>
    <dgm:cxn modelId="{B7BA3F21-8F48-0E4F-B745-5786A7496520}" type="presOf" srcId="{05B81970-A216-4A01-8376-F101E4FAD14B}" destId="{2771B67E-66E6-4124-8C1E-555C29B9C0A4}" srcOrd="1" destOrd="0" presId="urn:microsoft.com/office/officeart/2005/8/layout/lProcess2"/>
    <dgm:cxn modelId="{E2B38624-1803-4158-A41A-4D871383895D}" srcId="{44C7B810-249D-468C-9ACA-CC220A60ABBA}" destId="{8012636A-3DF6-49F8-A7FE-E6CDBED7A47D}" srcOrd="2" destOrd="0" parTransId="{EB593E56-A9CF-4F95-A444-059C9496F771}" sibTransId="{8C442317-CD11-4928-9F90-492CEEB193CE}"/>
    <dgm:cxn modelId="{4571B726-8EF6-4796-8FEA-DC79AA075A9C}" srcId="{8012636A-3DF6-49F8-A7FE-E6CDBED7A47D}" destId="{2DB566EF-0620-479F-9E39-7E80D6EFE344}" srcOrd="6" destOrd="0" parTransId="{6504F730-28AE-4047-851B-8DE93216D260}" sibTransId="{0D3C9AA7-6AF8-4CED-AEDD-947D3B2B3CA5}"/>
    <dgm:cxn modelId="{6FCE8C32-0A63-6F4C-8C43-63DCBA019A9E}" type="presOf" srcId="{19C3F68B-3C09-4E55-AED0-A1EAE19A7265}" destId="{48FA7B4C-DE31-42CD-BA15-02AC9AB924D5}" srcOrd="0" destOrd="0" presId="urn:microsoft.com/office/officeart/2005/8/layout/lProcess2"/>
    <dgm:cxn modelId="{73738A34-0C63-4612-9CD3-CFB3570BC6FC}" srcId="{44C7B810-249D-468C-9ACA-CC220A60ABBA}" destId="{FE02E58A-79F7-48C3-8785-3AEA2BDED3B0}" srcOrd="0" destOrd="0" parTransId="{3DA7DD7E-F9D8-4419-9AE0-85B239AED978}" sibTransId="{09993EE6-8F6D-46AC-84BD-2CB11CCEA5B7}"/>
    <dgm:cxn modelId="{3D3AB15E-C6E6-4F9F-A8B8-08ACDF12C7EA}" srcId="{8012636A-3DF6-49F8-A7FE-E6CDBED7A47D}" destId="{28B6A1EA-2886-4E58-993A-8626A42820AF}" srcOrd="2" destOrd="0" parTransId="{EEE54AD2-6289-4264-ACCB-8CE1CE22E300}" sibTransId="{12B8E2DF-2015-423A-A1E0-F852A6E7E692}"/>
    <dgm:cxn modelId="{F6256242-FF7E-7849-A991-66C56F28CCB2}" type="presOf" srcId="{E9869003-6010-4485-B575-920440DA0600}" destId="{DD38B27A-789C-444C-A1EB-029C95D80C62}" srcOrd="0" destOrd="0" presId="urn:microsoft.com/office/officeart/2005/8/layout/lProcess2"/>
    <dgm:cxn modelId="{8F41D842-A3AB-9745-82DA-6B7F891B4274}" type="presOf" srcId="{2DB566EF-0620-479F-9E39-7E80D6EFE344}" destId="{05C9B7E6-C165-4F54-8EC7-95E5A5FB0282}" srcOrd="0" destOrd="0" presId="urn:microsoft.com/office/officeart/2005/8/layout/lProcess2"/>
    <dgm:cxn modelId="{E5046B6B-3F48-0B45-B2CD-A0C60387895D}" type="presOf" srcId="{FE02E58A-79F7-48C3-8785-3AEA2BDED3B0}" destId="{FEF7494B-8E2E-4C19-B082-88F8F6B27372}" srcOrd="0" destOrd="0" presId="urn:microsoft.com/office/officeart/2005/8/layout/lProcess2"/>
    <dgm:cxn modelId="{E937B84E-60A9-CE4F-99CF-B6B7D8E9A8AA}" type="presOf" srcId="{35FE4120-AB05-4710-B39A-686C37FD02C0}" destId="{0071A3F8-546F-47BA-9FC3-E979B15A792D}" srcOrd="0" destOrd="0" presId="urn:microsoft.com/office/officeart/2005/8/layout/lProcess2"/>
    <dgm:cxn modelId="{AD5E3C71-2B4B-AD48-9B8F-2CE73A68F1BE}" type="presOf" srcId="{8012636A-3DF6-49F8-A7FE-E6CDBED7A47D}" destId="{38342369-5CB0-4129-9781-D70C293B1CE2}" srcOrd="1" destOrd="0" presId="urn:microsoft.com/office/officeart/2005/8/layout/lProcess2"/>
    <dgm:cxn modelId="{1D425771-F53F-C34A-89E9-C53D57608A86}" type="presOf" srcId="{5684F0B0-A799-4E7D-B105-1F4B79DE43CD}" destId="{182B5FD5-01B3-4660-B189-075138D2A2E9}" srcOrd="0" destOrd="0" presId="urn:microsoft.com/office/officeart/2005/8/layout/lProcess2"/>
    <dgm:cxn modelId="{53699C74-A725-46C3-ADBA-C2A0E309BC14}" srcId="{05B81970-A216-4A01-8376-F101E4FAD14B}" destId="{E9869003-6010-4485-B575-920440DA0600}" srcOrd="2" destOrd="0" parTransId="{C42336F5-6280-431E-85AD-C3C861CB8E9D}" sibTransId="{F1D148E0-E94B-4D60-A3EF-6AFC9CCCA89B}"/>
    <dgm:cxn modelId="{6233F557-6599-C143-A563-1DBB0EEE64B4}" type="presOf" srcId="{05B81970-A216-4A01-8376-F101E4FAD14B}" destId="{9C3DE36C-725E-4D7B-A08C-80188873D975}" srcOrd="0" destOrd="0" presId="urn:microsoft.com/office/officeart/2005/8/layout/lProcess2"/>
    <dgm:cxn modelId="{AD0F377B-0A89-44B8-8531-FE9C6A4EC3BB}" srcId="{8012636A-3DF6-49F8-A7FE-E6CDBED7A47D}" destId="{D8B23F24-2369-454E-B49A-DEFC10F13A53}" srcOrd="4" destOrd="0" parTransId="{5195A76D-760C-4049-A9C5-2778F0034C9F}" sibTransId="{CB47C160-924F-46AF-84F2-06F1F68F8273}"/>
    <dgm:cxn modelId="{2F2DDB7C-060A-674E-A5C9-177DFBC303F3}" type="presOf" srcId="{39E91BD6-9AA0-4575-94B0-839D49045B19}" destId="{7FAA1AB0-33F4-4911-8083-272AA62132C0}" srcOrd="0" destOrd="0" presId="urn:microsoft.com/office/officeart/2005/8/layout/lProcess2"/>
    <dgm:cxn modelId="{AB231A7D-B069-4BE5-A358-BCC07CD1F8D5}" srcId="{8012636A-3DF6-49F8-A7FE-E6CDBED7A47D}" destId="{35FE4120-AB05-4710-B39A-686C37FD02C0}" srcOrd="3" destOrd="0" parTransId="{3A3D7B8D-03C4-4CA2-96E0-588363E27A16}" sibTransId="{8A3E719D-268A-4CC3-8258-425D76C23C77}"/>
    <dgm:cxn modelId="{511DA87D-B7F6-4844-B6EE-17A47A0599ED}" type="presOf" srcId="{66BB5B4B-772B-4A7A-B120-4325F5E637B6}" destId="{2B33C984-F01A-4D4F-838C-5C6768D3F889}" srcOrd="0" destOrd="0" presId="urn:microsoft.com/office/officeart/2005/8/layout/lProcess2"/>
    <dgm:cxn modelId="{71659781-3D99-4417-BD49-761D4BAFF8FD}" srcId="{05B81970-A216-4A01-8376-F101E4FAD14B}" destId="{39E91BD6-9AA0-4575-94B0-839D49045B19}" srcOrd="4" destOrd="0" parTransId="{7697125C-FCC0-437F-BAB5-915FAD202CD4}" sibTransId="{51DC0227-68A8-4DC4-AB8F-8B576DA2FEE4}"/>
    <dgm:cxn modelId="{61F4AB82-19CB-A642-A74C-5DA70E59AE67}" type="presOf" srcId="{FE02E58A-79F7-48C3-8785-3AEA2BDED3B0}" destId="{E8745031-CF0E-45CA-AFF2-013FA00173E5}" srcOrd="1" destOrd="0" presId="urn:microsoft.com/office/officeart/2005/8/layout/lProcess2"/>
    <dgm:cxn modelId="{4E2F928C-23E9-4995-AA13-6B0693EA9227}" srcId="{FE02E58A-79F7-48C3-8785-3AEA2BDED3B0}" destId="{66BB5B4B-772B-4A7A-B120-4325F5E637B6}" srcOrd="0" destOrd="0" parTransId="{62D68AD1-06FD-4A07-857D-D2C9F1E70754}" sibTransId="{38596E9E-14E0-4976-958A-DFAA97AE4000}"/>
    <dgm:cxn modelId="{C512EA8E-2D59-634E-9CB4-366FEA85C5DE}" type="presOf" srcId="{6F883425-6599-4955-9BD9-D6656C992B89}" destId="{72399D62-3058-460F-8D6A-30012C85BC34}" srcOrd="0" destOrd="0" presId="urn:microsoft.com/office/officeart/2005/8/layout/lProcess2"/>
    <dgm:cxn modelId="{19CCEF8F-DFA0-4956-A9D3-EEBE4244EC4E}" srcId="{FE02E58A-79F7-48C3-8785-3AEA2BDED3B0}" destId="{041AC00F-6F6B-412E-A69E-C33A05DF9FE0}" srcOrd="1" destOrd="0" parTransId="{F8EE30BD-A468-4C54-A8D7-BFC5F486C6BD}" sibTransId="{AA33B822-9CD4-4B9E-B004-1C7B6AB9DC0B}"/>
    <dgm:cxn modelId="{CB901F92-A35A-8543-B3D6-E35DCCD5B455}" type="presOf" srcId="{635F2982-D3E4-44B4-A3BC-4D60E44C4377}" destId="{D8E2004E-7C87-487F-9E9D-D776018B1E93}" srcOrd="0" destOrd="0" presId="urn:microsoft.com/office/officeart/2005/8/layout/lProcess2"/>
    <dgm:cxn modelId="{8C2DC297-8F6D-4E27-8A10-8CE6D244C3CF}" srcId="{05B81970-A216-4A01-8376-F101E4FAD14B}" destId="{2B77EF34-6953-4E2E-A88E-F70179A9F6B5}" srcOrd="1" destOrd="0" parTransId="{0A5D34EB-65DD-47CF-9D50-B0D3B2966EF1}" sibTransId="{14692C63-D7E1-40C2-8C8B-941136B30188}"/>
    <dgm:cxn modelId="{11A96EA0-E2D0-F543-9C15-491EFCA5016A}" type="presOf" srcId="{06E99402-EC50-477E-A2D9-DA8DBB6C6E27}" destId="{74C35615-D784-46AF-86B6-3F160BFCD5B6}" srcOrd="0" destOrd="0" presId="urn:microsoft.com/office/officeart/2005/8/layout/lProcess2"/>
    <dgm:cxn modelId="{0DE447A8-2E82-469C-B4F4-4E228B6F9B67}" srcId="{8012636A-3DF6-49F8-A7FE-E6CDBED7A47D}" destId="{06E99402-EC50-477E-A2D9-DA8DBB6C6E27}" srcOrd="0" destOrd="0" parTransId="{3E93B877-E651-4656-B946-2F4F5B1FBE88}" sibTransId="{735E130B-CC5A-45E6-ACD9-C4C8FFC29509}"/>
    <dgm:cxn modelId="{7995EEA8-D061-49E5-A156-8B8A2875AD9B}" srcId="{8012636A-3DF6-49F8-A7FE-E6CDBED7A47D}" destId="{19C3F68B-3C09-4E55-AED0-A1EAE19A7265}" srcOrd="5" destOrd="0" parTransId="{D83EB1E9-050E-4ACD-867E-88775133709E}" sibTransId="{69A61492-E0ED-407C-B576-67DD5A2C3F9B}"/>
    <dgm:cxn modelId="{13EFFAB6-CDF4-4EF2-81D7-A4C85738CDF7}" srcId="{44C7B810-249D-468C-9ACA-CC220A60ABBA}" destId="{05B81970-A216-4A01-8376-F101E4FAD14B}" srcOrd="1" destOrd="0" parTransId="{7C5899EB-232D-4B39-BBC9-4F392F711DB1}" sibTransId="{961AE034-ACC2-4ACF-A6A2-ACA599079205}"/>
    <dgm:cxn modelId="{F8A742B9-CC5C-43BA-A773-20ED223E5372}" srcId="{05B81970-A216-4A01-8376-F101E4FAD14B}" destId="{6F883425-6599-4955-9BD9-D6656C992B89}" srcOrd="0" destOrd="0" parTransId="{7D0F24A4-339C-4415-94DD-43F1EC953607}" sibTransId="{7803E359-41FD-42EE-B2F8-A4426C5D11A7}"/>
    <dgm:cxn modelId="{B58635C4-DA7C-F249-B7EE-D2FC7BBF6D5E}" type="presOf" srcId="{041AC00F-6F6B-412E-A69E-C33A05DF9FE0}" destId="{99725AAA-CE3C-47CE-9808-94EB95E4F731}" srcOrd="0" destOrd="0" presId="urn:microsoft.com/office/officeart/2005/8/layout/lProcess2"/>
    <dgm:cxn modelId="{43CE29DA-FDD0-9C4F-B03F-DAB3CB29CC66}" type="presOf" srcId="{44C7B810-249D-468C-9ACA-CC220A60ABBA}" destId="{11F44F62-8E7A-40D3-96AC-DB0EAFE8BB1B}" srcOrd="0" destOrd="0" presId="urn:microsoft.com/office/officeart/2005/8/layout/lProcess2"/>
    <dgm:cxn modelId="{ADF6DDDC-3841-EB4E-AF5A-4D30BD821683}" type="presOf" srcId="{28B6A1EA-2886-4E58-993A-8626A42820AF}" destId="{05967DBC-C0B8-4031-826D-35A71B0C1555}" srcOrd="0" destOrd="0" presId="urn:microsoft.com/office/officeart/2005/8/layout/lProcess2"/>
    <dgm:cxn modelId="{CC7E4BE7-5226-A545-B69F-1DD70E7C34F4}" type="presOf" srcId="{8012636A-3DF6-49F8-A7FE-E6CDBED7A47D}" destId="{ACF1D314-45D5-46AC-AD45-80A44CA4AC96}" srcOrd="0" destOrd="0" presId="urn:microsoft.com/office/officeart/2005/8/layout/lProcess2"/>
    <dgm:cxn modelId="{877457EC-D45E-354B-B6C7-827DE5831BC1}" type="presOf" srcId="{2B77EF34-6953-4E2E-A88E-F70179A9F6B5}" destId="{E92B4EA0-A0B7-40A8-860C-D06E90300B74}" srcOrd="0" destOrd="0" presId="urn:microsoft.com/office/officeart/2005/8/layout/lProcess2"/>
    <dgm:cxn modelId="{5B9CABF3-1A98-054F-B8F0-77D4AD2E372C}" type="presParOf" srcId="{11F44F62-8E7A-40D3-96AC-DB0EAFE8BB1B}" destId="{0BE6498F-9F4C-43A9-8CE2-02FE0E77A8C9}" srcOrd="0" destOrd="0" presId="urn:microsoft.com/office/officeart/2005/8/layout/lProcess2"/>
    <dgm:cxn modelId="{45CB3B45-1183-6740-8743-23CC2A06F5C8}" type="presParOf" srcId="{0BE6498F-9F4C-43A9-8CE2-02FE0E77A8C9}" destId="{FEF7494B-8E2E-4C19-B082-88F8F6B27372}" srcOrd="0" destOrd="0" presId="urn:microsoft.com/office/officeart/2005/8/layout/lProcess2"/>
    <dgm:cxn modelId="{D08EA908-5A9C-BE49-84CD-A6BFAEF075CE}" type="presParOf" srcId="{0BE6498F-9F4C-43A9-8CE2-02FE0E77A8C9}" destId="{E8745031-CF0E-45CA-AFF2-013FA00173E5}" srcOrd="1" destOrd="0" presId="urn:microsoft.com/office/officeart/2005/8/layout/lProcess2"/>
    <dgm:cxn modelId="{1C649377-6DE6-E240-AB57-2A6056EB6BF4}" type="presParOf" srcId="{0BE6498F-9F4C-43A9-8CE2-02FE0E77A8C9}" destId="{9DCDC7B7-8552-47C2-B48E-888AE76F2A2C}" srcOrd="2" destOrd="0" presId="urn:microsoft.com/office/officeart/2005/8/layout/lProcess2"/>
    <dgm:cxn modelId="{E00644F2-A06A-FB4E-8629-C51D35F93300}" type="presParOf" srcId="{9DCDC7B7-8552-47C2-B48E-888AE76F2A2C}" destId="{00DC39AD-93AB-46DC-938C-D53764E34659}" srcOrd="0" destOrd="0" presId="urn:microsoft.com/office/officeart/2005/8/layout/lProcess2"/>
    <dgm:cxn modelId="{7C547012-40DC-1B41-A5CF-75C8CDA3DEA5}" type="presParOf" srcId="{00DC39AD-93AB-46DC-938C-D53764E34659}" destId="{2B33C984-F01A-4D4F-838C-5C6768D3F889}" srcOrd="0" destOrd="0" presId="urn:microsoft.com/office/officeart/2005/8/layout/lProcess2"/>
    <dgm:cxn modelId="{32137B66-FCF4-FC49-A676-CBC5B7F13D6B}" type="presParOf" srcId="{00DC39AD-93AB-46DC-938C-D53764E34659}" destId="{4970DB06-09C9-4B51-AA8C-031A854B27C6}" srcOrd="1" destOrd="0" presId="urn:microsoft.com/office/officeart/2005/8/layout/lProcess2"/>
    <dgm:cxn modelId="{CCF3E0F7-9C23-0B40-9E44-51E24F84F12E}" type="presParOf" srcId="{00DC39AD-93AB-46DC-938C-D53764E34659}" destId="{99725AAA-CE3C-47CE-9808-94EB95E4F731}" srcOrd="2" destOrd="0" presId="urn:microsoft.com/office/officeart/2005/8/layout/lProcess2"/>
    <dgm:cxn modelId="{1D2FF157-232B-9A4F-9FB4-979D52432DB7}" type="presParOf" srcId="{11F44F62-8E7A-40D3-96AC-DB0EAFE8BB1B}" destId="{209DD696-6D96-4AC9-BDE2-417975100182}" srcOrd="1" destOrd="0" presId="urn:microsoft.com/office/officeart/2005/8/layout/lProcess2"/>
    <dgm:cxn modelId="{D627B720-FBA2-4A49-8530-EED7D11D0359}" type="presParOf" srcId="{11F44F62-8E7A-40D3-96AC-DB0EAFE8BB1B}" destId="{A02A5F12-B13B-4D24-9B11-5795381ADCC1}" srcOrd="2" destOrd="0" presId="urn:microsoft.com/office/officeart/2005/8/layout/lProcess2"/>
    <dgm:cxn modelId="{8BB2058E-C7D6-1D44-831D-DEBC7115823A}" type="presParOf" srcId="{A02A5F12-B13B-4D24-9B11-5795381ADCC1}" destId="{9C3DE36C-725E-4D7B-A08C-80188873D975}" srcOrd="0" destOrd="0" presId="urn:microsoft.com/office/officeart/2005/8/layout/lProcess2"/>
    <dgm:cxn modelId="{B0F9E69A-3854-194A-BC17-1D98D44AF462}" type="presParOf" srcId="{A02A5F12-B13B-4D24-9B11-5795381ADCC1}" destId="{2771B67E-66E6-4124-8C1E-555C29B9C0A4}" srcOrd="1" destOrd="0" presId="urn:microsoft.com/office/officeart/2005/8/layout/lProcess2"/>
    <dgm:cxn modelId="{35CBB221-EBD0-6043-99E6-433C28829EDD}" type="presParOf" srcId="{A02A5F12-B13B-4D24-9B11-5795381ADCC1}" destId="{85C5089A-78EE-4529-A1F9-88AD33BDACD6}" srcOrd="2" destOrd="0" presId="urn:microsoft.com/office/officeart/2005/8/layout/lProcess2"/>
    <dgm:cxn modelId="{58292CA3-6DBC-5247-82C9-4B697748552C}" type="presParOf" srcId="{85C5089A-78EE-4529-A1F9-88AD33BDACD6}" destId="{13062C0E-940A-4A42-BFBE-536A733D3E14}" srcOrd="0" destOrd="0" presId="urn:microsoft.com/office/officeart/2005/8/layout/lProcess2"/>
    <dgm:cxn modelId="{2DBCA0B6-D553-0E4D-A1BF-1B991128E02A}" type="presParOf" srcId="{13062C0E-940A-4A42-BFBE-536A733D3E14}" destId="{72399D62-3058-460F-8D6A-30012C85BC34}" srcOrd="0" destOrd="0" presId="urn:microsoft.com/office/officeart/2005/8/layout/lProcess2"/>
    <dgm:cxn modelId="{68F2F78F-31B6-434D-882B-8F55B8CE5313}" type="presParOf" srcId="{13062C0E-940A-4A42-BFBE-536A733D3E14}" destId="{4A4E2B4A-8C0B-4FC8-BB6E-583CBCCC7CE8}" srcOrd="1" destOrd="0" presId="urn:microsoft.com/office/officeart/2005/8/layout/lProcess2"/>
    <dgm:cxn modelId="{9851671A-FAE6-7A41-A340-E28765A13AE7}" type="presParOf" srcId="{13062C0E-940A-4A42-BFBE-536A733D3E14}" destId="{E92B4EA0-A0B7-40A8-860C-D06E90300B74}" srcOrd="2" destOrd="0" presId="urn:microsoft.com/office/officeart/2005/8/layout/lProcess2"/>
    <dgm:cxn modelId="{1FCC8237-E2D5-A146-8A0B-6237A123C244}" type="presParOf" srcId="{13062C0E-940A-4A42-BFBE-536A733D3E14}" destId="{896A5A9A-88F7-4167-B24B-E70A9E5CF0F0}" srcOrd="3" destOrd="0" presId="urn:microsoft.com/office/officeart/2005/8/layout/lProcess2"/>
    <dgm:cxn modelId="{6454CFF8-D4CD-3D44-83DD-8A138741427F}" type="presParOf" srcId="{13062C0E-940A-4A42-BFBE-536A733D3E14}" destId="{DD38B27A-789C-444C-A1EB-029C95D80C62}" srcOrd="4" destOrd="0" presId="urn:microsoft.com/office/officeart/2005/8/layout/lProcess2"/>
    <dgm:cxn modelId="{31272786-9FDD-494C-8A1C-43DCFDB7DA6F}" type="presParOf" srcId="{13062C0E-940A-4A42-BFBE-536A733D3E14}" destId="{8890DC86-87FB-4236-AA74-D27557507466}" srcOrd="5" destOrd="0" presId="urn:microsoft.com/office/officeart/2005/8/layout/lProcess2"/>
    <dgm:cxn modelId="{B6E6C332-D8D1-6242-937F-C7326A1722E2}" type="presParOf" srcId="{13062C0E-940A-4A42-BFBE-536A733D3E14}" destId="{182B5FD5-01B3-4660-B189-075138D2A2E9}" srcOrd="6" destOrd="0" presId="urn:microsoft.com/office/officeart/2005/8/layout/lProcess2"/>
    <dgm:cxn modelId="{1AB47B45-2166-1C41-B766-0B7CB8E4F56C}" type="presParOf" srcId="{13062C0E-940A-4A42-BFBE-536A733D3E14}" destId="{F8C401EE-DE70-47A6-B30A-CDA2BF486397}" srcOrd="7" destOrd="0" presId="urn:microsoft.com/office/officeart/2005/8/layout/lProcess2"/>
    <dgm:cxn modelId="{F83F4CE5-561C-F64B-8776-C744D7A8C570}" type="presParOf" srcId="{13062C0E-940A-4A42-BFBE-536A733D3E14}" destId="{7FAA1AB0-33F4-4911-8083-272AA62132C0}" srcOrd="8" destOrd="0" presId="urn:microsoft.com/office/officeart/2005/8/layout/lProcess2"/>
    <dgm:cxn modelId="{A1F5080D-B58A-9B4E-90D3-18EA465AF79B}" type="presParOf" srcId="{11F44F62-8E7A-40D3-96AC-DB0EAFE8BB1B}" destId="{7EE26C84-FF64-48EB-B662-479B041BDDB5}" srcOrd="3" destOrd="0" presId="urn:microsoft.com/office/officeart/2005/8/layout/lProcess2"/>
    <dgm:cxn modelId="{D94FE44E-436B-9248-9775-15384110080D}" type="presParOf" srcId="{11F44F62-8E7A-40D3-96AC-DB0EAFE8BB1B}" destId="{C0F40207-AFD3-4C15-AB76-A270FA64FA5C}" srcOrd="4" destOrd="0" presId="urn:microsoft.com/office/officeart/2005/8/layout/lProcess2"/>
    <dgm:cxn modelId="{4A1AABDE-9CAA-144E-B7ED-E48F3ED6CE3C}" type="presParOf" srcId="{C0F40207-AFD3-4C15-AB76-A270FA64FA5C}" destId="{ACF1D314-45D5-46AC-AD45-80A44CA4AC96}" srcOrd="0" destOrd="0" presId="urn:microsoft.com/office/officeart/2005/8/layout/lProcess2"/>
    <dgm:cxn modelId="{76D413BD-DE7D-D54E-976F-82A2F400EEAD}" type="presParOf" srcId="{C0F40207-AFD3-4C15-AB76-A270FA64FA5C}" destId="{38342369-5CB0-4129-9781-D70C293B1CE2}" srcOrd="1" destOrd="0" presId="urn:microsoft.com/office/officeart/2005/8/layout/lProcess2"/>
    <dgm:cxn modelId="{621541E4-E36D-3643-A946-E74C3E864A9B}" type="presParOf" srcId="{C0F40207-AFD3-4C15-AB76-A270FA64FA5C}" destId="{8AA50954-0E34-4752-A5FC-F09B4E2F4108}" srcOrd="2" destOrd="0" presId="urn:microsoft.com/office/officeart/2005/8/layout/lProcess2"/>
    <dgm:cxn modelId="{6B3A337E-3F53-3345-BA9B-FA001873FAB9}" type="presParOf" srcId="{8AA50954-0E34-4752-A5FC-F09B4E2F4108}" destId="{2633BD05-F82A-4DEB-9387-A44CC809360F}" srcOrd="0" destOrd="0" presId="urn:microsoft.com/office/officeart/2005/8/layout/lProcess2"/>
    <dgm:cxn modelId="{5D62D5B3-2EF7-DA40-9796-3D070B7A27E3}" type="presParOf" srcId="{2633BD05-F82A-4DEB-9387-A44CC809360F}" destId="{74C35615-D784-46AF-86B6-3F160BFCD5B6}" srcOrd="0" destOrd="0" presId="urn:microsoft.com/office/officeart/2005/8/layout/lProcess2"/>
    <dgm:cxn modelId="{4CFD6D3B-B1E2-904A-A356-F856D84FBC04}" type="presParOf" srcId="{2633BD05-F82A-4DEB-9387-A44CC809360F}" destId="{76B55C41-CC1A-44AC-94FA-803FA4B4C8CB}" srcOrd="1" destOrd="0" presId="urn:microsoft.com/office/officeart/2005/8/layout/lProcess2"/>
    <dgm:cxn modelId="{1B391B27-C65C-3948-9BA3-B66D90041558}" type="presParOf" srcId="{2633BD05-F82A-4DEB-9387-A44CC809360F}" destId="{D8E2004E-7C87-487F-9E9D-D776018B1E93}" srcOrd="2" destOrd="0" presId="urn:microsoft.com/office/officeart/2005/8/layout/lProcess2"/>
    <dgm:cxn modelId="{41074E7C-0DFF-D543-8994-35055E869DDF}" type="presParOf" srcId="{2633BD05-F82A-4DEB-9387-A44CC809360F}" destId="{20D3FD2F-81E6-4514-B2B0-ECB001757EB9}" srcOrd="3" destOrd="0" presId="urn:microsoft.com/office/officeart/2005/8/layout/lProcess2"/>
    <dgm:cxn modelId="{E9478C7B-A80A-FB48-8CE2-C4F5E439D4B1}" type="presParOf" srcId="{2633BD05-F82A-4DEB-9387-A44CC809360F}" destId="{05967DBC-C0B8-4031-826D-35A71B0C1555}" srcOrd="4" destOrd="0" presId="urn:microsoft.com/office/officeart/2005/8/layout/lProcess2"/>
    <dgm:cxn modelId="{48772CDB-A609-5B4A-8E67-0CFC9DA4DADE}" type="presParOf" srcId="{2633BD05-F82A-4DEB-9387-A44CC809360F}" destId="{57F25CD6-CB1F-476E-837F-2B809555F9AC}" srcOrd="5" destOrd="0" presId="urn:microsoft.com/office/officeart/2005/8/layout/lProcess2"/>
    <dgm:cxn modelId="{00E49046-1FFD-DD4A-A15E-C12343D0647A}" type="presParOf" srcId="{2633BD05-F82A-4DEB-9387-A44CC809360F}" destId="{0071A3F8-546F-47BA-9FC3-E979B15A792D}" srcOrd="6" destOrd="0" presId="urn:microsoft.com/office/officeart/2005/8/layout/lProcess2"/>
    <dgm:cxn modelId="{E707B268-09EC-744F-BFD9-8FD13F8ED2DA}" type="presParOf" srcId="{2633BD05-F82A-4DEB-9387-A44CC809360F}" destId="{025FD0CA-1C5B-4C75-A8FD-09C6EC3D4144}" srcOrd="7" destOrd="0" presId="urn:microsoft.com/office/officeart/2005/8/layout/lProcess2"/>
    <dgm:cxn modelId="{3F32CBC8-1605-AA41-AEF5-DBC1A37938A2}" type="presParOf" srcId="{2633BD05-F82A-4DEB-9387-A44CC809360F}" destId="{F3DC4849-9CAC-4A40-B8CC-5691F72466BB}" srcOrd="8" destOrd="0" presId="urn:microsoft.com/office/officeart/2005/8/layout/lProcess2"/>
    <dgm:cxn modelId="{ED8A0E5C-94A7-D84B-8449-0ABF8F26EE2A}" type="presParOf" srcId="{2633BD05-F82A-4DEB-9387-A44CC809360F}" destId="{9FC61A52-C411-4969-8066-F48900C27FDA}" srcOrd="9" destOrd="0" presId="urn:microsoft.com/office/officeart/2005/8/layout/lProcess2"/>
    <dgm:cxn modelId="{D1B857AA-CAB7-194F-98B5-6ABC45A10A77}" type="presParOf" srcId="{2633BD05-F82A-4DEB-9387-A44CC809360F}" destId="{48FA7B4C-DE31-42CD-BA15-02AC9AB924D5}" srcOrd="10" destOrd="0" presId="urn:microsoft.com/office/officeart/2005/8/layout/lProcess2"/>
    <dgm:cxn modelId="{974242BC-2172-D147-8ABE-369E772E187E}" type="presParOf" srcId="{2633BD05-F82A-4DEB-9387-A44CC809360F}" destId="{557F8DED-DD2B-42E0-8E16-814DCF70FF0E}" srcOrd="11" destOrd="0" presId="urn:microsoft.com/office/officeart/2005/8/layout/lProcess2"/>
    <dgm:cxn modelId="{796A0433-C8C2-784A-8902-44B8DEAD8409}" type="presParOf" srcId="{2633BD05-F82A-4DEB-9387-A44CC809360F}" destId="{05C9B7E6-C165-4F54-8EC7-95E5A5FB0282}" srcOrd="1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926EAE6-9805-BB4B-868C-C830D6BABA7A}"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fr-FR"/>
        </a:p>
      </dgm:t>
    </dgm:pt>
    <dgm:pt modelId="{15665611-41A0-A74B-ACBE-D66C955734F3}">
      <dgm:prSet phldrT="[Texte]" custT="1"/>
      <dgm:spPr>
        <a:gradFill rotWithShape="0">
          <a:gsLst>
            <a:gs pos="100000">
              <a:srgbClr val="92D050"/>
            </a:gs>
            <a:gs pos="10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gradFill>
      </dgm:spPr>
      <dgm:t>
        <a:bodyPr/>
        <a:lstStyle/>
        <a:p>
          <a:r>
            <a:rPr lang="fr-FR" sz="2000" dirty="0">
              <a:latin typeface="+mn-lt"/>
            </a:rPr>
            <a:t>Au plus proche des étudiants en situation de handicap (services de proximité - scolarités)</a:t>
          </a:r>
          <a:endParaRPr lang="fr-FR" sz="2000" dirty="0"/>
        </a:p>
      </dgm:t>
    </dgm:pt>
    <dgm:pt modelId="{2F827E9B-D915-134F-9064-7F6C91EA36C6}" type="parTrans" cxnId="{7D0BFE02-2816-F244-89BE-667161539544}">
      <dgm:prSet/>
      <dgm:spPr/>
      <dgm:t>
        <a:bodyPr/>
        <a:lstStyle/>
        <a:p>
          <a:endParaRPr lang="fr-FR"/>
        </a:p>
      </dgm:t>
    </dgm:pt>
    <dgm:pt modelId="{59FD8AB7-D6B5-CB41-91B5-CA1F7BB3922C}" type="sibTrans" cxnId="{7D0BFE02-2816-F244-89BE-667161539544}">
      <dgm:prSet/>
      <dgm:spPr/>
      <dgm:t>
        <a:bodyPr/>
        <a:lstStyle/>
        <a:p>
          <a:endParaRPr lang="fr-FR"/>
        </a:p>
      </dgm:t>
    </dgm:pt>
    <dgm:pt modelId="{51F2B173-7E1A-5844-84F3-15955806E7F6}">
      <dgm:prSet phldrT="[Texte]" custT="1"/>
      <dgm:spPr>
        <a:gradFill rotWithShape="0">
          <a:gsLst>
            <a:gs pos="100000">
              <a:srgbClr val="92D050"/>
            </a:gs>
            <a:gs pos="10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gradFill>
      </dgm:spPr>
      <dgm:t>
        <a:bodyPr/>
        <a:lstStyle/>
        <a:p>
          <a:r>
            <a:rPr lang="fr-FR" sz="2000" dirty="0">
              <a:latin typeface="+mn-lt"/>
            </a:rPr>
            <a:t>Gagner en efficience (réduire les délais de prise en charge et d’application des aménagements)</a:t>
          </a:r>
          <a:endParaRPr lang="fr-FR" sz="2000" dirty="0"/>
        </a:p>
      </dgm:t>
    </dgm:pt>
    <dgm:pt modelId="{07A68CD5-5738-0144-A532-F4E4590BFE0A}" type="parTrans" cxnId="{06474BF0-4DAC-3C49-B36B-C38FCA50A38F}">
      <dgm:prSet/>
      <dgm:spPr/>
      <dgm:t>
        <a:bodyPr/>
        <a:lstStyle/>
        <a:p>
          <a:endParaRPr lang="fr-FR"/>
        </a:p>
      </dgm:t>
    </dgm:pt>
    <dgm:pt modelId="{8B972CD4-1F93-E54F-8B79-F2DB58045247}" type="sibTrans" cxnId="{06474BF0-4DAC-3C49-B36B-C38FCA50A38F}">
      <dgm:prSet/>
      <dgm:spPr/>
      <dgm:t>
        <a:bodyPr/>
        <a:lstStyle/>
        <a:p>
          <a:endParaRPr lang="fr-FR"/>
        </a:p>
      </dgm:t>
    </dgm:pt>
    <dgm:pt modelId="{FB97390D-7F93-FB43-B4CD-89865A631E86}">
      <dgm:prSet phldrT="[Texte]" custT="1"/>
      <dgm:spPr>
        <a:gradFill rotWithShape="0">
          <a:gsLst>
            <a:gs pos="100000">
              <a:srgbClr val="92D050"/>
            </a:gs>
            <a:gs pos="10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gradFill>
      </dgm:spPr>
      <dgm:t>
        <a:bodyPr/>
        <a:lstStyle/>
        <a:p>
          <a:r>
            <a:rPr lang="fr-FR" sz="2000" dirty="0">
              <a:latin typeface="+mn-lt"/>
            </a:rPr>
            <a:t>Adapter plus dynamiquement les aménagements</a:t>
          </a:r>
          <a:endParaRPr lang="fr-FR" sz="2000" dirty="0"/>
        </a:p>
      </dgm:t>
    </dgm:pt>
    <dgm:pt modelId="{8FE62E8C-FA8C-FB4D-A531-E3F5C7F033A6}" type="parTrans" cxnId="{743BD0A5-0086-6B4A-A369-F70E319BED4F}">
      <dgm:prSet/>
      <dgm:spPr/>
      <dgm:t>
        <a:bodyPr/>
        <a:lstStyle/>
        <a:p>
          <a:endParaRPr lang="fr-FR"/>
        </a:p>
      </dgm:t>
    </dgm:pt>
    <dgm:pt modelId="{17A60606-5B09-5446-A26A-B9C2DDADAB8F}" type="sibTrans" cxnId="{743BD0A5-0086-6B4A-A369-F70E319BED4F}">
      <dgm:prSet/>
      <dgm:spPr/>
      <dgm:t>
        <a:bodyPr/>
        <a:lstStyle/>
        <a:p>
          <a:endParaRPr lang="fr-FR"/>
        </a:p>
      </dgm:t>
    </dgm:pt>
    <dgm:pt modelId="{E9D118D5-45B6-5641-89FC-DE73335A54D4}" type="pres">
      <dgm:prSet presAssocID="{5926EAE6-9805-BB4B-868C-C830D6BABA7A}" presName="linear" presStyleCnt="0">
        <dgm:presLayoutVars>
          <dgm:dir/>
          <dgm:animLvl val="lvl"/>
          <dgm:resizeHandles val="exact"/>
        </dgm:presLayoutVars>
      </dgm:prSet>
      <dgm:spPr/>
    </dgm:pt>
    <dgm:pt modelId="{C43B9E70-4264-C845-BC82-5366F2DC26FD}" type="pres">
      <dgm:prSet presAssocID="{15665611-41A0-A74B-ACBE-D66C955734F3}" presName="parentLin" presStyleCnt="0"/>
      <dgm:spPr/>
    </dgm:pt>
    <dgm:pt modelId="{7E4125BD-C78E-A742-80F9-ECC5CE27E177}" type="pres">
      <dgm:prSet presAssocID="{15665611-41A0-A74B-ACBE-D66C955734F3}" presName="parentLeftMargin" presStyleLbl="node1" presStyleIdx="0" presStyleCnt="3"/>
      <dgm:spPr/>
    </dgm:pt>
    <dgm:pt modelId="{09FC2362-CDAB-DB4E-A62D-812CBF34E29B}" type="pres">
      <dgm:prSet presAssocID="{15665611-41A0-A74B-ACBE-D66C955734F3}" presName="parentText" presStyleLbl="node1" presStyleIdx="0" presStyleCnt="3">
        <dgm:presLayoutVars>
          <dgm:chMax val="0"/>
          <dgm:bulletEnabled val="1"/>
        </dgm:presLayoutVars>
      </dgm:prSet>
      <dgm:spPr/>
    </dgm:pt>
    <dgm:pt modelId="{98C1C0A7-DBB9-0A46-A7BF-24B584ACDCAB}" type="pres">
      <dgm:prSet presAssocID="{15665611-41A0-A74B-ACBE-D66C955734F3}" presName="negativeSpace" presStyleCnt="0"/>
      <dgm:spPr/>
    </dgm:pt>
    <dgm:pt modelId="{3AFFEE2C-1B60-6444-9D91-6BFFEB9A174A}" type="pres">
      <dgm:prSet presAssocID="{15665611-41A0-A74B-ACBE-D66C955734F3}" presName="childText" presStyleLbl="conFgAcc1" presStyleIdx="0" presStyleCnt="3">
        <dgm:presLayoutVars>
          <dgm:bulletEnabled val="1"/>
        </dgm:presLayoutVars>
      </dgm:prSet>
      <dgm:spPr/>
    </dgm:pt>
    <dgm:pt modelId="{6C113044-9AF6-DC4C-87BA-BF8037D6F431}" type="pres">
      <dgm:prSet presAssocID="{59FD8AB7-D6B5-CB41-91B5-CA1F7BB3922C}" presName="spaceBetweenRectangles" presStyleCnt="0"/>
      <dgm:spPr/>
    </dgm:pt>
    <dgm:pt modelId="{344F7A1A-4CEB-024D-9973-D29F602F16DE}" type="pres">
      <dgm:prSet presAssocID="{51F2B173-7E1A-5844-84F3-15955806E7F6}" presName="parentLin" presStyleCnt="0"/>
      <dgm:spPr/>
    </dgm:pt>
    <dgm:pt modelId="{8F0BA222-6DAC-8C48-8C73-444FFCA74557}" type="pres">
      <dgm:prSet presAssocID="{51F2B173-7E1A-5844-84F3-15955806E7F6}" presName="parentLeftMargin" presStyleLbl="node1" presStyleIdx="0" presStyleCnt="3"/>
      <dgm:spPr/>
    </dgm:pt>
    <dgm:pt modelId="{E28E39C1-4387-0741-B876-FCF017E8F972}" type="pres">
      <dgm:prSet presAssocID="{51F2B173-7E1A-5844-84F3-15955806E7F6}" presName="parentText" presStyleLbl="node1" presStyleIdx="1" presStyleCnt="3">
        <dgm:presLayoutVars>
          <dgm:chMax val="0"/>
          <dgm:bulletEnabled val="1"/>
        </dgm:presLayoutVars>
      </dgm:prSet>
      <dgm:spPr/>
    </dgm:pt>
    <dgm:pt modelId="{57FD9E3C-51E1-A44C-8042-74BFCC5F5F0D}" type="pres">
      <dgm:prSet presAssocID="{51F2B173-7E1A-5844-84F3-15955806E7F6}" presName="negativeSpace" presStyleCnt="0"/>
      <dgm:spPr/>
    </dgm:pt>
    <dgm:pt modelId="{EFDB5F0A-1129-F34F-8C3C-24ED9F778C57}" type="pres">
      <dgm:prSet presAssocID="{51F2B173-7E1A-5844-84F3-15955806E7F6}" presName="childText" presStyleLbl="conFgAcc1" presStyleIdx="1" presStyleCnt="3">
        <dgm:presLayoutVars>
          <dgm:bulletEnabled val="1"/>
        </dgm:presLayoutVars>
      </dgm:prSet>
      <dgm:spPr/>
    </dgm:pt>
    <dgm:pt modelId="{BBC8D667-7B56-C349-80F5-6D6B33861F66}" type="pres">
      <dgm:prSet presAssocID="{8B972CD4-1F93-E54F-8B79-F2DB58045247}" presName="spaceBetweenRectangles" presStyleCnt="0"/>
      <dgm:spPr/>
    </dgm:pt>
    <dgm:pt modelId="{DF39E741-FE64-5F4B-803D-30322AAD2DC7}" type="pres">
      <dgm:prSet presAssocID="{FB97390D-7F93-FB43-B4CD-89865A631E86}" presName="parentLin" presStyleCnt="0"/>
      <dgm:spPr/>
    </dgm:pt>
    <dgm:pt modelId="{7E9285E5-E68D-764F-9D56-91C1F0D6F15E}" type="pres">
      <dgm:prSet presAssocID="{FB97390D-7F93-FB43-B4CD-89865A631E86}" presName="parentLeftMargin" presStyleLbl="node1" presStyleIdx="1" presStyleCnt="3"/>
      <dgm:spPr/>
    </dgm:pt>
    <dgm:pt modelId="{B7802DB1-4F9C-8349-83E8-834F71D3C7F4}" type="pres">
      <dgm:prSet presAssocID="{FB97390D-7F93-FB43-B4CD-89865A631E86}" presName="parentText" presStyleLbl="node1" presStyleIdx="2" presStyleCnt="3" custLinFactNeighborX="5523" custLinFactNeighborY="-4996">
        <dgm:presLayoutVars>
          <dgm:chMax val="0"/>
          <dgm:bulletEnabled val="1"/>
        </dgm:presLayoutVars>
      </dgm:prSet>
      <dgm:spPr/>
    </dgm:pt>
    <dgm:pt modelId="{029702AF-1623-884B-9EA8-E141F89B99A6}" type="pres">
      <dgm:prSet presAssocID="{FB97390D-7F93-FB43-B4CD-89865A631E86}" presName="negativeSpace" presStyleCnt="0"/>
      <dgm:spPr/>
    </dgm:pt>
    <dgm:pt modelId="{75A2CBBA-9222-744E-B7E3-634059CA359A}" type="pres">
      <dgm:prSet presAssocID="{FB97390D-7F93-FB43-B4CD-89865A631E86}" presName="childText" presStyleLbl="conFgAcc1" presStyleIdx="2" presStyleCnt="3">
        <dgm:presLayoutVars>
          <dgm:bulletEnabled val="1"/>
        </dgm:presLayoutVars>
      </dgm:prSet>
      <dgm:spPr/>
    </dgm:pt>
  </dgm:ptLst>
  <dgm:cxnLst>
    <dgm:cxn modelId="{7D0BFE02-2816-F244-89BE-667161539544}" srcId="{5926EAE6-9805-BB4B-868C-C830D6BABA7A}" destId="{15665611-41A0-A74B-ACBE-D66C955734F3}" srcOrd="0" destOrd="0" parTransId="{2F827E9B-D915-134F-9064-7F6C91EA36C6}" sibTransId="{59FD8AB7-D6B5-CB41-91B5-CA1F7BB3922C}"/>
    <dgm:cxn modelId="{6F6A691B-D99C-7E4D-99ED-8FBAC70EE166}" type="presOf" srcId="{FB97390D-7F93-FB43-B4CD-89865A631E86}" destId="{B7802DB1-4F9C-8349-83E8-834F71D3C7F4}" srcOrd="1" destOrd="0" presId="urn:microsoft.com/office/officeart/2005/8/layout/list1"/>
    <dgm:cxn modelId="{9BEBB476-255E-9F4F-B62F-C2393418EBF4}" type="presOf" srcId="{15665611-41A0-A74B-ACBE-D66C955734F3}" destId="{09FC2362-CDAB-DB4E-A62D-812CBF34E29B}" srcOrd="1" destOrd="0" presId="urn:microsoft.com/office/officeart/2005/8/layout/list1"/>
    <dgm:cxn modelId="{BB95DD7D-7A0D-E44C-B7C7-6E79B537DBF2}" type="presOf" srcId="{FB97390D-7F93-FB43-B4CD-89865A631E86}" destId="{7E9285E5-E68D-764F-9D56-91C1F0D6F15E}" srcOrd="0" destOrd="0" presId="urn:microsoft.com/office/officeart/2005/8/layout/list1"/>
    <dgm:cxn modelId="{194AD998-D481-5448-A23E-C03939A2031D}" type="presOf" srcId="{51F2B173-7E1A-5844-84F3-15955806E7F6}" destId="{8F0BA222-6DAC-8C48-8C73-444FFCA74557}" srcOrd="0" destOrd="0" presId="urn:microsoft.com/office/officeart/2005/8/layout/list1"/>
    <dgm:cxn modelId="{743BD0A5-0086-6B4A-A369-F70E319BED4F}" srcId="{5926EAE6-9805-BB4B-868C-C830D6BABA7A}" destId="{FB97390D-7F93-FB43-B4CD-89865A631E86}" srcOrd="2" destOrd="0" parTransId="{8FE62E8C-FA8C-FB4D-A531-E3F5C7F033A6}" sibTransId="{17A60606-5B09-5446-A26A-B9C2DDADAB8F}"/>
    <dgm:cxn modelId="{35D0B3B7-396E-464A-AE63-D757374C0899}" type="presOf" srcId="{51F2B173-7E1A-5844-84F3-15955806E7F6}" destId="{E28E39C1-4387-0741-B876-FCF017E8F972}" srcOrd="1" destOrd="0" presId="urn:microsoft.com/office/officeart/2005/8/layout/list1"/>
    <dgm:cxn modelId="{87B6BABA-E162-0941-943C-7DBA40922412}" type="presOf" srcId="{5926EAE6-9805-BB4B-868C-C830D6BABA7A}" destId="{E9D118D5-45B6-5641-89FC-DE73335A54D4}" srcOrd="0" destOrd="0" presId="urn:microsoft.com/office/officeart/2005/8/layout/list1"/>
    <dgm:cxn modelId="{7A5EB7D2-900B-6E41-8882-C22840134FCE}" type="presOf" srcId="{15665611-41A0-A74B-ACBE-D66C955734F3}" destId="{7E4125BD-C78E-A742-80F9-ECC5CE27E177}" srcOrd="0" destOrd="0" presId="urn:microsoft.com/office/officeart/2005/8/layout/list1"/>
    <dgm:cxn modelId="{06474BF0-4DAC-3C49-B36B-C38FCA50A38F}" srcId="{5926EAE6-9805-BB4B-868C-C830D6BABA7A}" destId="{51F2B173-7E1A-5844-84F3-15955806E7F6}" srcOrd="1" destOrd="0" parTransId="{07A68CD5-5738-0144-A532-F4E4590BFE0A}" sibTransId="{8B972CD4-1F93-E54F-8B79-F2DB58045247}"/>
    <dgm:cxn modelId="{3A3838B2-CDC8-344C-9C69-8DD8853DE187}" type="presParOf" srcId="{E9D118D5-45B6-5641-89FC-DE73335A54D4}" destId="{C43B9E70-4264-C845-BC82-5366F2DC26FD}" srcOrd="0" destOrd="0" presId="urn:microsoft.com/office/officeart/2005/8/layout/list1"/>
    <dgm:cxn modelId="{CE9D49CD-CDB1-894D-BB80-070320148330}" type="presParOf" srcId="{C43B9E70-4264-C845-BC82-5366F2DC26FD}" destId="{7E4125BD-C78E-A742-80F9-ECC5CE27E177}" srcOrd="0" destOrd="0" presId="urn:microsoft.com/office/officeart/2005/8/layout/list1"/>
    <dgm:cxn modelId="{A1DD4311-9D82-D948-AB64-C2F5E0F9108A}" type="presParOf" srcId="{C43B9E70-4264-C845-BC82-5366F2DC26FD}" destId="{09FC2362-CDAB-DB4E-A62D-812CBF34E29B}" srcOrd="1" destOrd="0" presId="urn:microsoft.com/office/officeart/2005/8/layout/list1"/>
    <dgm:cxn modelId="{E23A313F-3440-5A4C-9266-C6AC94692133}" type="presParOf" srcId="{E9D118D5-45B6-5641-89FC-DE73335A54D4}" destId="{98C1C0A7-DBB9-0A46-A7BF-24B584ACDCAB}" srcOrd="1" destOrd="0" presId="urn:microsoft.com/office/officeart/2005/8/layout/list1"/>
    <dgm:cxn modelId="{FFC9322B-4C26-F940-803D-5B4D14EC59E7}" type="presParOf" srcId="{E9D118D5-45B6-5641-89FC-DE73335A54D4}" destId="{3AFFEE2C-1B60-6444-9D91-6BFFEB9A174A}" srcOrd="2" destOrd="0" presId="urn:microsoft.com/office/officeart/2005/8/layout/list1"/>
    <dgm:cxn modelId="{F23062BA-1138-7641-9A0C-B7C16F660E4F}" type="presParOf" srcId="{E9D118D5-45B6-5641-89FC-DE73335A54D4}" destId="{6C113044-9AF6-DC4C-87BA-BF8037D6F431}" srcOrd="3" destOrd="0" presId="urn:microsoft.com/office/officeart/2005/8/layout/list1"/>
    <dgm:cxn modelId="{3A305E2C-3DCD-9847-B754-48BA17101D5C}" type="presParOf" srcId="{E9D118D5-45B6-5641-89FC-DE73335A54D4}" destId="{344F7A1A-4CEB-024D-9973-D29F602F16DE}" srcOrd="4" destOrd="0" presId="urn:microsoft.com/office/officeart/2005/8/layout/list1"/>
    <dgm:cxn modelId="{6D66EA93-7FDA-B543-91FC-94BFA43B38BF}" type="presParOf" srcId="{344F7A1A-4CEB-024D-9973-D29F602F16DE}" destId="{8F0BA222-6DAC-8C48-8C73-444FFCA74557}" srcOrd="0" destOrd="0" presId="urn:microsoft.com/office/officeart/2005/8/layout/list1"/>
    <dgm:cxn modelId="{F0D8E8B0-31FA-5442-B2D9-BFBC5AF68DE3}" type="presParOf" srcId="{344F7A1A-4CEB-024D-9973-D29F602F16DE}" destId="{E28E39C1-4387-0741-B876-FCF017E8F972}" srcOrd="1" destOrd="0" presId="urn:microsoft.com/office/officeart/2005/8/layout/list1"/>
    <dgm:cxn modelId="{04082028-EBC7-F149-A91C-2A959D80D692}" type="presParOf" srcId="{E9D118D5-45B6-5641-89FC-DE73335A54D4}" destId="{57FD9E3C-51E1-A44C-8042-74BFCC5F5F0D}" srcOrd="5" destOrd="0" presId="urn:microsoft.com/office/officeart/2005/8/layout/list1"/>
    <dgm:cxn modelId="{C79C68BD-F36E-ED48-8506-4B3771E7AC0E}" type="presParOf" srcId="{E9D118D5-45B6-5641-89FC-DE73335A54D4}" destId="{EFDB5F0A-1129-F34F-8C3C-24ED9F778C57}" srcOrd="6" destOrd="0" presId="urn:microsoft.com/office/officeart/2005/8/layout/list1"/>
    <dgm:cxn modelId="{4B6FFE45-A18F-A845-99A3-73855506E68B}" type="presParOf" srcId="{E9D118D5-45B6-5641-89FC-DE73335A54D4}" destId="{BBC8D667-7B56-C349-80F5-6D6B33861F66}" srcOrd="7" destOrd="0" presId="urn:microsoft.com/office/officeart/2005/8/layout/list1"/>
    <dgm:cxn modelId="{493EE9F9-282A-6D4D-800F-D1DB213CBC18}" type="presParOf" srcId="{E9D118D5-45B6-5641-89FC-DE73335A54D4}" destId="{DF39E741-FE64-5F4B-803D-30322AAD2DC7}" srcOrd="8" destOrd="0" presId="urn:microsoft.com/office/officeart/2005/8/layout/list1"/>
    <dgm:cxn modelId="{1BD30731-5312-944C-B73A-176782402AB9}" type="presParOf" srcId="{DF39E741-FE64-5F4B-803D-30322AAD2DC7}" destId="{7E9285E5-E68D-764F-9D56-91C1F0D6F15E}" srcOrd="0" destOrd="0" presId="urn:microsoft.com/office/officeart/2005/8/layout/list1"/>
    <dgm:cxn modelId="{A57B766E-3DC7-1B41-A6C0-9BC47394626D}" type="presParOf" srcId="{DF39E741-FE64-5F4B-803D-30322AAD2DC7}" destId="{B7802DB1-4F9C-8349-83E8-834F71D3C7F4}" srcOrd="1" destOrd="0" presId="urn:microsoft.com/office/officeart/2005/8/layout/list1"/>
    <dgm:cxn modelId="{ADCE1142-CB8D-F049-AEE5-FF1BF006E695}" type="presParOf" srcId="{E9D118D5-45B6-5641-89FC-DE73335A54D4}" destId="{029702AF-1623-884B-9EA8-E141F89B99A6}" srcOrd="9" destOrd="0" presId="urn:microsoft.com/office/officeart/2005/8/layout/list1"/>
    <dgm:cxn modelId="{110B3DB7-8312-DA46-B751-2D9E269153FB}" type="presParOf" srcId="{E9D118D5-45B6-5641-89FC-DE73335A54D4}" destId="{75A2CBBA-9222-744E-B7E3-634059CA359A}"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63C798-1C5C-8740-9B1D-9A6E5C62FFBE}">
      <dsp:nvSpPr>
        <dsp:cNvPr id="0" name=""/>
        <dsp:cNvSpPr/>
      </dsp:nvSpPr>
      <dsp:spPr>
        <a:xfrm>
          <a:off x="9147" y="0"/>
          <a:ext cx="2734139" cy="112236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fr-FR" sz="3900" kern="1200" dirty="0"/>
            <a:t>DÉFICIENCE</a:t>
          </a:r>
        </a:p>
      </dsp:txBody>
      <dsp:txXfrm>
        <a:off x="42020" y="32873"/>
        <a:ext cx="2668393" cy="1056622"/>
      </dsp:txXfrm>
    </dsp:sp>
    <dsp:sp modelId="{F742CB37-1A90-5248-A7E8-1615B69202BC}">
      <dsp:nvSpPr>
        <dsp:cNvPr id="0" name=""/>
        <dsp:cNvSpPr/>
      </dsp:nvSpPr>
      <dsp:spPr>
        <a:xfrm>
          <a:off x="3016700" y="222150"/>
          <a:ext cx="579637" cy="678066"/>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fr-FR" sz="2900" kern="1200"/>
        </a:p>
      </dsp:txBody>
      <dsp:txXfrm>
        <a:off x="3016700" y="357763"/>
        <a:ext cx="405746" cy="406840"/>
      </dsp:txXfrm>
    </dsp:sp>
    <dsp:sp modelId="{E1B24A84-9411-7E46-A604-19F14B16DDB0}">
      <dsp:nvSpPr>
        <dsp:cNvPr id="0" name=""/>
        <dsp:cNvSpPr/>
      </dsp:nvSpPr>
      <dsp:spPr>
        <a:xfrm>
          <a:off x="3836942" y="0"/>
          <a:ext cx="2734139" cy="112236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fr-FR" sz="3900" kern="1200" dirty="0"/>
            <a:t>INCAPACITÉ</a:t>
          </a:r>
        </a:p>
      </dsp:txBody>
      <dsp:txXfrm>
        <a:off x="3869815" y="32873"/>
        <a:ext cx="2668393" cy="1056622"/>
      </dsp:txXfrm>
    </dsp:sp>
    <dsp:sp modelId="{E9941A23-12FF-8F45-BE0A-A644E7754D3B}">
      <dsp:nvSpPr>
        <dsp:cNvPr id="0" name=""/>
        <dsp:cNvSpPr/>
      </dsp:nvSpPr>
      <dsp:spPr>
        <a:xfrm>
          <a:off x="6844495" y="222150"/>
          <a:ext cx="579637" cy="678066"/>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fr-FR" sz="2900" kern="1200"/>
        </a:p>
      </dsp:txBody>
      <dsp:txXfrm>
        <a:off x="6844495" y="357763"/>
        <a:ext cx="405746" cy="406840"/>
      </dsp:txXfrm>
    </dsp:sp>
    <dsp:sp modelId="{2E1F2424-1174-614C-8B29-747FFEC7D08E}">
      <dsp:nvSpPr>
        <dsp:cNvPr id="0" name=""/>
        <dsp:cNvSpPr/>
      </dsp:nvSpPr>
      <dsp:spPr>
        <a:xfrm>
          <a:off x="7664737" y="0"/>
          <a:ext cx="2734139" cy="112236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fr-FR" sz="3900" kern="1200" dirty="0"/>
            <a:t>HANDICAP</a:t>
          </a:r>
        </a:p>
      </dsp:txBody>
      <dsp:txXfrm>
        <a:off x="7697610" y="32873"/>
        <a:ext cx="2668393" cy="10566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2033BC-9FD9-4795-B59E-953BB96A4BE1}">
      <dsp:nvSpPr>
        <dsp:cNvPr id="0" name=""/>
        <dsp:cNvSpPr/>
      </dsp:nvSpPr>
      <dsp:spPr>
        <a:xfrm rot="5400000">
          <a:off x="4480977" y="-1321654"/>
          <a:ext cx="2484117" cy="512742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marR="0" lvl="1" indent="-228600" algn="l" defTabSz="1066800" rtl="0" eaLnBrk="1" fontAlgn="auto" latinLnBrk="0" hangingPunct="1">
            <a:lnSpc>
              <a:spcPct val="90000"/>
            </a:lnSpc>
            <a:spcBef>
              <a:spcPct val="0"/>
            </a:spcBef>
            <a:spcAft>
              <a:spcPct val="15000"/>
            </a:spcAft>
            <a:buClrTx/>
            <a:buSzTx/>
            <a:buFontTx/>
            <a:buNone/>
            <a:tabLst/>
            <a:defRPr/>
          </a:pPr>
          <a:endParaRPr lang="fr-FR" sz="2400" kern="1200"/>
        </a:p>
        <a:p>
          <a:pPr marL="228600" lvl="1" indent="0" algn="l" defTabSz="1066800" rtl="0">
            <a:lnSpc>
              <a:spcPct val="90000"/>
            </a:lnSpc>
            <a:spcBef>
              <a:spcPct val="0"/>
            </a:spcBef>
            <a:spcAft>
              <a:spcPct val="15000"/>
            </a:spcAft>
            <a:buNone/>
          </a:pPr>
          <a:r>
            <a:rPr lang="fr-FR" sz="2400" kern="1200"/>
            <a:t>en cas de troubles psychiques</a:t>
          </a:r>
        </a:p>
        <a:p>
          <a:pPr marL="228600" lvl="1" indent="0" algn="l" defTabSz="1066800" rtl="0">
            <a:lnSpc>
              <a:spcPct val="90000"/>
            </a:lnSpc>
            <a:spcBef>
              <a:spcPct val="0"/>
            </a:spcBef>
            <a:spcAft>
              <a:spcPct val="15000"/>
            </a:spcAft>
            <a:buNone/>
          </a:pPr>
          <a:r>
            <a:rPr lang="fr-FR" sz="2400" kern="1200"/>
            <a:t>en cas de troubles cognitifs</a:t>
          </a:r>
        </a:p>
        <a:p>
          <a:pPr marL="228600" lvl="1" indent="0" algn="l" defTabSz="1066800" rtl="0">
            <a:lnSpc>
              <a:spcPct val="90000"/>
            </a:lnSpc>
            <a:spcBef>
              <a:spcPct val="0"/>
            </a:spcBef>
            <a:spcAft>
              <a:spcPct val="15000"/>
            </a:spcAft>
            <a:buNone/>
          </a:pPr>
          <a:r>
            <a:rPr lang="fr-FR" sz="2400" kern="1200"/>
            <a:t>en cas de handicap mental</a:t>
          </a:r>
        </a:p>
        <a:p>
          <a:pPr marL="228600" lvl="1" indent="0" algn="l" defTabSz="1066800" rtl="0">
            <a:lnSpc>
              <a:spcPct val="90000"/>
            </a:lnSpc>
            <a:spcBef>
              <a:spcPct val="0"/>
            </a:spcBef>
            <a:spcAft>
              <a:spcPct val="15000"/>
            </a:spcAft>
            <a:buNone/>
          </a:pPr>
          <a:r>
            <a:rPr lang="fr-FR" sz="2400" kern="1200"/>
            <a:t>en cas de handicap psychique</a:t>
          </a:r>
        </a:p>
        <a:p>
          <a:pPr marL="285750" lvl="1" indent="0" algn="l" defTabSz="1289050" rtl="0">
            <a:lnSpc>
              <a:spcPct val="90000"/>
            </a:lnSpc>
            <a:spcBef>
              <a:spcPct val="0"/>
            </a:spcBef>
            <a:spcAft>
              <a:spcPct val="15000"/>
            </a:spcAft>
            <a:buNone/>
          </a:pPr>
          <a:endParaRPr lang="fr-FR" sz="2900" kern="1200"/>
        </a:p>
      </dsp:txBody>
      <dsp:txXfrm rot="-5400000">
        <a:off x="3159323" y="121265"/>
        <a:ext cx="5006161" cy="2241587"/>
      </dsp:txXfrm>
    </dsp:sp>
    <dsp:sp modelId="{6470ABA0-3AF0-45B8-8818-482EB294B769}">
      <dsp:nvSpPr>
        <dsp:cNvPr id="0" name=""/>
        <dsp:cNvSpPr/>
      </dsp:nvSpPr>
      <dsp:spPr>
        <a:xfrm>
          <a:off x="50967" y="5556"/>
          <a:ext cx="3156040" cy="56841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eaLnBrk="1" latinLnBrk="0">
            <a:lnSpc>
              <a:spcPct val="90000"/>
            </a:lnSpc>
            <a:spcBef>
              <a:spcPct val="0"/>
            </a:spcBef>
            <a:spcAft>
              <a:spcPct val="35000"/>
            </a:spcAft>
            <a:buNone/>
          </a:pPr>
          <a:r>
            <a:rPr lang="fr-FR" sz="2400" b="1" kern="1200">
              <a:solidFill>
                <a:schemeClr val="tx1"/>
              </a:solidFill>
              <a:latin typeface="+mj-lt"/>
              <a:ea typeface="+mj-ea"/>
              <a:cs typeface="+mj-cs"/>
            </a:rPr>
            <a:t>Des accompagnements spécifiques</a:t>
          </a:r>
          <a:r>
            <a:rPr lang="fr-FR" sz="2000" b="1" kern="1200">
              <a:solidFill>
                <a:schemeClr val="tx1"/>
              </a:solidFill>
              <a:latin typeface="+mj-lt"/>
              <a:ea typeface="+mj-ea"/>
              <a:cs typeface="+mj-cs"/>
            </a:rPr>
            <a:t>:</a:t>
          </a:r>
        </a:p>
        <a:p>
          <a:pPr marL="0" lvl="0" indent="0" algn="ctr" defTabSz="1066800" rtl="0" eaLnBrk="1" latinLnBrk="0">
            <a:lnSpc>
              <a:spcPct val="90000"/>
            </a:lnSpc>
            <a:spcBef>
              <a:spcPct val="0"/>
            </a:spcBef>
            <a:spcAft>
              <a:spcPct val="35000"/>
            </a:spcAft>
            <a:buNone/>
          </a:pPr>
          <a:r>
            <a:rPr lang="fr-FR" sz="3200" b="1" kern="1200">
              <a:solidFill>
                <a:schemeClr val="tx1"/>
              </a:solidFill>
              <a:latin typeface="+mj-lt"/>
              <a:ea typeface="+mj-ea"/>
              <a:cs typeface="+mj-cs"/>
            </a:rPr>
            <a:t>Les PAS</a:t>
          </a:r>
        </a:p>
        <a:p>
          <a:pPr marL="0" lvl="0" indent="0" algn="ctr" defTabSz="1066800" rtl="0" eaLnBrk="1" latinLnBrk="0">
            <a:lnSpc>
              <a:spcPct val="90000"/>
            </a:lnSpc>
            <a:spcBef>
              <a:spcPct val="0"/>
            </a:spcBef>
            <a:spcAft>
              <a:spcPct val="35000"/>
            </a:spcAft>
            <a:buNone/>
          </a:pPr>
          <a:r>
            <a:rPr lang="fr-FR" sz="3200" b="1" kern="1200">
              <a:solidFill>
                <a:schemeClr val="tx1"/>
              </a:solidFill>
              <a:latin typeface="+mj-lt"/>
              <a:ea typeface="+mj-ea"/>
              <a:cs typeface="+mj-cs"/>
            </a:rPr>
            <a:t>Prestations d’Appui Spécifique</a:t>
          </a:r>
          <a:r>
            <a:rPr lang="fr-FR" sz="3200" b="1" kern="1200">
              <a:solidFill>
                <a:schemeClr val="tx2"/>
              </a:solidFill>
              <a:latin typeface="+mj-lt"/>
              <a:ea typeface="+mj-ea"/>
              <a:cs typeface="+mj-cs"/>
            </a:rPr>
            <a:t> </a:t>
          </a:r>
        </a:p>
        <a:p>
          <a:pPr marL="0" lvl="0" indent="0" algn="ctr" defTabSz="1066800" rtl="0">
            <a:lnSpc>
              <a:spcPct val="90000"/>
            </a:lnSpc>
            <a:spcBef>
              <a:spcPct val="0"/>
            </a:spcBef>
            <a:spcAft>
              <a:spcPct val="35000"/>
            </a:spcAft>
            <a:buNone/>
          </a:pPr>
          <a:r>
            <a:rPr lang="fr-FR" sz="2400" kern="1200"/>
            <a:t>avec</a:t>
          </a:r>
        </a:p>
        <a:p>
          <a:pPr marL="0" lvl="0" indent="0" algn="ctr" defTabSz="1066800" rtl="0">
            <a:lnSpc>
              <a:spcPct val="90000"/>
            </a:lnSpc>
            <a:spcBef>
              <a:spcPct val="0"/>
            </a:spcBef>
            <a:spcAft>
              <a:spcPct val="35000"/>
            </a:spcAft>
            <a:buNone/>
          </a:pPr>
          <a:r>
            <a:rPr lang="fr-FR" sz="2400" kern="1200"/>
            <a:t>ISATIS</a:t>
          </a:r>
        </a:p>
        <a:p>
          <a:pPr marL="0" lvl="0" indent="0" algn="ctr" defTabSz="1066800" rtl="0">
            <a:lnSpc>
              <a:spcPct val="90000"/>
            </a:lnSpc>
            <a:spcBef>
              <a:spcPct val="0"/>
            </a:spcBef>
            <a:spcAft>
              <a:spcPct val="35000"/>
            </a:spcAft>
            <a:buNone/>
          </a:pPr>
          <a:r>
            <a:rPr lang="fr-FR" sz="2400" kern="1200"/>
            <a:t>URAPEDA</a:t>
          </a:r>
        </a:p>
      </dsp:txBody>
      <dsp:txXfrm>
        <a:off x="205032" y="159621"/>
        <a:ext cx="2847910" cy="53760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4181D7-ACE2-442C-99F9-8FBFED844D6B}">
      <dsp:nvSpPr>
        <dsp:cNvPr id="0" name=""/>
        <dsp:cNvSpPr/>
      </dsp:nvSpPr>
      <dsp:spPr>
        <a:xfrm>
          <a:off x="3114087" y="2412032"/>
          <a:ext cx="2583032" cy="2414982"/>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FR" sz="1400" b="1" kern="1200">
              <a:solidFill>
                <a:schemeClr val="tx1"/>
              </a:solidFill>
            </a:rPr>
            <a:t>Mise en œuvre des moyens de compensations (info sensibilisation éventuelle du collectif)</a:t>
          </a:r>
        </a:p>
      </dsp:txBody>
      <dsp:txXfrm>
        <a:off x="3620831" y="2977730"/>
        <a:ext cx="1569544" cy="1241351"/>
      </dsp:txXfrm>
    </dsp:sp>
    <dsp:sp modelId="{013B760C-36C4-4F1F-B5FF-18DDCE564D13}">
      <dsp:nvSpPr>
        <dsp:cNvPr id="0" name=""/>
        <dsp:cNvSpPr/>
      </dsp:nvSpPr>
      <dsp:spPr>
        <a:xfrm>
          <a:off x="1418711" y="1636423"/>
          <a:ext cx="2105513" cy="1958617"/>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b="1" kern="1200">
              <a:solidFill>
                <a:schemeClr val="tx1"/>
              </a:solidFill>
            </a:rPr>
            <a:t>Identification des moyens de compensation </a:t>
          </a:r>
        </a:p>
      </dsp:txBody>
      <dsp:txXfrm>
        <a:off x="1933152" y="2132491"/>
        <a:ext cx="1076631" cy="966481"/>
      </dsp:txXfrm>
    </dsp:sp>
    <dsp:sp modelId="{30F5D910-C3A8-4318-8872-DBF3D68F4CB5}">
      <dsp:nvSpPr>
        <dsp:cNvPr id="0" name=""/>
        <dsp:cNvSpPr/>
      </dsp:nvSpPr>
      <dsp:spPr>
        <a:xfrm rot="20700000">
          <a:off x="2651939" y="651219"/>
          <a:ext cx="1919045" cy="1919045"/>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b="1" kern="1200">
              <a:solidFill>
                <a:schemeClr val="tx1"/>
              </a:solidFill>
            </a:rPr>
            <a:t>Evaluation des capacités fonctionnelles</a:t>
          </a:r>
        </a:p>
      </dsp:txBody>
      <dsp:txXfrm rot="-20700000">
        <a:off x="3072842" y="1072121"/>
        <a:ext cx="1077239" cy="1077239"/>
      </dsp:txXfrm>
    </dsp:sp>
    <dsp:sp modelId="{7CF40460-0E04-450D-9214-8899EF86F6B2}">
      <dsp:nvSpPr>
        <dsp:cNvPr id="0" name=""/>
        <dsp:cNvSpPr/>
      </dsp:nvSpPr>
      <dsp:spPr>
        <a:xfrm>
          <a:off x="2859756" y="1862148"/>
          <a:ext cx="3447166" cy="3447166"/>
        </a:xfrm>
        <a:prstGeom prst="circularArrow">
          <a:avLst>
            <a:gd name="adj1" fmla="val 4688"/>
            <a:gd name="adj2" fmla="val 299029"/>
            <a:gd name="adj3" fmla="val 2530717"/>
            <a:gd name="adj4" fmla="val 1583027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8040460-8205-4A88-BBCA-2AD67E7A4CD5}">
      <dsp:nvSpPr>
        <dsp:cNvPr id="0" name=""/>
        <dsp:cNvSpPr/>
      </dsp:nvSpPr>
      <dsp:spPr>
        <a:xfrm>
          <a:off x="1145292" y="1200041"/>
          <a:ext cx="2504582" cy="2504582"/>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5735DFF-85C2-4840-A472-5C899D21E82F}">
      <dsp:nvSpPr>
        <dsp:cNvPr id="0" name=""/>
        <dsp:cNvSpPr/>
      </dsp:nvSpPr>
      <dsp:spPr>
        <a:xfrm>
          <a:off x="2145290" y="-138179"/>
          <a:ext cx="2700444" cy="2700444"/>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89AC29-8E73-2F45-B62A-C675506D9CDC}">
      <dsp:nvSpPr>
        <dsp:cNvPr id="0" name=""/>
        <dsp:cNvSpPr/>
      </dsp:nvSpPr>
      <dsp:spPr>
        <a:xfrm>
          <a:off x="777349" y="31802"/>
          <a:ext cx="1512942" cy="1467536"/>
        </a:xfrm>
        <a:prstGeom prst="gear9">
          <a:avLst/>
        </a:prstGeom>
        <a:gradFill rotWithShape="0">
          <a:gsLst>
            <a:gs pos="0">
              <a:schemeClr val="accent4"/>
            </a:gs>
            <a:gs pos="99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b="1" kern="1200">
              <a:solidFill>
                <a:srgbClr val="FF0000"/>
              </a:solidFill>
            </a:rPr>
            <a:t>STRESS</a:t>
          </a:r>
        </a:p>
      </dsp:txBody>
      <dsp:txXfrm>
        <a:off x="1078124" y="375565"/>
        <a:ext cx="911392" cy="754344"/>
      </dsp:txXfrm>
    </dsp:sp>
    <dsp:sp modelId="{3707302A-DC8C-9D44-814F-0C1A8DC3D224}">
      <dsp:nvSpPr>
        <dsp:cNvPr id="0" name=""/>
        <dsp:cNvSpPr/>
      </dsp:nvSpPr>
      <dsp:spPr>
        <a:xfrm>
          <a:off x="2331469" y="829457"/>
          <a:ext cx="3104497" cy="1562451"/>
        </a:xfrm>
        <a:prstGeom prst="gear6">
          <a:avLst/>
        </a:prstGeom>
        <a:gradFill rotWithShape="0">
          <a:gsLst>
            <a:gs pos="0">
              <a:schemeClr val="accent1">
                <a:hueOff val="0"/>
                <a:satOff val="0"/>
                <a:lumOff val="0"/>
                <a:alphaOff val="0"/>
                <a:satMod val="103000"/>
                <a:lumMod val="102000"/>
                <a:tint val="94000"/>
              </a:schemeClr>
            </a:gs>
            <a:gs pos="50000">
              <a:schemeClr val="accent4"/>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b="1" kern="1200">
              <a:solidFill>
                <a:srgbClr val="FF0000"/>
              </a:solidFill>
            </a:rPr>
            <a:t>COMPLEXITÉS RELATIONNELLES</a:t>
          </a:r>
        </a:p>
      </dsp:txBody>
      <dsp:txXfrm>
        <a:off x="2948975" y="1225186"/>
        <a:ext cx="1869485" cy="770993"/>
      </dsp:txXfrm>
    </dsp:sp>
    <dsp:sp modelId="{144320A1-2278-0847-9081-D7FE9ED7C7B4}">
      <dsp:nvSpPr>
        <dsp:cNvPr id="0" name=""/>
        <dsp:cNvSpPr/>
      </dsp:nvSpPr>
      <dsp:spPr>
        <a:xfrm rot="19912299">
          <a:off x="5572099" y="515018"/>
          <a:ext cx="3249744" cy="1370337"/>
        </a:xfrm>
        <a:prstGeom prst="gear6">
          <a:avLst/>
        </a:prstGeom>
        <a:gradFill rotWithShape="0">
          <a:gsLst>
            <a:gs pos="10000">
              <a:schemeClr val="accent4"/>
            </a:gs>
            <a:gs pos="88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b="1" kern="1200">
              <a:solidFill>
                <a:srgbClr val="FF0000"/>
              </a:solidFill>
            </a:rPr>
            <a:t>ABSENCE DE CADRE DÉFINI</a:t>
          </a:r>
        </a:p>
      </dsp:txBody>
      <dsp:txXfrm rot="900000">
        <a:off x="6396336" y="704100"/>
        <a:ext cx="1601270" cy="992172"/>
      </dsp:txXfrm>
    </dsp:sp>
    <dsp:sp modelId="{8FF18880-8329-5943-8964-CD20D52FF8B2}">
      <dsp:nvSpPr>
        <dsp:cNvPr id="0" name=""/>
        <dsp:cNvSpPr/>
      </dsp:nvSpPr>
      <dsp:spPr>
        <a:xfrm>
          <a:off x="3758896" y="636980"/>
          <a:ext cx="1878447" cy="1878447"/>
        </a:xfrm>
        <a:prstGeom prst="circularArrow">
          <a:avLst>
            <a:gd name="adj1" fmla="val 4688"/>
            <a:gd name="adj2" fmla="val 299029"/>
            <a:gd name="adj3" fmla="val 2463497"/>
            <a:gd name="adj4" fmla="val 15979795"/>
            <a:gd name="adj5" fmla="val 5469"/>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26E4790-42A6-8842-AFED-D157AA5DCDCB}">
      <dsp:nvSpPr>
        <dsp:cNvPr id="0" name=""/>
        <dsp:cNvSpPr/>
      </dsp:nvSpPr>
      <dsp:spPr>
        <a:xfrm>
          <a:off x="480624" y="103648"/>
          <a:ext cx="1364809" cy="1364809"/>
        </a:xfrm>
        <a:prstGeom prst="leftCircularArrow">
          <a:avLst>
            <a:gd name="adj1" fmla="val 6452"/>
            <a:gd name="adj2" fmla="val 429999"/>
            <a:gd name="adj3" fmla="val 10489124"/>
            <a:gd name="adj4" fmla="val 14837806"/>
            <a:gd name="adj5" fmla="val 7527"/>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59B03EF-FDAA-AD41-BA82-C39A9AE56464}">
      <dsp:nvSpPr>
        <dsp:cNvPr id="0" name=""/>
        <dsp:cNvSpPr/>
      </dsp:nvSpPr>
      <dsp:spPr>
        <a:xfrm>
          <a:off x="5917926" y="320573"/>
          <a:ext cx="1471539" cy="1471539"/>
        </a:xfrm>
        <a:prstGeom prst="circularArrow">
          <a:avLst>
            <a:gd name="adj1" fmla="val 5984"/>
            <a:gd name="adj2" fmla="val 394124"/>
            <a:gd name="adj3" fmla="val 13313824"/>
            <a:gd name="adj4" fmla="val 10508221"/>
            <a:gd name="adj5" fmla="val 6981"/>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F198E-FEA4-6D4D-A613-CADE7312DCF2}">
      <dsp:nvSpPr>
        <dsp:cNvPr id="0" name=""/>
        <dsp:cNvSpPr/>
      </dsp:nvSpPr>
      <dsp:spPr>
        <a:xfrm>
          <a:off x="0" y="2317249"/>
          <a:ext cx="3421194" cy="1368477"/>
        </a:xfrm>
        <a:prstGeom prst="chevron">
          <a:avLst/>
        </a:prstGeom>
        <a:solidFill>
          <a:srgbClr val="92D050"/>
        </a:solidFill>
        <a:ln>
          <a:solidFill>
            <a:srgbClr val="92D05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fr-FR" sz="2800" b="1" kern="1200"/>
            <a:t>SOLUTIONS</a:t>
          </a:r>
        </a:p>
      </dsp:txBody>
      <dsp:txXfrm>
        <a:off x="684239" y="2317249"/>
        <a:ext cx="2052717" cy="1368477"/>
      </dsp:txXfrm>
    </dsp:sp>
    <dsp:sp modelId="{EE3D3239-D12B-D04D-8F4E-1878062F04B8}">
      <dsp:nvSpPr>
        <dsp:cNvPr id="0" name=""/>
        <dsp:cNvSpPr/>
      </dsp:nvSpPr>
      <dsp:spPr>
        <a:xfrm>
          <a:off x="2834058" y="2315086"/>
          <a:ext cx="3421194" cy="1368477"/>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fr-FR" sz="2200" kern="1200"/>
            <a:t>AMÉNAGER LE TEMPS DE TRAVAIL</a:t>
          </a:r>
        </a:p>
      </dsp:txBody>
      <dsp:txXfrm>
        <a:off x="3518297" y="2315086"/>
        <a:ext cx="2052717" cy="1368477"/>
      </dsp:txXfrm>
    </dsp:sp>
    <dsp:sp modelId="{6C63C8F3-B4D1-F348-9A82-FD90D1B95A7E}">
      <dsp:nvSpPr>
        <dsp:cNvPr id="0" name=""/>
        <dsp:cNvSpPr/>
      </dsp:nvSpPr>
      <dsp:spPr>
        <a:xfrm>
          <a:off x="5898296" y="2317249"/>
          <a:ext cx="3421194" cy="1368477"/>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fr-FR" sz="2200" kern="1200"/>
            <a:t>OPTER POUR UN MANAGEMENT STRUCTURÉ ET BIENVEILLANT</a:t>
          </a:r>
        </a:p>
      </dsp:txBody>
      <dsp:txXfrm>
        <a:off x="6582535" y="2317249"/>
        <a:ext cx="2052717" cy="136847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FFEE2C-1B60-6444-9D91-6BFFEB9A174A}">
      <dsp:nvSpPr>
        <dsp:cNvPr id="0" name=""/>
        <dsp:cNvSpPr/>
      </dsp:nvSpPr>
      <dsp:spPr>
        <a:xfrm>
          <a:off x="0" y="492242"/>
          <a:ext cx="11341510" cy="6552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9FC2362-CDAB-DB4E-A62D-812CBF34E29B}">
      <dsp:nvSpPr>
        <dsp:cNvPr id="0" name=""/>
        <dsp:cNvSpPr/>
      </dsp:nvSpPr>
      <dsp:spPr>
        <a:xfrm>
          <a:off x="567075" y="108482"/>
          <a:ext cx="7939057" cy="767520"/>
        </a:xfrm>
        <a:prstGeom prst="roundRect">
          <a:avLst/>
        </a:prstGeom>
        <a:gradFill rotWithShape="0">
          <a:gsLst>
            <a:gs pos="100000">
              <a:srgbClr val="92D050"/>
            </a:gs>
            <a:gs pos="10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0077" tIns="0" rIns="300077" bIns="0" numCol="1" spcCol="1270" anchor="ctr" anchorCtr="0">
          <a:noAutofit/>
        </a:bodyPr>
        <a:lstStyle/>
        <a:p>
          <a:pPr marL="0" lvl="0" indent="0" algn="l" defTabSz="1155700">
            <a:lnSpc>
              <a:spcPct val="90000"/>
            </a:lnSpc>
            <a:spcBef>
              <a:spcPct val="0"/>
            </a:spcBef>
            <a:spcAft>
              <a:spcPct val="35000"/>
            </a:spcAft>
            <a:buNone/>
          </a:pPr>
          <a:r>
            <a:rPr lang="fr-FR" sz="2600" kern="1200"/>
            <a:t>IDENTIFIER L’IMPACT DU TROUBLE</a:t>
          </a:r>
          <a:r>
            <a:rPr lang="fr-FR" sz="2600" kern="1200" baseline="0"/>
            <a:t> SUR LE TRAVAIL</a:t>
          </a:r>
          <a:endParaRPr lang="fr-FR" sz="2600" kern="1200"/>
        </a:p>
      </dsp:txBody>
      <dsp:txXfrm>
        <a:off x="604542" y="145949"/>
        <a:ext cx="7864123" cy="692586"/>
      </dsp:txXfrm>
    </dsp:sp>
    <dsp:sp modelId="{EFDB5F0A-1129-F34F-8C3C-24ED9F778C57}">
      <dsp:nvSpPr>
        <dsp:cNvPr id="0" name=""/>
        <dsp:cNvSpPr/>
      </dsp:nvSpPr>
      <dsp:spPr>
        <a:xfrm>
          <a:off x="0" y="1671603"/>
          <a:ext cx="11341510" cy="6552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28E39C1-4387-0741-B876-FCF017E8F972}">
      <dsp:nvSpPr>
        <dsp:cNvPr id="0" name=""/>
        <dsp:cNvSpPr/>
      </dsp:nvSpPr>
      <dsp:spPr>
        <a:xfrm>
          <a:off x="567075" y="1287843"/>
          <a:ext cx="7939057" cy="767520"/>
        </a:xfrm>
        <a:prstGeom prst="roundRect">
          <a:avLst/>
        </a:prstGeom>
        <a:gradFill rotWithShape="0">
          <a:gsLst>
            <a:gs pos="100000">
              <a:srgbClr val="92D050"/>
            </a:gs>
            <a:gs pos="10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0077" tIns="0" rIns="300077" bIns="0" numCol="1" spcCol="1270" anchor="ctr" anchorCtr="0">
          <a:noAutofit/>
        </a:bodyPr>
        <a:lstStyle/>
        <a:p>
          <a:pPr marL="0" lvl="0" indent="0" algn="l" defTabSz="1155700">
            <a:lnSpc>
              <a:spcPct val="90000"/>
            </a:lnSpc>
            <a:spcBef>
              <a:spcPct val="0"/>
            </a:spcBef>
            <a:spcAft>
              <a:spcPct val="35000"/>
            </a:spcAft>
            <a:buNone/>
          </a:pPr>
          <a:r>
            <a:rPr lang="fr-FR" sz="2600" kern="1200"/>
            <a:t>LES BONNES PRATIQUES POUR BIEN ACCOMPAGNER</a:t>
          </a:r>
        </a:p>
      </dsp:txBody>
      <dsp:txXfrm>
        <a:off x="604542" y="1325310"/>
        <a:ext cx="7864123" cy="692586"/>
      </dsp:txXfrm>
    </dsp:sp>
    <dsp:sp modelId="{75A2CBBA-9222-744E-B7E3-634059CA359A}">
      <dsp:nvSpPr>
        <dsp:cNvPr id="0" name=""/>
        <dsp:cNvSpPr/>
      </dsp:nvSpPr>
      <dsp:spPr>
        <a:xfrm>
          <a:off x="0" y="2850963"/>
          <a:ext cx="11341510" cy="6552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7802DB1-4F9C-8349-83E8-834F71D3C7F4}">
      <dsp:nvSpPr>
        <dsp:cNvPr id="0" name=""/>
        <dsp:cNvSpPr/>
      </dsp:nvSpPr>
      <dsp:spPr>
        <a:xfrm>
          <a:off x="598395" y="2428857"/>
          <a:ext cx="7939057" cy="767520"/>
        </a:xfrm>
        <a:prstGeom prst="roundRect">
          <a:avLst/>
        </a:prstGeom>
        <a:gradFill rotWithShape="0">
          <a:gsLst>
            <a:gs pos="100000">
              <a:srgbClr val="92D050"/>
            </a:gs>
            <a:gs pos="10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0077" tIns="0" rIns="300077" bIns="0" numCol="1" spcCol="1270" anchor="ctr" anchorCtr="0">
          <a:noAutofit/>
        </a:bodyPr>
        <a:lstStyle/>
        <a:p>
          <a:pPr marL="0" lvl="0" indent="0" algn="l" defTabSz="1155700">
            <a:lnSpc>
              <a:spcPct val="90000"/>
            </a:lnSpc>
            <a:spcBef>
              <a:spcPct val="0"/>
            </a:spcBef>
            <a:spcAft>
              <a:spcPct val="35000"/>
            </a:spcAft>
            <a:buNone/>
          </a:pPr>
          <a:r>
            <a:rPr lang="fr-FR" sz="2600" kern="1200"/>
            <a:t>AMÉNAGER</a:t>
          </a:r>
        </a:p>
      </dsp:txBody>
      <dsp:txXfrm>
        <a:off x="635862" y="2466324"/>
        <a:ext cx="7864123" cy="69258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339B26-E3F9-7843-82E0-E775CA1EC695}">
      <dsp:nvSpPr>
        <dsp:cNvPr id="0" name=""/>
        <dsp:cNvSpPr/>
      </dsp:nvSpPr>
      <dsp:spPr>
        <a:xfrm>
          <a:off x="5002" y="1246447"/>
          <a:ext cx="3688352" cy="1729855"/>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64008" rIns="32004" bIns="64008" numCol="1" spcCol="1270" anchor="ctr" anchorCtr="0">
          <a:noAutofit/>
        </a:bodyPr>
        <a:lstStyle/>
        <a:p>
          <a:pPr marL="0" lvl="0" indent="0" algn="ctr" defTabSz="1066800">
            <a:lnSpc>
              <a:spcPct val="90000"/>
            </a:lnSpc>
            <a:spcBef>
              <a:spcPct val="0"/>
            </a:spcBef>
            <a:spcAft>
              <a:spcPct val="35000"/>
            </a:spcAft>
            <a:buNone/>
          </a:pPr>
          <a:r>
            <a:rPr lang="fr-FR" sz="2400" kern="1200"/>
            <a:t>ACCOMPAGNER</a:t>
          </a:r>
        </a:p>
        <a:p>
          <a:pPr marL="0" lvl="0" indent="0" algn="l" defTabSz="1066800">
            <a:lnSpc>
              <a:spcPct val="90000"/>
            </a:lnSpc>
            <a:spcBef>
              <a:spcPct val="0"/>
            </a:spcBef>
            <a:spcAft>
              <a:spcPct val="35000"/>
            </a:spcAft>
            <a:buNone/>
          </a:pPr>
          <a:r>
            <a:rPr lang="fr-FR" sz="1600" kern="1200"/>
            <a:t>- SENSIBILISER LE COLLECTIF</a:t>
          </a:r>
        </a:p>
        <a:p>
          <a:pPr marL="0" lvl="0" indent="0" algn="l" defTabSz="1066800">
            <a:lnSpc>
              <a:spcPct val="90000"/>
            </a:lnSpc>
            <a:spcBef>
              <a:spcPct val="0"/>
            </a:spcBef>
            <a:spcAft>
              <a:spcPct val="35000"/>
            </a:spcAft>
            <a:buNone/>
          </a:pPr>
          <a:r>
            <a:rPr lang="fr-FR" sz="1600" kern="1200"/>
            <a:t>- COMMUNIQUER</a:t>
          </a:r>
          <a:r>
            <a:rPr lang="fr-FR" sz="1600" kern="1200" baseline="0"/>
            <a:t> SUR LES RELAIS</a:t>
          </a:r>
        </a:p>
        <a:p>
          <a:pPr marL="0" lvl="0" indent="0" algn="l" defTabSz="1066800">
            <a:lnSpc>
              <a:spcPct val="90000"/>
            </a:lnSpc>
            <a:spcBef>
              <a:spcPct val="0"/>
            </a:spcBef>
            <a:spcAft>
              <a:spcPct val="35000"/>
            </a:spcAft>
            <a:buNone/>
          </a:pPr>
          <a:r>
            <a:rPr lang="fr-FR" sz="1600" kern="1200" baseline="0"/>
            <a:t>- FORMER LES ACTEURS RESSOURCES</a:t>
          </a:r>
          <a:endParaRPr lang="fr-FR" sz="1600" kern="1200"/>
        </a:p>
      </dsp:txBody>
      <dsp:txXfrm>
        <a:off x="5002" y="1246447"/>
        <a:ext cx="3255888" cy="1729855"/>
      </dsp:txXfrm>
    </dsp:sp>
    <dsp:sp modelId="{44E1E3D3-0F6C-EC44-BA2F-8514C3A1019F}">
      <dsp:nvSpPr>
        <dsp:cNvPr id="0" name=""/>
        <dsp:cNvSpPr/>
      </dsp:nvSpPr>
      <dsp:spPr>
        <a:xfrm>
          <a:off x="3144239" y="1223400"/>
          <a:ext cx="4402449" cy="1775948"/>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fr-FR" sz="2000" kern="1200"/>
            <a:t>ACCOMPAGNEMENT</a:t>
          </a:r>
          <a:r>
            <a:rPr lang="fr-FR" sz="2000" kern="1200" baseline="0"/>
            <a:t> PLURIDISCIPLINAIRE</a:t>
          </a:r>
        </a:p>
        <a:p>
          <a:pPr marL="0" lvl="0" indent="0" algn="l" defTabSz="889000">
            <a:lnSpc>
              <a:spcPct val="90000"/>
            </a:lnSpc>
            <a:spcBef>
              <a:spcPct val="0"/>
            </a:spcBef>
            <a:spcAft>
              <a:spcPct val="35000"/>
            </a:spcAft>
            <a:buNone/>
          </a:pPr>
          <a:r>
            <a:rPr lang="fr-FR" sz="1600" kern="1200" baseline="0"/>
            <a:t>- RH/SMPP/MISSION HANDICAP/PSYCHOLOGUE</a:t>
          </a:r>
        </a:p>
        <a:p>
          <a:pPr marL="0" lvl="0" indent="0" algn="l" defTabSz="889000">
            <a:lnSpc>
              <a:spcPct val="90000"/>
            </a:lnSpc>
            <a:spcBef>
              <a:spcPct val="0"/>
            </a:spcBef>
            <a:spcAft>
              <a:spcPct val="35000"/>
            </a:spcAft>
            <a:buNone/>
          </a:pPr>
          <a:r>
            <a:rPr lang="fr-FR" sz="1600" kern="1200" baseline="0"/>
            <a:t>- ACTEURS EXTERNES EN APPUI DU MANAGER</a:t>
          </a:r>
          <a:endParaRPr lang="fr-FR" sz="1600" kern="1200"/>
        </a:p>
      </dsp:txBody>
      <dsp:txXfrm>
        <a:off x="4032213" y="1223400"/>
        <a:ext cx="2626501" cy="1775948"/>
      </dsp:txXfrm>
    </dsp:sp>
    <dsp:sp modelId="{B19D3666-E589-D142-82A3-9C50D2CFB225}">
      <dsp:nvSpPr>
        <dsp:cNvPr id="0" name=""/>
        <dsp:cNvSpPr/>
      </dsp:nvSpPr>
      <dsp:spPr>
        <a:xfrm>
          <a:off x="6997573" y="1243481"/>
          <a:ext cx="3586766" cy="1735786"/>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fr-FR" sz="2400" kern="1200"/>
            <a:t>AMÉNAGER</a:t>
          </a:r>
        </a:p>
        <a:p>
          <a:pPr marL="0" lvl="0" indent="0" algn="l" defTabSz="1066800">
            <a:lnSpc>
              <a:spcPct val="90000"/>
            </a:lnSpc>
            <a:spcBef>
              <a:spcPct val="0"/>
            </a:spcBef>
            <a:spcAft>
              <a:spcPct val="35000"/>
            </a:spcAft>
            <a:buNone/>
          </a:pPr>
          <a:r>
            <a:rPr lang="fr-FR" sz="1600" kern="1200"/>
            <a:t>- TEMPS DE TRAVAIL</a:t>
          </a:r>
        </a:p>
        <a:p>
          <a:pPr marL="0" lvl="0" indent="0" algn="l" defTabSz="1066800">
            <a:lnSpc>
              <a:spcPct val="90000"/>
            </a:lnSpc>
            <a:spcBef>
              <a:spcPct val="0"/>
            </a:spcBef>
            <a:spcAft>
              <a:spcPct val="35000"/>
            </a:spcAft>
            <a:buNone/>
          </a:pPr>
          <a:r>
            <a:rPr lang="fr-FR" sz="1600" kern="1200"/>
            <a:t>-</a:t>
          </a:r>
          <a:r>
            <a:rPr lang="fr-FR" sz="1600" kern="1200" baseline="0"/>
            <a:t> ACTEUR EXTERNE</a:t>
          </a:r>
        </a:p>
        <a:p>
          <a:pPr marL="0" lvl="0" indent="0" algn="l" defTabSz="1066800">
            <a:lnSpc>
              <a:spcPct val="90000"/>
            </a:lnSpc>
            <a:spcBef>
              <a:spcPct val="0"/>
            </a:spcBef>
            <a:spcAft>
              <a:spcPct val="35000"/>
            </a:spcAft>
            <a:buNone/>
          </a:pPr>
          <a:r>
            <a:rPr lang="fr-FR" sz="1600" kern="1200" baseline="0"/>
            <a:t>- SENSIBILISATION </a:t>
          </a:r>
          <a:endParaRPr lang="fr-FR" sz="1600" kern="1200"/>
        </a:p>
      </dsp:txBody>
      <dsp:txXfrm>
        <a:off x="7865466" y="1243481"/>
        <a:ext cx="1850980" cy="173578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F7494B-8E2E-4C19-B082-88F8F6B27372}">
      <dsp:nvSpPr>
        <dsp:cNvPr id="0" name=""/>
        <dsp:cNvSpPr/>
      </dsp:nvSpPr>
      <dsp:spPr>
        <a:xfrm>
          <a:off x="1372" y="0"/>
          <a:ext cx="3567224" cy="50668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r-FR" sz="3200" kern="1200" dirty="0"/>
            <a:t>SUMPPS</a:t>
          </a:r>
        </a:p>
      </dsp:txBody>
      <dsp:txXfrm>
        <a:off x="1372" y="0"/>
        <a:ext cx="3567224" cy="1520066"/>
      </dsp:txXfrm>
    </dsp:sp>
    <dsp:sp modelId="{2B33C984-F01A-4D4F-838C-5C6768D3F889}">
      <dsp:nvSpPr>
        <dsp:cNvPr id="0" name=""/>
        <dsp:cNvSpPr/>
      </dsp:nvSpPr>
      <dsp:spPr>
        <a:xfrm>
          <a:off x="358094" y="1521550"/>
          <a:ext cx="2853779" cy="152773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fr-FR" sz="1800" kern="1200" dirty="0"/>
            <a:t>Point d’entrée obligatoire pour tous les étudiants en situation de handicap</a:t>
          </a:r>
        </a:p>
      </dsp:txBody>
      <dsp:txXfrm>
        <a:off x="402840" y="1566296"/>
        <a:ext cx="2764287" cy="1438243"/>
      </dsp:txXfrm>
    </dsp:sp>
    <dsp:sp modelId="{99725AAA-CE3C-47CE-9808-94EB95E4F731}">
      <dsp:nvSpPr>
        <dsp:cNvPr id="0" name=""/>
        <dsp:cNvSpPr/>
      </dsp:nvSpPr>
      <dsp:spPr>
        <a:xfrm>
          <a:off x="358094" y="3284322"/>
          <a:ext cx="2853779" cy="152773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fr-FR" sz="2000" kern="1200" dirty="0"/>
            <a:t>Émet un </a:t>
          </a:r>
          <a:r>
            <a:rPr lang="fr-FR" sz="1800" kern="1200" dirty="0"/>
            <a:t>avis</a:t>
          </a:r>
          <a:r>
            <a:rPr lang="fr-FR" sz="2000" kern="1200" dirty="0"/>
            <a:t> médical</a:t>
          </a:r>
        </a:p>
      </dsp:txBody>
      <dsp:txXfrm>
        <a:off x="402840" y="3329068"/>
        <a:ext cx="2764287" cy="1438243"/>
      </dsp:txXfrm>
    </dsp:sp>
    <dsp:sp modelId="{9C3DE36C-725E-4D7B-A08C-80188873D975}">
      <dsp:nvSpPr>
        <dsp:cNvPr id="0" name=""/>
        <dsp:cNvSpPr/>
      </dsp:nvSpPr>
      <dsp:spPr>
        <a:xfrm>
          <a:off x="3836137" y="0"/>
          <a:ext cx="3567224" cy="50668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r-FR" sz="3200" kern="1200" dirty="0"/>
            <a:t>Scolarités de proximité</a:t>
          </a:r>
        </a:p>
      </dsp:txBody>
      <dsp:txXfrm>
        <a:off x="3836137" y="0"/>
        <a:ext cx="3567224" cy="1520066"/>
      </dsp:txXfrm>
    </dsp:sp>
    <dsp:sp modelId="{72399D62-3058-460F-8D6A-30012C85BC34}">
      <dsp:nvSpPr>
        <dsp:cNvPr id="0" name=""/>
        <dsp:cNvSpPr/>
      </dsp:nvSpPr>
      <dsp:spPr>
        <a:xfrm>
          <a:off x="4184127" y="3302640"/>
          <a:ext cx="2853779" cy="529883"/>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fr-FR" sz="1800" kern="1200" dirty="0"/>
            <a:t>Édite les arrêtés d’aménagement</a:t>
          </a:r>
        </a:p>
      </dsp:txBody>
      <dsp:txXfrm>
        <a:off x="4199647" y="3318160"/>
        <a:ext cx="2822739" cy="498843"/>
      </dsp:txXfrm>
    </dsp:sp>
    <dsp:sp modelId="{E92B4EA0-A0B7-40A8-860C-D06E90300B74}">
      <dsp:nvSpPr>
        <dsp:cNvPr id="0" name=""/>
        <dsp:cNvSpPr/>
      </dsp:nvSpPr>
      <dsp:spPr>
        <a:xfrm>
          <a:off x="4192860" y="1510980"/>
          <a:ext cx="2853779" cy="5298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fr-FR" sz="1800" kern="1200" dirty="0"/>
            <a:t>Met en œuvre les aménagements</a:t>
          </a:r>
        </a:p>
      </dsp:txBody>
      <dsp:txXfrm>
        <a:off x="4208380" y="1526500"/>
        <a:ext cx="2822739" cy="498843"/>
      </dsp:txXfrm>
    </dsp:sp>
    <dsp:sp modelId="{DD38B27A-789C-444C-A1EB-029C95D80C62}">
      <dsp:nvSpPr>
        <dsp:cNvPr id="0" name=""/>
        <dsp:cNvSpPr/>
      </dsp:nvSpPr>
      <dsp:spPr>
        <a:xfrm>
          <a:off x="4184127" y="2710027"/>
          <a:ext cx="2853779" cy="529883"/>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fr-FR" sz="1800" kern="1200" dirty="0"/>
            <a:t>Prépare les contrats (BP) pour les aides humaines </a:t>
          </a:r>
        </a:p>
      </dsp:txBody>
      <dsp:txXfrm>
        <a:off x="4199647" y="2725547"/>
        <a:ext cx="2822739" cy="498843"/>
      </dsp:txXfrm>
    </dsp:sp>
    <dsp:sp modelId="{182B5FD5-01B3-4660-B189-075138D2A2E9}">
      <dsp:nvSpPr>
        <dsp:cNvPr id="0" name=""/>
        <dsp:cNvSpPr/>
      </dsp:nvSpPr>
      <dsp:spPr>
        <a:xfrm>
          <a:off x="4175366" y="2114188"/>
          <a:ext cx="2853779" cy="5298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fr-FR" sz="1800" kern="1200" dirty="0"/>
            <a:t>Constitue un vivier d’aidants humains</a:t>
          </a:r>
        </a:p>
      </dsp:txBody>
      <dsp:txXfrm>
        <a:off x="4190886" y="2129708"/>
        <a:ext cx="2822739" cy="498843"/>
      </dsp:txXfrm>
    </dsp:sp>
    <dsp:sp modelId="{7FAA1AB0-33F4-4911-8083-272AA62132C0}">
      <dsp:nvSpPr>
        <dsp:cNvPr id="0" name=""/>
        <dsp:cNvSpPr/>
      </dsp:nvSpPr>
      <dsp:spPr>
        <a:xfrm>
          <a:off x="4185040" y="3912208"/>
          <a:ext cx="2834430" cy="847341"/>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fr-FR" sz="1400" kern="1200" dirty="0"/>
            <a:t>Tient à jour les indicateurs nécessaires à la réalisation du suivi des étudiants en situation de handicap</a:t>
          </a:r>
        </a:p>
      </dsp:txBody>
      <dsp:txXfrm>
        <a:off x="4209858" y="3937026"/>
        <a:ext cx="2784794" cy="797705"/>
      </dsp:txXfrm>
    </dsp:sp>
    <dsp:sp modelId="{ACF1D314-45D5-46AC-AD45-80A44CA4AC96}">
      <dsp:nvSpPr>
        <dsp:cNvPr id="0" name=""/>
        <dsp:cNvSpPr/>
      </dsp:nvSpPr>
      <dsp:spPr>
        <a:xfrm>
          <a:off x="7597526" y="0"/>
          <a:ext cx="3567224" cy="50668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r-FR" sz="3200" kern="1200" dirty="0"/>
            <a:t>Mission Handicap</a:t>
          </a:r>
        </a:p>
      </dsp:txBody>
      <dsp:txXfrm>
        <a:off x="7597526" y="0"/>
        <a:ext cx="3567224" cy="1520066"/>
      </dsp:txXfrm>
    </dsp:sp>
    <dsp:sp modelId="{74C35615-D784-46AF-86B6-3F160BFCD5B6}">
      <dsp:nvSpPr>
        <dsp:cNvPr id="0" name=""/>
        <dsp:cNvSpPr/>
      </dsp:nvSpPr>
      <dsp:spPr>
        <a:xfrm>
          <a:off x="8126167" y="1204240"/>
          <a:ext cx="2853779" cy="2568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fr-FR" sz="1600" kern="1200" dirty="0"/>
            <a:t>Gère le budget global</a:t>
          </a:r>
        </a:p>
      </dsp:txBody>
      <dsp:txXfrm>
        <a:off x="8133691" y="1211764"/>
        <a:ext cx="2838731" cy="241844"/>
      </dsp:txXfrm>
    </dsp:sp>
    <dsp:sp modelId="{D8E2004E-7C87-487F-9E9D-D776018B1E93}">
      <dsp:nvSpPr>
        <dsp:cNvPr id="0" name=""/>
        <dsp:cNvSpPr/>
      </dsp:nvSpPr>
      <dsp:spPr>
        <a:xfrm>
          <a:off x="8126167" y="1552978"/>
          <a:ext cx="2853779" cy="360508"/>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fr-FR" sz="1200" kern="1200" dirty="0"/>
            <a:t>Coordonne un réseau (SUMPPS, Scolarités, Administration, Formations..)</a:t>
          </a:r>
        </a:p>
      </dsp:txBody>
      <dsp:txXfrm>
        <a:off x="8136726" y="1563537"/>
        <a:ext cx="2832661" cy="339390"/>
      </dsp:txXfrm>
    </dsp:sp>
    <dsp:sp modelId="{05967DBC-C0B8-4031-826D-35A71B0C1555}">
      <dsp:nvSpPr>
        <dsp:cNvPr id="0" name=""/>
        <dsp:cNvSpPr/>
      </dsp:nvSpPr>
      <dsp:spPr>
        <a:xfrm>
          <a:off x="8126195" y="2036149"/>
          <a:ext cx="2853779" cy="5564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fr-FR" sz="1400" kern="1200" dirty="0"/>
            <a:t>Informe et assure l’application des règles nationales et décisions d’établissement</a:t>
          </a:r>
        </a:p>
      </dsp:txBody>
      <dsp:txXfrm>
        <a:off x="8142494" y="2052448"/>
        <a:ext cx="2821181" cy="523882"/>
      </dsp:txXfrm>
    </dsp:sp>
    <dsp:sp modelId="{0071A3F8-546F-47BA-9FC3-E979B15A792D}">
      <dsp:nvSpPr>
        <dsp:cNvPr id="0" name=""/>
        <dsp:cNvSpPr/>
      </dsp:nvSpPr>
      <dsp:spPr>
        <a:xfrm>
          <a:off x="8106761" y="2721959"/>
          <a:ext cx="2853779" cy="4050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fr-FR" sz="1400" kern="1200" dirty="0"/>
            <a:t>Réponds aux enquêtes ministérielles et nationales</a:t>
          </a:r>
        </a:p>
      </dsp:txBody>
      <dsp:txXfrm>
        <a:off x="8118623" y="2733821"/>
        <a:ext cx="2830055" cy="381282"/>
      </dsp:txXfrm>
    </dsp:sp>
    <dsp:sp modelId="{F3DC4849-9CAC-4A40-B8CC-5691F72466BB}">
      <dsp:nvSpPr>
        <dsp:cNvPr id="0" name=""/>
        <dsp:cNvSpPr/>
      </dsp:nvSpPr>
      <dsp:spPr>
        <a:xfrm>
          <a:off x="8126167" y="3211970"/>
          <a:ext cx="2853779" cy="2856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fr-FR" sz="1400" kern="1200" dirty="0"/>
            <a:t>Établit les procédures générales</a:t>
          </a:r>
        </a:p>
      </dsp:txBody>
      <dsp:txXfrm>
        <a:off x="8134533" y="3220336"/>
        <a:ext cx="2837047" cy="268905"/>
      </dsp:txXfrm>
    </dsp:sp>
    <dsp:sp modelId="{48FA7B4C-DE31-42CD-BA15-02AC9AB924D5}">
      <dsp:nvSpPr>
        <dsp:cNvPr id="0" name=""/>
        <dsp:cNvSpPr/>
      </dsp:nvSpPr>
      <dsp:spPr>
        <a:xfrm>
          <a:off x="8126167" y="3573469"/>
          <a:ext cx="2853779" cy="2592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fr-FR" sz="1400" kern="1200" dirty="0"/>
            <a:t>Veille règlementaire et technologique</a:t>
          </a:r>
        </a:p>
      </dsp:txBody>
      <dsp:txXfrm>
        <a:off x="8133761" y="3581063"/>
        <a:ext cx="2838591" cy="244099"/>
      </dsp:txXfrm>
    </dsp:sp>
    <dsp:sp modelId="{05C9B7E6-C165-4F54-8EC7-95E5A5FB0282}">
      <dsp:nvSpPr>
        <dsp:cNvPr id="0" name=""/>
        <dsp:cNvSpPr/>
      </dsp:nvSpPr>
      <dsp:spPr>
        <a:xfrm>
          <a:off x="8034575" y="3920877"/>
          <a:ext cx="2989019" cy="1023345"/>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fr-FR" sz="1400" kern="1200" dirty="0"/>
            <a:t>Organise des relations avec les EUR, composantes internes, établissements-composantes, partenaires, collectivités territoriales...</a:t>
          </a:r>
        </a:p>
      </dsp:txBody>
      <dsp:txXfrm>
        <a:off x="8064548" y="3950850"/>
        <a:ext cx="2929073" cy="96339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FFEE2C-1B60-6444-9D91-6BFFEB9A174A}">
      <dsp:nvSpPr>
        <dsp:cNvPr id="0" name=""/>
        <dsp:cNvSpPr/>
      </dsp:nvSpPr>
      <dsp:spPr>
        <a:xfrm>
          <a:off x="0" y="441662"/>
          <a:ext cx="11341510" cy="6804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9FC2362-CDAB-DB4E-A62D-812CBF34E29B}">
      <dsp:nvSpPr>
        <dsp:cNvPr id="0" name=""/>
        <dsp:cNvSpPr/>
      </dsp:nvSpPr>
      <dsp:spPr>
        <a:xfrm>
          <a:off x="567075" y="43142"/>
          <a:ext cx="7939057" cy="797040"/>
        </a:xfrm>
        <a:prstGeom prst="roundRect">
          <a:avLst/>
        </a:prstGeom>
        <a:gradFill rotWithShape="0">
          <a:gsLst>
            <a:gs pos="100000">
              <a:srgbClr val="92D050"/>
            </a:gs>
            <a:gs pos="10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0077" tIns="0" rIns="300077" bIns="0" numCol="1" spcCol="1270" anchor="ctr" anchorCtr="0">
          <a:noAutofit/>
        </a:bodyPr>
        <a:lstStyle/>
        <a:p>
          <a:pPr marL="0" lvl="0" indent="0" algn="l" defTabSz="889000">
            <a:lnSpc>
              <a:spcPct val="90000"/>
            </a:lnSpc>
            <a:spcBef>
              <a:spcPct val="0"/>
            </a:spcBef>
            <a:spcAft>
              <a:spcPct val="35000"/>
            </a:spcAft>
            <a:buNone/>
          </a:pPr>
          <a:r>
            <a:rPr lang="fr-FR" sz="2000" kern="1200" dirty="0">
              <a:latin typeface="+mn-lt"/>
            </a:rPr>
            <a:t>Au plus proche des étudiants en situation de handicap (services de proximité - scolarités)</a:t>
          </a:r>
          <a:endParaRPr lang="fr-FR" sz="2000" kern="1200" dirty="0"/>
        </a:p>
      </dsp:txBody>
      <dsp:txXfrm>
        <a:off x="605983" y="82050"/>
        <a:ext cx="7861241" cy="719224"/>
      </dsp:txXfrm>
    </dsp:sp>
    <dsp:sp modelId="{EFDB5F0A-1129-F34F-8C3C-24ED9F778C57}">
      <dsp:nvSpPr>
        <dsp:cNvPr id="0" name=""/>
        <dsp:cNvSpPr/>
      </dsp:nvSpPr>
      <dsp:spPr>
        <a:xfrm>
          <a:off x="0" y="1666382"/>
          <a:ext cx="11341510" cy="6804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28E39C1-4387-0741-B876-FCF017E8F972}">
      <dsp:nvSpPr>
        <dsp:cNvPr id="0" name=""/>
        <dsp:cNvSpPr/>
      </dsp:nvSpPr>
      <dsp:spPr>
        <a:xfrm>
          <a:off x="567075" y="1267862"/>
          <a:ext cx="7939057" cy="797040"/>
        </a:xfrm>
        <a:prstGeom prst="roundRect">
          <a:avLst/>
        </a:prstGeom>
        <a:gradFill rotWithShape="0">
          <a:gsLst>
            <a:gs pos="100000">
              <a:srgbClr val="92D050"/>
            </a:gs>
            <a:gs pos="10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0077" tIns="0" rIns="300077" bIns="0" numCol="1" spcCol="1270" anchor="ctr" anchorCtr="0">
          <a:noAutofit/>
        </a:bodyPr>
        <a:lstStyle/>
        <a:p>
          <a:pPr marL="0" lvl="0" indent="0" algn="l" defTabSz="889000">
            <a:lnSpc>
              <a:spcPct val="90000"/>
            </a:lnSpc>
            <a:spcBef>
              <a:spcPct val="0"/>
            </a:spcBef>
            <a:spcAft>
              <a:spcPct val="35000"/>
            </a:spcAft>
            <a:buNone/>
          </a:pPr>
          <a:r>
            <a:rPr lang="fr-FR" sz="2000" kern="1200" dirty="0">
              <a:latin typeface="+mn-lt"/>
            </a:rPr>
            <a:t>Gagner en efficience (réduire les délais de prise en charge et d’application des aménagements)</a:t>
          </a:r>
          <a:endParaRPr lang="fr-FR" sz="2000" kern="1200" dirty="0"/>
        </a:p>
      </dsp:txBody>
      <dsp:txXfrm>
        <a:off x="605983" y="1306770"/>
        <a:ext cx="7861241" cy="719224"/>
      </dsp:txXfrm>
    </dsp:sp>
    <dsp:sp modelId="{75A2CBBA-9222-744E-B7E3-634059CA359A}">
      <dsp:nvSpPr>
        <dsp:cNvPr id="0" name=""/>
        <dsp:cNvSpPr/>
      </dsp:nvSpPr>
      <dsp:spPr>
        <a:xfrm>
          <a:off x="0" y="2891103"/>
          <a:ext cx="11341510" cy="6804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7802DB1-4F9C-8349-83E8-834F71D3C7F4}">
      <dsp:nvSpPr>
        <dsp:cNvPr id="0" name=""/>
        <dsp:cNvSpPr/>
      </dsp:nvSpPr>
      <dsp:spPr>
        <a:xfrm>
          <a:off x="598395" y="2452762"/>
          <a:ext cx="7939057" cy="797040"/>
        </a:xfrm>
        <a:prstGeom prst="roundRect">
          <a:avLst/>
        </a:prstGeom>
        <a:gradFill rotWithShape="0">
          <a:gsLst>
            <a:gs pos="100000">
              <a:srgbClr val="92D050"/>
            </a:gs>
            <a:gs pos="10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0077" tIns="0" rIns="300077" bIns="0" numCol="1" spcCol="1270" anchor="ctr" anchorCtr="0">
          <a:noAutofit/>
        </a:bodyPr>
        <a:lstStyle/>
        <a:p>
          <a:pPr marL="0" lvl="0" indent="0" algn="l" defTabSz="889000">
            <a:lnSpc>
              <a:spcPct val="90000"/>
            </a:lnSpc>
            <a:spcBef>
              <a:spcPct val="0"/>
            </a:spcBef>
            <a:spcAft>
              <a:spcPct val="35000"/>
            </a:spcAft>
            <a:buNone/>
          </a:pPr>
          <a:r>
            <a:rPr lang="fr-FR" sz="2000" kern="1200" dirty="0">
              <a:latin typeface="+mn-lt"/>
            </a:rPr>
            <a:t>Adapter plus dynamiquement les aménagements</a:t>
          </a:r>
          <a:endParaRPr lang="fr-FR" sz="2000" kern="1200" dirty="0"/>
        </a:p>
      </dsp:txBody>
      <dsp:txXfrm>
        <a:off x="637303" y="2491670"/>
        <a:ext cx="7861241" cy="71922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97945BCB-A824-4FD7-B2E3-307B01F72E3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62D28396-0889-4B90-83B7-5309027E024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028D86-7635-48C6-985F-6D975BA43AF4}" type="datetime1">
              <a:rPr lang="fr-FR" smtClean="0"/>
              <a:t>08/02/2021</a:t>
            </a:fld>
            <a:endParaRPr lang="fr-FR"/>
          </a:p>
        </p:txBody>
      </p:sp>
      <p:sp>
        <p:nvSpPr>
          <p:cNvPr id="4" name="Espace réservé du pied de page 3">
            <a:extLst>
              <a:ext uri="{FF2B5EF4-FFF2-40B4-BE49-F238E27FC236}">
                <a16:creationId xmlns:a16="http://schemas.microsoft.com/office/drawing/2014/main" id="{EEB7A880-86FA-4D6C-BCE3-D117760D01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3359C52E-38E0-4121-9E09-54A8EDB9436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76754B1-D6D5-4662-BB5D-D801E00526C8}" type="slidenum">
              <a:rPr lang="fr-FR" smtClean="0"/>
              <a:t>‹N°›</a:t>
            </a:fld>
            <a:endParaRPr lang="fr-FR"/>
          </a:p>
        </p:txBody>
      </p:sp>
    </p:spTree>
    <p:extLst>
      <p:ext uri="{BB962C8B-B14F-4D97-AF65-F5344CB8AC3E}">
        <p14:creationId xmlns:p14="http://schemas.microsoft.com/office/powerpoint/2010/main" val="3394636262"/>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6A5A70-CDE4-478B-BCE0-B4130E494D8A}" type="datetime1">
              <a:rPr lang="fr-FR" smtClean="0"/>
              <a:t>08/02/2021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F00A73-002F-4D92-99CA-BC2920B53695}" type="slidenum">
              <a:rPr lang="fr-FR" smtClean="0"/>
              <a:t>‹N°›</a:t>
            </a:fld>
            <a:endParaRPr lang="fr-FR"/>
          </a:p>
        </p:txBody>
      </p:sp>
    </p:spTree>
    <p:extLst>
      <p:ext uri="{BB962C8B-B14F-4D97-AF65-F5344CB8AC3E}">
        <p14:creationId xmlns:p14="http://schemas.microsoft.com/office/powerpoint/2010/main" val="4273213483"/>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8D936D-97A6-4FBE-9275-096D1B02E484}"/>
              </a:ext>
            </a:extLst>
          </p:cNvPr>
          <p:cNvSpPr>
            <a:spLocks noGrp="1"/>
          </p:cNvSpPr>
          <p:nvPr>
            <p:ph type="ctrTitle" hasCustomPrompt="1"/>
          </p:nvPr>
        </p:nvSpPr>
        <p:spPr>
          <a:xfrm>
            <a:off x="1524000" y="2592371"/>
            <a:ext cx="9144000" cy="836629"/>
          </a:xfrm>
          <a:prstGeom prst="rect">
            <a:avLst/>
          </a:prstGeom>
          <a:ln w="57150"/>
        </p:spPr>
        <p:txBody>
          <a:bodyPr anchor="b">
            <a:noAutofit/>
          </a:bodyPr>
          <a:lstStyle>
            <a:lvl1pPr algn="ctr">
              <a:defRPr sz="4800">
                <a:solidFill>
                  <a:srgbClr val="007EA1"/>
                </a:solidFill>
              </a:defRPr>
            </a:lvl1pPr>
          </a:lstStyle>
          <a:p>
            <a:r>
              <a:rPr lang="fr-FR" dirty="0"/>
              <a:t>MODIFIEZ LE STYLE DE TITRE</a:t>
            </a:r>
          </a:p>
        </p:txBody>
      </p:sp>
    </p:spTree>
    <p:extLst>
      <p:ext uri="{BB962C8B-B14F-4D97-AF65-F5344CB8AC3E}">
        <p14:creationId xmlns:p14="http://schemas.microsoft.com/office/powerpoint/2010/main" val="154861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9" name="Espace réservé du contenu 9">
            <a:extLst>
              <a:ext uri="{FF2B5EF4-FFF2-40B4-BE49-F238E27FC236}">
                <a16:creationId xmlns:a16="http://schemas.microsoft.com/office/drawing/2014/main" id="{A5C0C34B-90D7-45AF-86E5-8F0003DE0101}"/>
              </a:ext>
            </a:extLst>
          </p:cNvPr>
          <p:cNvSpPr>
            <a:spLocks noGrp="1"/>
          </p:cNvSpPr>
          <p:nvPr>
            <p:ph sz="quarter" idx="12" hasCustomPrompt="1"/>
          </p:nvPr>
        </p:nvSpPr>
        <p:spPr>
          <a:xfrm>
            <a:off x="3431177" y="6373040"/>
            <a:ext cx="4676503" cy="260350"/>
          </a:xfrm>
        </p:spPr>
        <p:txBody>
          <a:bodyPr>
            <a:noAutofit/>
          </a:bodyPr>
          <a:lstStyle>
            <a:lvl1pPr marL="0" indent="0">
              <a:buNone/>
              <a:defRPr sz="1200">
                <a:solidFill>
                  <a:schemeClr val="bg1"/>
                </a:solidFill>
                <a:latin typeface="Apex New Book" panose="02010600040501010103" pitchFamily="50" charset="0"/>
                <a:ea typeface="Apex New Book" panose="02010600040501010103" pitchFamily="50" charset="0"/>
              </a:defRPr>
            </a:lvl1pPr>
          </a:lstStyle>
          <a:p>
            <a:pPr lvl="0"/>
            <a:r>
              <a:rPr lang="fr-FR" dirty="0"/>
              <a:t>Informations de pied de page</a:t>
            </a:r>
          </a:p>
        </p:txBody>
      </p:sp>
    </p:spTree>
    <p:extLst>
      <p:ext uri="{BB962C8B-B14F-4D97-AF65-F5344CB8AC3E}">
        <p14:creationId xmlns:p14="http://schemas.microsoft.com/office/powerpoint/2010/main" val="3549387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916252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91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1117601" y="2362201"/>
            <a:ext cx="5027084"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347884" y="2362201"/>
            <a:ext cx="502708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951623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F48F6D09-6E69-4DD9-88F1-1D576BFB5412}"/>
              </a:ext>
            </a:extLst>
          </p:cNvPr>
          <p:cNvSpPr>
            <a:spLocks noGrp="1"/>
          </p:cNvSpPr>
          <p:nvPr>
            <p:ph type="dt" sz="half" idx="10"/>
          </p:nvPr>
        </p:nvSpPr>
        <p:spPr>
          <a:xfrm>
            <a:off x="838200" y="6356350"/>
            <a:ext cx="2743200" cy="365125"/>
          </a:xfrm>
          <a:prstGeom prst="rect">
            <a:avLst/>
          </a:prstGeom>
        </p:spPr>
        <p:txBody>
          <a:bodyPr/>
          <a:lstStyle/>
          <a:p>
            <a:pPr>
              <a:defRPr/>
            </a:pPr>
            <a:fld id="{085E7E57-B34B-4C6A-A43E-0CA1B724B64C}" type="datetime1">
              <a:rPr lang="fr-FR" smtClean="0"/>
              <a:t>08/02/2021</a:t>
            </a:fld>
            <a:endParaRPr lang="fr-FR"/>
          </a:p>
        </p:txBody>
      </p:sp>
      <p:sp>
        <p:nvSpPr>
          <p:cNvPr id="8" name="Espace réservé du pied de page 7">
            <a:extLst>
              <a:ext uri="{FF2B5EF4-FFF2-40B4-BE49-F238E27FC236}">
                <a16:creationId xmlns:a16="http://schemas.microsoft.com/office/drawing/2014/main" id="{0B115FCE-267D-4ADC-9D60-D8B1745F469F}"/>
              </a:ext>
            </a:extLst>
          </p:cNvPr>
          <p:cNvSpPr>
            <a:spLocks noGrp="1"/>
          </p:cNvSpPr>
          <p:nvPr>
            <p:ph type="ftr" sz="quarter" idx="11"/>
          </p:nvPr>
        </p:nvSpPr>
        <p:spPr>
          <a:xfrm>
            <a:off x="4038600" y="6356350"/>
            <a:ext cx="4114800" cy="365125"/>
          </a:xfrm>
          <a:prstGeom prst="rect">
            <a:avLst/>
          </a:prstGeom>
        </p:spPr>
        <p:txBody>
          <a:bodyPr/>
          <a:lstStyle/>
          <a:p>
            <a:pPr>
              <a:defRPr/>
            </a:pPr>
            <a:endParaRPr lang="fr-FR"/>
          </a:p>
        </p:txBody>
      </p:sp>
      <p:sp>
        <p:nvSpPr>
          <p:cNvPr id="9" name="Espace réservé du numéro de diapositive 8">
            <a:extLst>
              <a:ext uri="{FF2B5EF4-FFF2-40B4-BE49-F238E27FC236}">
                <a16:creationId xmlns:a16="http://schemas.microsoft.com/office/drawing/2014/main" id="{72A0ABDA-EA66-4B8A-8829-8B42796B58E7}"/>
              </a:ext>
            </a:extLst>
          </p:cNvPr>
          <p:cNvSpPr>
            <a:spLocks noGrp="1"/>
          </p:cNvSpPr>
          <p:nvPr>
            <p:ph type="sldNum" sz="quarter" idx="12"/>
          </p:nvPr>
        </p:nvSpPr>
        <p:spPr>
          <a:xfrm>
            <a:off x="9306071" y="6356350"/>
            <a:ext cx="2743200" cy="365125"/>
          </a:xfrm>
          <a:prstGeom prst="rect">
            <a:avLst/>
          </a:prstGeom>
        </p:spPr>
        <p:txBody>
          <a:bodyPr/>
          <a:lstStyle/>
          <a:p>
            <a:pPr>
              <a:defRPr/>
            </a:pPr>
            <a:fld id="{AA5C12DC-49A7-4971-BA2D-F8E7FC91D205}" type="slidenum">
              <a:rPr lang="fr-FR" smtClean="0"/>
              <a:pPr>
                <a:defRPr/>
              </a:pPr>
              <a:t>‹N°›</a:t>
            </a:fld>
            <a:endParaRPr lang="fr-FR" dirty="0"/>
          </a:p>
        </p:txBody>
      </p:sp>
    </p:spTree>
    <p:extLst>
      <p:ext uri="{BB962C8B-B14F-4D97-AF65-F5344CB8AC3E}">
        <p14:creationId xmlns:p14="http://schemas.microsoft.com/office/powerpoint/2010/main" val="1043207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F48F6D09-6E69-4DD9-88F1-1D576BFB5412}"/>
              </a:ext>
            </a:extLst>
          </p:cNvPr>
          <p:cNvSpPr>
            <a:spLocks noGrp="1"/>
          </p:cNvSpPr>
          <p:nvPr>
            <p:ph type="dt" sz="half" idx="10"/>
          </p:nvPr>
        </p:nvSpPr>
        <p:spPr>
          <a:xfrm>
            <a:off x="838200" y="6356350"/>
            <a:ext cx="2743200" cy="365125"/>
          </a:xfrm>
          <a:prstGeom prst="rect">
            <a:avLst/>
          </a:prstGeom>
        </p:spPr>
        <p:txBody>
          <a:bodyPr/>
          <a:lstStyle/>
          <a:p>
            <a:pPr>
              <a:defRPr/>
            </a:pPr>
            <a:fld id="{085E7E57-B34B-4C6A-A43E-0CA1B724B64C}" type="datetime1">
              <a:rPr lang="fr-FR" smtClean="0"/>
              <a:t>08/02/2021</a:t>
            </a:fld>
            <a:endParaRPr lang="fr-FR"/>
          </a:p>
        </p:txBody>
      </p:sp>
      <p:sp>
        <p:nvSpPr>
          <p:cNvPr id="8" name="Espace réservé du pied de page 7">
            <a:extLst>
              <a:ext uri="{FF2B5EF4-FFF2-40B4-BE49-F238E27FC236}">
                <a16:creationId xmlns:a16="http://schemas.microsoft.com/office/drawing/2014/main" id="{0B115FCE-267D-4ADC-9D60-D8B1745F469F}"/>
              </a:ext>
            </a:extLst>
          </p:cNvPr>
          <p:cNvSpPr>
            <a:spLocks noGrp="1"/>
          </p:cNvSpPr>
          <p:nvPr>
            <p:ph type="ftr" sz="quarter" idx="11"/>
          </p:nvPr>
        </p:nvSpPr>
        <p:spPr>
          <a:xfrm>
            <a:off x="4038600" y="6356350"/>
            <a:ext cx="4114800" cy="365125"/>
          </a:xfrm>
          <a:prstGeom prst="rect">
            <a:avLst/>
          </a:prstGeom>
        </p:spPr>
        <p:txBody>
          <a:bodyPr/>
          <a:lstStyle/>
          <a:p>
            <a:pPr>
              <a:defRPr/>
            </a:pPr>
            <a:endParaRPr lang="fr-FR"/>
          </a:p>
        </p:txBody>
      </p:sp>
      <p:sp>
        <p:nvSpPr>
          <p:cNvPr id="9" name="Espace réservé du numéro de diapositive 8">
            <a:extLst>
              <a:ext uri="{FF2B5EF4-FFF2-40B4-BE49-F238E27FC236}">
                <a16:creationId xmlns:a16="http://schemas.microsoft.com/office/drawing/2014/main" id="{72A0ABDA-EA66-4B8A-8829-8B42796B58E7}"/>
              </a:ext>
            </a:extLst>
          </p:cNvPr>
          <p:cNvSpPr>
            <a:spLocks noGrp="1"/>
          </p:cNvSpPr>
          <p:nvPr>
            <p:ph type="sldNum" sz="quarter" idx="12"/>
          </p:nvPr>
        </p:nvSpPr>
        <p:spPr>
          <a:xfrm>
            <a:off x="9306071" y="6356350"/>
            <a:ext cx="2743200" cy="365125"/>
          </a:xfrm>
          <a:prstGeom prst="rect">
            <a:avLst/>
          </a:prstGeom>
        </p:spPr>
        <p:txBody>
          <a:bodyPr/>
          <a:lstStyle/>
          <a:p>
            <a:pPr>
              <a:defRPr/>
            </a:pPr>
            <a:fld id="{AA5C12DC-49A7-4971-BA2D-F8E7FC91D205}" type="slidenum">
              <a:rPr lang="fr-FR" smtClean="0"/>
              <a:pPr>
                <a:defRPr/>
              </a:pPr>
              <a:t>‹N°›</a:t>
            </a:fld>
            <a:endParaRPr lang="fr-FR" dirty="0"/>
          </a:p>
        </p:txBody>
      </p:sp>
    </p:spTree>
    <p:extLst>
      <p:ext uri="{BB962C8B-B14F-4D97-AF65-F5344CB8AC3E}">
        <p14:creationId xmlns:p14="http://schemas.microsoft.com/office/powerpoint/2010/main" val="17934725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Titre et contenu">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F48F6D09-6E69-4DD9-88F1-1D576BFB5412}"/>
              </a:ext>
            </a:extLst>
          </p:cNvPr>
          <p:cNvSpPr>
            <a:spLocks noGrp="1"/>
          </p:cNvSpPr>
          <p:nvPr>
            <p:ph type="dt" sz="half" idx="10"/>
          </p:nvPr>
        </p:nvSpPr>
        <p:spPr>
          <a:xfrm>
            <a:off x="838200" y="6356350"/>
            <a:ext cx="2743200" cy="365125"/>
          </a:xfrm>
          <a:prstGeom prst="rect">
            <a:avLst/>
          </a:prstGeom>
        </p:spPr>
        <p:txBody>
          <a:bodyPr/>
          <a:lstStyle/>
          <a:p>
            <a:pPr>
              <a:defRPr/>
            </a:pPr>
            <a:fld id="{085E7E57-B34B-4C6A-A43E-0CA1B724B64C}" type="datetime1">
              <a:rPr lang="fr-FR" smtClean="0"/>
              <a:t>08/02/2021</a:t>
            </a:fld>
            <a:endParaRPr lang="fr-FR"/>
          </a:p>
        </p:txBody>
      </p:sp>
      <p:sp>
        <p:nvSpPr>
          <p:cNvPr id="8" name="Espace réservé du pied de page 7">
            <a:extLst>
              <a:ext uri="{FF2B5EF4-FFF2-40B4-BE49-F238E27FC236}">
                <a16:creationId xmlns:a16="http://schemas.microsoft.com/office/drawing/2014/main" id="{0B115FCE-267D-4ADC-9D60-D8B1745F469F}"/>
              </a:ext>
            </a:extLst>
          </p:cNvPr>
          <p:cNvSpPr>
            <a:spLocks noGrp="1"/>
          </p:cNvSpPr>
          <p:nvPr>
            <p:ph type="ftr" sz="quarter" idx="11"/>
          </p:nvPr>
        </p:nvSpPr>
        <p:spPr>
          <a:xfrm>
            <a:off x="4038600" y="6356350"/>
            <a:ext cx="4114800" cy="365125"/>
          </a:xfrm>
          <a:prstGeom prst="rect">
            <a:avLst/>
          </a:prstGeom>
        </p:spPr>
        <p:txBody>
          <a:bodyPr/>
          <a:lstStyle/>
          <a:p>
            <a:pPr>
              <a:defRPr/>
            </a:pPr>
            <a:endParaRPr lang="fr-FR"/>
          </a:p>
        </p:txBody>
      </p:sp>
      <p:sp>
        <p:nvSpPr>
          <p:cNvPr id="9" name="Espace réservé du numéro de diapositive 8">
            <a:extLst>
              <a:ext uri="{FF2B5EF4-FFF2-40B4-BE49-F238E27FC236}">
                <a16:creationId xmlns:a16="http://schemas.microsoft.com/office/drawing/2014/main" id="{72A0ABDA-EA66-4B8A-8829-8B42796B58E7}"/>
              </a:ext>
            </a:extLst>
          </p:cNvPr>
          <p:cNvSpPr>
            <a:spLocks noGrp="1"/>
          </p:cNvSpPr>
          <p:nvPr>
            <p:ph type="sldNum" sz="quarter" idx="12"/>
          </p:nvPr>
        </p:nvSpPr>
        <p:spPr>
          <a:xfrm>
            <a:off x="9306071" y="6356350"/>
            <a:ext cx="2743200" cy="365125"/>
          </a:xfrm>
          <a:prstGeom prst="rect">
            <a:avLst/>
          </a:prstGeom>
        </p:spPr>
        <p:txBody>
          <a:bodyPr/>
          <a:lstStyle/>
          <a:p>
            <a:pPr>
              <a:defRPr/>
            </a:pPr>
            <a:fld id="{AA5C12DC-49A7-4971-BA2D-F8E7FC91D205}" type="slidenum">
              <a:rPr lang="fr-FR" smtClean="0"/>
              <a:pPr>
                <a:defRPr/>
              </a:pPr>
              <a:t>‹N°›</a:t>
            </a:fld>
            <a:endParaRPr lang="fr-FR" dirty="0"/>
          </a:p>
        </p:txBody>
      </p:sp>
    </p:spTree>
    <p:extLst>
      <p:ext uri="{BB962C8B-B14F-4D97-AF65-F5344CB8AC3E}">
        <p14:creationId xmlns:p14="http://schemas.microsoft.com/office/powerpoint/2010/main" val="13553878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Titre et contenu">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F48F6D09-6E69-4DD9-88F1-1D576BFB5412}"/>
              </a:ext>
            </a:extLst>
          </p:cNvPr>
          <p:cNvSpPr>
            <a:spLocks noGrp="1"/>
          </p:cNvSpPr>
          <p:nvPr>
            <p:ph type="dt" sz="half" idx="10"/>
          </p:nvPr>
        </p:nvSpPr>
        <p:spPr>
          <a:xfrm>
            <a:off x="838200" y="6356350"/>
            <a:ext cx="2743200" cy="365125"/>
          </a:xfrm>
          <a:prstGeom prst="rect">
            <a:avLst/>
          </a:prstGeom>
        </p:spPr>
        <p:txBody>
          <a:bodyPr/>
          <a:lstStyle/>
          <a:p>
            <a:pPr>
              <a:defRPr/>
            </a:pPr>
            <a:fld id="{085E7E57-B34B-4C6A-A43E-0CA1B724B64C}" type="datetime1">
              <a:rPr lang="fr-FR" smtClean="0"/>
              <a:t>08/02/2021</a:t>
            </a:fld>
            <a:endParaRPr lang="fr-FR"/>
          </a:p>
        </p:txBody>
      </p:sp>
      <p:sp>
        <p:nvSpPr>
          <p:cNvPr id="8" name="Espace réservé du pied de page 7">
            <a:extLst>
              <a:ext uri="{FF2B5EF4-FFF2-40B4-BE49-F238E27FC236}">
                <a16:creationId xmlns:a16="http://schemas.microsoft.com/office/drawing/2014/main" id="{0B115FCE-267D-4ADC-9D60-D8B1745F469F}"/>
              </a:ext>
            </a:extLst>
          </p:cNvPr>
          <p:cNvSpPr>
            <a:spLocks noGrp="1"/>
          </p:cNvSpPr>
          <p:nvPr>
            <p:ph type="ftr" sz="quarter" idx="11"/>
          </p:nvPr>
        </p:nvSpPr>
        <p:spPr>
          <a:xfrm>
            <a:off x="4038600" y="6356350"/>
            <a:ext cx="4114800" cy="365125"/>
          </a:xfrm>
          <a:prstGeom prst="rect">
            <a:avLst/>
          </a:prstGeom>
        </p:spPr>
        <p:txBody>
          <a:bodyPr/>
          <a:lstStyle/>
          <a:p>
            <a:pPr>
              <a:defRPr/>
            </a:pPr>
            <a:endParaRPr lang="fr-FR"/>
          </a:p>
        </p:txBody>
      </p:sp>
      <p:sp>
        <p:nvSpPr>
          <p:cNvPr id="9" name="Espace réservé du numéro de diapositive 8">
            <a:extLst>
              <a:ext uri="{FF2B5EF4-FFF2-40B4-BE49-F238E27FC236}">
                <a16:creationId xmlns:a16="http://schemas.microsoft.com/office/drawing/2014/main" id="{72A0ABDA-EA66-4B8A-8829-8B42796B58E7}"/>
              </a:ext>
            </a:extLst>
          </p:cNvPr>
          <p:cNvSpPr>
            <a:spLocks noGrp="1"/>
          </p:cNvSpPr>
          <p:nvPr>
            <p:ph type="sldNum" sz="quarter" idx="12"/>
          </p:nvPr>
        </p:nvSpPr>
        <p:spPr>
          <a:xfrm>
            <a:off x="9306071" y="6356350"/>
            <a:ext cx="2743200" cy="365125"/>
          </a:xfrm>
          <a:prstGeom prst="rect">
            <a:avLst/>
          </a:prstGeom>
        </p:spPr>
        <p:txBody>
          <a:bodyPr/>
          <a:lstStyle/>
          <a:p>
            <a:pPr>
              <a:defRPr/>
            </a:pPr>
            <a:fld id="{AA5C12DC-49A7-4971-BA2D-F8E7FC91D205}" type="slidenum">
              <a:rPr lang="fr-FR" smtClean="0"/>
              <a:pPr>
                <a:defRPr/>
              </a:pPr>
              <a:t>‹N°›</a:t>
            </a:fld>
            <a:r>
              <a:rPr lang="fr-FR"/>
              <a:t> / 21</a:t>
            </a:r>
          </a:p>
        </p:txBody>
      </p:sp>
    </p:spTree>
    <p:extLst>
      <p:ext uri="{BB962C8B-B14F-4D97-AF65-F5344CB8AC3E}">
        <p14:creationId xmlns:p14="http://schemas.microsoft.com/office/powerpoint/2010/main" val="81838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 Sous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8D936D-97A6-4FBE-9275-096D1B02E484}"/>
              </a:ext>
            </a:extLst>
          </p:cNvPr>
          <p:cNvSpPr>
            <a:spLocks noGrp="1"/>
          </p:cNvSpPr>
          <p:nvPr>
            <p:ph type="ctrTitle" hasCustomPrompt="1"/>
          </p:nvPr>
        </p:nvSpPr>
        <p:spPr>
          <a:xfrm>
            <a:off x="1524000" y="2592371"/>
            <a:ext cx="9144000" cy="836629"/>
          </a:xfrm>
          <a:prstGeom prst="rect">
            <a:avLst/>
          </a:prstGeom>
          <a:ln w="57150"/>
        </p:spPr>
        <p:txBody>
          <a:bodyPr anchor="b">
            <a:noAutofit/>
          </a:bodyPr>
          <a:lstStyle>
            <a:lvl1pPr algn="ctr">
              <a:defRPr sz="4800">
                <a:solidFill>
                  <a:srgbClr val="007EA1"/>
                </a:solidFill>
              </a:defRPr>
            </a:lvl1pPr>
          </a:lstStyle>
          <a:p>
            <a:r>
              <a:rPr lang="fr-FR" dirty="0"/>
              <a:t>MODIFIEZ LE STYLE DE TITRE</a:t>
            </a:r>
          </a:p>
        </p:txBody>
      </p:sp>
      <p:sp>
        <p:nvSpPr>
          <p:cNvPr id="3" name="Sous-titre 2">
            <a:extLst>
              <a:ext uri="{FF2B5EF4-FFF2-40B4-BE49-F238E27FC236}">
                <a16:creationId xmlns:a16="http://schemas.microsoft.com/office/drawing/2014/main" id="{4146E11F-71DC-4C86-9653-279EA36F9EAA}"/>
              </a:ext>
            </a:extLst>
          </p:cNvPr>
          <p:cNvSpPr>
            <a:spLocks noGrp="1"/>
          </p:cNvSpPr>
          <p:nvPr>
            <p:ph type="subTitle" idx="1"/>
          </p:nvPr>
        </p:nvSpPr>
        <p:spPr>
          <a:xfrm>
            <a:off x="1524000" y="3556590"/>
            <a:ext cx="9144000" cy="1439944"/>
          </a:xfrm>
        </p:spPr>
        <p:txBody>
          <a:bodyPr/>
          <a:lstStyle>
            <a:lvl1pPr marL="0" indent="0" algn="l">
              <a:buNone/>
              <a:defRPr sz="2400">
                <a:solidFill>
                  <a:srgbClr val="007EA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FR" dirty="0"/>
          </a:p>
        </p:txBody>
      </p:sp>
      <p:sp>
        <p:nvSpPr>
          <p:cNvPr id="9" name="Espace réservé du contenu 9">
            <a:extLst>
              <a:ext uri="{FF2B5EF4-FFF2-40B4-BE49-F238E27FC236}">
                <a16:creationId xmlns:a16="http://schemas.microsoft.com/office/drawing/2014/main" id="{71763462-5D2B-4384-B044-37D2836F71BA}"/>
              </a:ext>
            </a:extLst>
          </p:cNvPr>
          <p:cNvSpPr>
            <a:spLocks noGrp="1"/>
          </p:cNvSpPr>
          <p:nvPr>
            <p:ph sz="quarter" idx="12" hasCustomPrompt="1"/>
          </p:nvPr>
        </p:nvSpPr>
        <p:spPr>
          <a:xfrm>
            <a:off x="3431177" y="6373040"/>
            <a:ext cx="4676503" cy="260350"/>
          </a:xfrm>
        </p:spPr>
        <p:txBody>
          <a:bodyPr>
            <a:noAutofit/>
          </a:bodyPr>
          <a:lstStyle>
            <a:lvl1pPr marL="0" indent="0">
              <a:buNone/>
              <a:defRPr sz="1200">
                <a:solidFill>
                  <a:schemeClr val="bg1"/>
                </a:solidFill>
                <a:latin typeface="Apex New Book" panose="02010600040501010103" pitchFamily="50" charset="0"/>
                <a:ea typeface="Apex New Book" panose="02010600040501010103" pitchFamily="50" charset="0"/>
              </a:defRPr>
            </a:lvl1pPr>
          </a:lstStyle>
          <a:p>
            <a:pPr lvl="0"/>
            <a:r>
              <a:rPr lang="fr-FR" dirty="0"/>
              <a:t>Informations de pied de page</a:t>
            </a:r>
          </a:p>
        </p:txBody>
      </p:sp>
    </p:spTree>
    <p:extLst>
      <p:ext uri="{BB962C8B-B14F-4D97-AF65-F5344CB8AC3E}">
        <p14:creationId xmlns:p14="http://schemas.microsoft.com/office/powerpoint/2010/main" val="1021574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1422F2-6019-4024-B58C-A393EA97FE2B}"/>
              </a:ext>
            </a:extLst>
          </p:cNvPr>
          <p:cNvSpPr>
            <a:spLocks noGrp="1"/>
          </p:cNvSpPr>
          <p:nvPr>
            <p:ph type="title" hasCustomPrompt="1"/>
          </p:nvPr>
        </p:nvSpPr>
        <p:spPr>
          <a:xfrm>
            <a:off x="2209798" y="593372"/>
            <a:ext cx="4143375" cy="886119"/>
          </a:xfrm>
          <a:prstGeom prst="rect">
            <a:avLst/>
          </a:prstGeom>
          <a:ln w="57150"/>
        </p:spPr>
        <p:txBody>
          <a:bodyPr/>
          <a:lstStyle>
            <a:lvl1pPr>
              <a:defRPr/>
            </a:lvl1pPr>
          </a:lstStyle>
          <a:p>
            <a:r>
              <a:rPr lang="fr-FR" dirty="0"/>
              <a:t>SOMMAIRE</a:t>
            </a:r>
          </a:p>
        </p:txBody>
      </p:sp>
      <p:sp>
        <p:nvSpPr>
          <p:cNvPr id="9" name="Espace réservé du contenu 2">
            <a:extLst>
              <a:ext uri="{FF2B5EF4-FFF2-40B4-BE49-F238E27FC236}">
                <a16:creationId xmlns:a16="http://schemas.microsoft.com/office/drawing/2014/main" id="{D61467B0-438B-4B3C-8CEB-2E372204F2FB}"/>
              </a:ext>
            </a:extLst>
          </p:cNvPr>
          <p:cNvSpPr>
            <a:spLocks noGrp="1"/>
          </p:cNvSpPr>
          <p:nvPr>
            <p:ph idx="1"/>
          </p:nvPr>
        </p:nvSpPr>
        <p:spPr>
          <a:xfrm>
            <a:off x="2209798" y="1825625"/>
            <a:ext cx="9144001" cy="4222505"/>
          </a:xfrm>
        </p:spPr>
        <p:txBody>
          <a:bodyPr/>
          <a:lstStyle>
            <a:lvl1pPr>
              <a:defRPr>
                <a:latin typeface="Brother 1816" pitchFamily="50" charset="0"/>
              </a:defRPr>
            </a:lvl1pPr>
            <a:lvl2pPr>
              <a:defRPr>
                <a:latin typeface="Brother 1816" pitchFamily="50" charset="0"/>
              </a:defRPr>
            </a:lvl2pPr>
            <a:lvl3pPr>
              <a:defRPr>
                <a:latin typeface="Brother 1816" pitchFamily="50" charset="0"/>
              </a:defRPr>
            </a:lvl3pPr>
            <a:lvl4pPr>
              <a:defRPr>
                <a:latin typeface="Brother 1816" pitchFamily="50" charset="0"/>
              </a:defRPr>
            </a:lvl4pPr>
            <a:lvl5pPr>
              <a:defRPr>
                <a:latin typeface="Brother 1816" pitchFamily="50"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1" name="Espace réservé du contenu 9">
            <a:extLst>
              <a:ext uri="{FF2B5EF4-FFF2-40B4-BE49-F238E27FC236}">
                <a16:creationId xmlns:a16="http://schemas.microsoft.com/office/drawing/2014/main" id="{EFF6DCE0-3FA4-43EE-8B02-41A31B70CEC2}"/>
              </a:ext>
            </a:extLst>
          </p:cNvPr>
          <p:cNvSpPr>
            <a:spLocks noGrp="1"/>
          </p:cNvSpPr>
          <p:nvPr>
            <p:ph sz="quarter" idx="12" hasCustomPrompt="1"/>
          </p:nvPr>
        </p:nvSpPr>
        <p:spPr>
          <a:xfrm>
            <a:off x="3431177" y="6373040"/>
            <a:ext cx="4676503" cy="260350"/>
          </a:xfrm>
        </p:spPr>
        <p:txBody>
          <a:bodyPr>
            <a:noAutofit/>
          </a:bodyPr>
          <a:lstStyle>
            <a:lvl1pPr marL="0" indent="0">
              <a:buNone/>
              <a:defRPr sz="1200">
                <a:solidFill>
                  <a:schemeClr val="bg1"/>
                </a:solidFill>
                <a:latin typeface="Apex New Book" panose="02010600040501010103" pitchFamily="50" charset="0"/>
                <a:ea typeface="Apex New Book" panose="02010600040501010103" pitchFamily="50" charset="0"/>
              </a:defRPr>
            </a:lvl1pPr>
          </a:lstStyle>
          <a:p>
            <a:pPr lvl="0"/>
            <a:r>
              <a:rPr lang="fr-FR" dirty="0"/>
              <a:t>Informations de pied de page</a:t>
            </a:r>
          </a:p>
        </p:txBody>
      </p:sp>
    </p:spTree>
    <p:extLst>
      <p:ext uri="{BB962C8B-B14F-4D97-AF65-F5344CB8AC3E}">
        <p14:creationId xmlns:p14="http://schemas.microsoft.com/office/powerpoint/2010/main" val="747569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et emplacement 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62DF54-3839-408F-9192-3F15584F908E}"/>
              </a:ext>
            </a:extLst>
          </p:cNvPr>
          <p:cNvSpPr>
            <a:spLocks noGrp="1"/>
          </p:cNvSpPr>
          <p:nvPr>
            <p:ph type="title" hasCustomPrompt="1"/>
          </p:nvPr>
        </p:nvSpPr>
        <p:spPr>
          <a:xfrm>
            <a:off x="2209800" y="358219"/>
            <a:ext cx="9144000" cy="886119"/>
          </a:xfrm>
          <a:prstGeom prst="rect">
            <a:avLst/>
          </a:prstGeom>
          <a:ln>
            <a:noFill/>
          </a:ln>
        </p:spPr>
        <p:txBody>
          <a:bodyPr/>
          <a:lstStyle>
            <a:lvl1pPr>
              <a:defRPr/>
            </a:lvl1pPr>
          </a:lstStyle>
          <a:p>
            <a:r>
              <a:rPr lang="fr-FR" dirty="0"/>
              <a:t>MODIFIEZ LE STYLE DE TITRE</a:t>
            </a:r>
          </a:p>
        </p:txBody>
      </p:sp>
      <p:cxnSp>
        <p:nvCxnSpPr>
          <p:cNvPr id="13" name="Connecteur droit 12">
            <a:extLst>
              <a:ext uri="{FF2B5EF4-FFF2-40B4-BE49-F238E27FC236}">
                <a16:creationId xmlns:a16="http://schemas.microsoft.com/office/drawing/2014/main" id="{9905DCD1-DDAD-4EAA-B585-86A40C309BE8}"/>
              </a:ext>
            </a:extLst>
          </p:cNvPr>
          <p:cNvCxnSpPr/>
          <p:nvPr/>
        </p:nvCxnSpPr>
        <p:spPr>
          <a:xfrm>
            <a:off x="2209798" y="1244338"/>
            <a:ext cx="914400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Espace réservé du contenu 9">
            <a:extLst>
              <a:ext uri="{FF2B5EF4-FFF2-40B4-BE49-F238E27FC236}">
                <a16:creationId xmlns:a16="http://schemas.microsoft.com/office/drawing/2014/main" id="{76BBCF2A-A40E-4737-A689-9B49EE284B6D}"/>
              </a:ext>
            </a:extLst>
          </p:cNvPr>
          <p:cNvSpPr>
            <a:spLocks noGrp="1"/>
          </p:cNvSpPr>
          <p:nvPr>
            <p:ph sz="quarter" idx="12" hasCustomPrompt="1"/>
          </p:nvPr>
        </p:nvSpPr>
        <p:spPr>
          <a:xfrm>
            <a:off x="3431177" y="6373040"/>
            <a:ext cx="4676503" cy="260350"/>
          </a:xfrm>
        </p:spPr>
        <p:txBody>
          <a:bodyPr>
            <a:noAutofit/>
          </a:bodyPr>
          <a:lstStyle>
            <a:lvl1pPr marL="0" indent="0">
              <a:buNone/>
              <a:defRPr sz="1200">
                <a:solidFill>
                  <a:schemeClr val="bg1"/>
                </a:solidFill>
                <a:latin typeface="Apex New Book" panose="02010600040501010103" pitchFamily="50" charset="0"/>
                <a:ea typeface="Apex New Book" panose="02010600040501010103" pitchFamily="50" charset="0"/>
              </a:defRPr>
            </a:lvl1pPr>
          </a:lstStyle>
          <a:p>
            <a:pPr lvl="0"/>
            <a:r>
              <a:rPr lang="fr-FR" dirty="0"/>
              <a:t>Informations de pied de page</a:t>
            </a:r>
          </a:p>
        </p:txBody>
      </p:sp>
    </p:spTree>
    <p:extLst>
      <p:ext uri="{BB962C8B-B14F-4D97-AF65-F5344CB8AC3E}">
        <p14:creationId xmlns:p14="http://schemas.microsoft.com/office/powerpoint/2010/main" val="196413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62DF54-3839-408F-9192-3F15584F908E}"/>
              </a:ext>
            </a:extLst>
          </p:cNvPr>
          <p:cNvSpPr>
            <a:spLocks noGrp="1"/>
          </p:cNvSpPr>
          <p:nvPr>
            <p:ph type="title" hasCustomPrompt="1"/>
          </p:nvPr>
        </p:nvSpPr>
        <p:spPr>
          <a:xfrm>
            <a:off x="2209800" y="358219"/>
            <a:ext cx="9144000" cy="886119"/>
          </a:xfrm>
          <a:prstGeom prst="rect">
            <a:avLst/>
          </a:prstGeom>
          <a:ln>
            <a:noFill/>
          </a:ln>
        </p:spPr>
        <p:txBody>
          <a:bodyPr/>
          <a:lstStyle>
            <a:lvl1pPr>
              <a:defRPr/>
            </a:lvl1pPr>
          </a:lstStyle>
          <a:p>
            <a:r>
              <a:rPr lang="fr-FR" dirty="0"/>
              <a:t>MODIFIEZ LE STYLE DE TITRE</a:t>
            </a:r>
          </a:p>
        </p:txBody>
      </p:sp>
      <p:sp>
        <p:nvSpPr>
          <p:cNvPr id="3" name="Espace réservé du contenu 2">
            <a:extLst>
              <a:ext uri="{FF2B5EF4-FFF2-40B4-BE49-F238E27FC236}">
                <a16:creationId xmlns:a16="http://schemas.microsoft.com/office/drawing/2014/main" id="{8CC45829-37BA-4EBA-A81A-077FA66FCFD5}"/>
              </a:ext>
            </a:extLst>
          </p:cNvPr>
          <p:cNvSpPr>
            <a:spLocks noGrp="1"/>
          </p:cNvSpPr>
          <p:nvPr>
            <p:ph idx="1"/>
          </p:nvPr>
        </p:nvSpPr>
        <p:spPr/>
        <p:txBody>
          <a:bodyPr/>
          <a:lstStyle>
            <a:lvl1pPr>
              <a:defRPr>
                <a:latin typeface="Brother 1816" pitchFamily="50" charset="0"/>
              </a:defRPr>
            </a:lvl1pPr>
            <a:lvl2pPr>
              <a:defRPr>
                <a:latin typeface="Brother 1816" pitchFamily="50" charset="0"/>
              </a:defRPr>
            </a:lvl2pPr>
            <a:lvl3pPr>
              <a:defRPr>
                <a:latin typeface="Brother 1816" pitchFamily="50" charset="0"/>
              </a:defRPr>
            </a:lvl3pPr>
            <a:lvl4pPr>
              <a:defRPr>
                <a:latin typeface="Brother 1816" pitchFamily="50" charset="0"/>
              </a:defRPr>
            </a:lvl4pPr>
            <a:lvl5pPr>
              <a:defRPr>
                <a:latin typeface="Brother 1816" pitchFamily="50"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cxnSp>
        <p:nvCxnSpPr>
          <p:cNvPr id="13" name="Connecteur droit 12">
            <a:extLst>
              <a:ext uri="{FF2B5EF4-FFF2-40B4-BE49-F238E27FC236}">
                <a16:creationId xmlns:a16="http://schemas.microsoft.com/office/drawing/2014/main" id="{9905DCD1-DDAD-4EAA-B585-86A40C309BE8}"/>
              </a:ext>
            </a:extLst>
          </p:cNvPr>
          <p:cNvCxnSpPr/>
          <p:nvPr/>
        </p:nvCxnSpPr>
        <p:spPr>
          <a:xfrm>
            <a:off x="2209798" y="1244338"/>
            <a:ext cx="914400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Espace réservé du contenu 9">
            <a:extLst>
              <a:ext uri="{FF2B5EF4-FFF2-40B4-BE49-F238E27FC236}">
                <a16:creationId xmlns:a16="http://schemas.microsoft.com/office/drawing/2014/main" id="{2C22D3B1-CDB1-4743-89F3-8B97DC96B2BD}"/>
              </a:ext>
            </a:extLst>
          </p:cNvPr>
          <p:cNvSpPr>
            <a:spLocks noGrp="1"/>
          </p:cNvSpPr>
          <p:nvPr>
            <p:ph sz="quarter" idx="12" hasCustomPrompt="1"/>
          </p:nvPr>
        </p:nvSpPr>
        <p:spPr>
          <a:xfrm>
            <a:off x="3431177" y="6373040"/>
            <a:ext cx="4676503" cy="260350"/>
          </a:xfrm>
        </p:spPr>
        <p:txBody>
          <a:bodyPr>
            <a:noAutofit/>
          </a:bodyPr>
          <a:lstStyle>
            <a:lvl1pPr marL="0" indent="0">
              <a:buNone/>
              <a:defRPr sz="1200">
                <a:solidFill>
                  <a:schemeClr val="bg1"/>
                </a:solidFill>
                <a:latin typeface="Apex New Book" panose="02010600040501010103" pitchFamily="50" charset="0"/>
                <a:ea typeface="Apex New Book" panose="02010600040501010103" pitchFamily="50" charset="0"/>
              </a:defRPr>
            </a:lvl1pPr>
          </a:lstStyle>
          <a:p>
            <a:pPr lvl="0"/>
            <a:r>
              <a:rPr lang="fr-FR" dirty="0"/>
              <a:t>Informations de pied de page</a:t>
            </a:r>
          </a:p>
        </p:txBody>
      </p:sp>
    </p:spTree>
    <p:extLst>
      <p:ext uri="{BB962C8B-B14F-4D97-AF65-F5344CB8AC3E}">
        <p14:creationId xmlns:p14="http://schemas.microsoft.com/office/powerpoint/2010/main" val="175343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et 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95C600-5B1E-42A8-B1EB-1E54EC593D58}"/>
              </a:ext>
            </a:extLst>
          </p:cNvPr>
          <p:cNvSpPr>
            <a:spLocks noGrp="1"/>
          </p:cNvSpPr>
          <p:nvPr>
            <p:ph type="title" hasCustomPrompt="1"/>
          </p:nvPr>
        </p:nvSpPr>
        <p:spPr>
          <a:xfrm>
            <a:off x="2209800" y="358219"/>
            <a:ext cx="9144000" cy="886119"/>
          </a:xfrm>
          <a:prstGeom prst="rect">
            <a:avLst/>
          </a:prstGeom>
          <a:ln>
            <a:noFill/>
            <a:miter lim="800000"/>
          </a:ln>
        </p:spPr>
        <p:txBody>
          <a:bodyPr/>
          <a:lstStyle>
            <a:lvl1pPr>
              <a:defRPr/>
            </a:lvl1pPr>
          </a:lstStyle>
          <a:p>
            <a:r>
              <a:rPr lang="fr-FR" dirty="0"/>
              <a:t>MODIFIEZ LE STYLE DE TITRE</a:t>
            </a:r>
          </a:p>
        </p:txBody>
      </p:sp>
      <p:sp>
        <p:nvSpPr>
          <p:cNvPr id="3" name="Espace réservé du contenu 2">
            <a:extLst>
              <a:ext uri="{FF2B5EF4-FFF2-40B4-BE49-F238E27FC236}">
                <a16:creationId xmlns:a16="http://schemas.microsoft.com/office/drawing/2014/main" id="{DF7DFB81-AB1A-4C5E-9CC1-B70E6AD65614}"/>
              </a:ext>
            </a:extLst>
          </p:cNvPr>
          <p:cNvSpPr>
            <a:spLocks noGrp="1"/>
          </p:cNvSpPr>
          <p:nvPr>
            <p:ph sz="half" idx="1"/>
          </p:nvPr>
        </p:nvSpPr>
        <p:spPr>
          <a:xfrm>
            <a:off x="2209800" y="1825625"/>
            <a:ext cx="4492658" cy="426409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1271984-5C5F-4804-9C9D-481ECE2B2061}"/>
              </a:ext>
            </a:extLst>
          </p:cNvPr>
          <p:cNvSpPr>
            <a:spLocks noGrp="1"/>
          </p:cNvSpPr>
          <p:nvPr>
            <p:ph sz="half" idx="2"/>
          </p:nvPr>
        </p:nvSpPr>
        <p:spPr>
          <a:xfrm>
            <a:off x="6861142" y="1825625"/>
            <a:ext cx="4492658" cy="426409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cxnSp>
        <p:nvCxnSpPr>
          <p:cNvPr id="12" name="Connecteur droit 11">
            <a:extLst>
              <a:ext uri="{FF2B5EF4-FFF2-40B4-BE49-F238E27FC236}">
                <a16:creationId xmlns:a16="http://schemas.microsoft.com/office/drawing/2014/main" id="{4154CC5A-C537-4051-9DF0-2AF159D631BE}"/>
              </a:ext>
            </a:extLst>
          </p:cNvPr>
          <p:cNvCxnSpPr/>
          <p:nvPr userDrawn="1"/>
        </p:nvCxnSpPr>
        <p:spPr>
          <a:xfrm>
            <a:off x="2209798" y="1244338"/>
            <a:ext cx="914400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Espace réservé du contenu 9">
            <a:extLst>
              <a:ext uri="{FF2B5EF4-FFF2-40B4-BE49-F238E27FC236}">
                <a16:creationId xmlns:a16="http://schemas.microsoft.com/office/drawing/2014/main" id="{6ED657ED-8D53-4115-A0CC-335C29E98761}"/>
              </a:ext>
            </a:extLst>
          </p:cNvPr>
          <p:cNvSpPr>
            <a:spLocks noGrp="1"/>
          </p:cNvSpPr>
          <p:nvPr>
            <p:ph sz="quarter" idx="12" hasCustomPrompt="1"/>
          </p:nvPr>
        </p:nvSpPr>
        <p:spPr>
          <a:xfrm>
            <a:off x="3431177" y="6373040"/>
            <a:ext cx="4676503" cy="260350"/>
          </a:xfrm>
        </p:spPr>
        <p:txBody>
          <a:bodyPr>
            <a:noAutofit/>
          </a:bodyPr>
          <a:lstStyle>
            <a:lvl1pPr marL="0" indent="0">
              <a:buNone/>
              <a:defRPr sz="1200">
                <a:solidFill>
                  <a:schemeClr val="bg1"/>
                </a:solidFill>
                <a:latin typeface="Apex New Book" panose="02010600040501010103" pitchFamily="50" charset="0"/>
                <a:ea typeface="Apex New Book" panose="02010600040501010103" pitchFamily="50" charset="0"/>
              </a:defRPr>
            </a:lvl1pPr>
          </a:lstStyle>
          <a:p>
            <a:pPr lvl="0"/>
            <a:r>
              <a:rPr lang="fr-FR" dirty="0"/>
              <a:t>Informations de pied de page</a:t>
            </a:r>
          </a:p>
        </p:txBody>
      </p:sp>
    </p:spTree>
    <p:extLst>
      <p:ext uri="{BB962C8B-B14F-4D97-AF65-F5344CB8AC3E}">
        <p14:creationId xmlns:p14="http://schemas.microsoft.com/office/powerpoint/2010/main" val="526027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et contenu (sans ligne de sépara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62DF54-3839-408F-9192-3F15584F908E}"/>
              </a:ext>
            </a:extLst>
          </p:cNvPr>
          <p:cNvSpPr>
            <a:spLocks noGrp="1"/>
          </p:cNvSpPr>
          <p:nvPr>
            <p:ph type="title" hasCustomPrompt="1"/>
          </p:nvPr>
        </p:nvSpPr>
        <p:spPr>
          <a:xfrm>
            <a:off x="2209800" y="358219"/>
            <a:ext cx="9144000" cy="886119"/>
          </a:xfrm>
          <a:prstGeom prst="rect">
            <a:avLst/>
          </a:prstGeom>
          <a:ln>
            <a:noFill/>
          </a:ln>
        </p:spPr>
        <p:txBody>
          <a:bodyPr/>
          <a:lstStyle>
            <a:lvl1pPr>
              <a:defRPr/>
            </a:lvl1pPr>
          </a:lstStyle>
          <a:p>
            <a:r>
              <a:rPr lang="fr-FR" dirty="0"/>
              <a:t>MODIFIEZ LE STYLE DE TITRE</a:t>
            </a:r>
          </a:p>
        </p:txBody>
      </p:sp>
      <p:sp>
        <p:nvSpPr>
          <p:cNvPr id="3" name="Espace réservé du contenu 2">
            <a:extLst>
              <a:ext uri="{FF2B5EF4-FFF2-40B4-BE49-F238E27FC236}">
                <a16:creationId xmlns:a16="http://schemas.microsoft.com/office/drawing/2014/main" id="{8CC45829-37BA-4EBA-A81A-077FA66FCFD5}"/>
              </a:ext>
            </a:extLst>
          </p:cNvPr>
          <p:cNvSpPr>
            <a:spLocks noGrp="1"/>
          </p:cNvSpPr>
          <p:nvPr>
            <p:ph idx="1"/>
          </p:nvPr>
        </p:nvSpPr>
        <p:spPr/>
        <p:txBody>
          <a:bodyPr/>
          <a:lstStyle>
            <a:lvl1pPr>
              <a:defRPr>
                <a:latin typeface="Brother 1816" pitchFamily="50" charset="0"/>
              </a:defRPr>
            </a:lvl1pPr>
            <a:lvl2pPr>
              <a:defRPr>
                <a:latin typeface="Brother 1816" pitchFamily="50" charset="0"/>
              </a:defRPr>
            </a:lvl2pPr>
            <a:lvl3pPr>
              <a:defRPr>
                <a:latin typeface="Brother 1816" pitchFamily="50" charset="0"/>
              </a:defRPr>
            </a:lvl3pPr>
            <a:lvl4pPr>
              <a:defRPr>
                <a:latin typeface="Brother 1816" pitchFamily="50" charset="0"/>
              </a:defRPr>
            </a:lvl4pPr>
            <a:lvl5pPr>
              <a:defRPr>
                <a:latin typeface="Brother 1816" pitchFamily="50"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1" name="Espace réservé du contenu 9">
            <a:extLst>
              <a:ext uri="{FF2B5EF4-FFF2-40B4-BE49-F238E27FC236}">
                <a16:creationId xmlns:a16="http://schemas.microsoft.com/office/drawing/2014/main" id="{76D01D10-69B3-4D52-A221-A967B0AFC6F5}"/>
              </a:ext>
            </a:extLst>
          </p:cNvPr>
          <p:cNvSpPr>
            <a:spLocks noGrp="1"/>
          </p:cNvSpPr>
          <p:nvPr>
            <p:ph sz="quarter" idx="12" hasCustomPrompt="1"/>
          </p:nvPr>
        </p:nvSpPr>
        <p:spPr>
          <a:xfrm>
            <a:off x="3431177" y="6373040"/>
            <a:ext cx="4676503" cy="260350"/>
          </a:xfrm>
        </p:spPr>
        <p:txBody>
          <a:bodyPr>
            <a:noAutofit/>
          </a:bodyPr>
          <a:lstStyle>
            <a:lvl1pPr marL="0" indent="0">
              <a:buNone/>
              <a:defRPr sz="1200">
                <a:solidFill>
                  <a:schemeClr val="bg1"/>
                </a:solidFill>
                <a:latin typeface="Apex New Book" panose="02010600040501010103" pitchFamily="50" charset="0"/>
                <a:ea typeface="Apex New Book" panose="02010600040501010103" pitchFamily="50" charset="0"/>
              </a:defRPr>
            </a:lvl1pPr>
          </a:lstStyle>
          <a:p>
            <a:pPr lvl="0"/>
            <a:r>
              <a:rPr lang="fr-FR" dirty="0"/>
              <a:t>Informations de pied de page</a:t>
            </a:r>
          </a:p>
        </p:txBody>
      </p:sp>
    </p:spTree>
    <p:extLst>
      <p:ext uri="{BB962C8B-B14F-4D97-AF65-F5344CB8AC3E}">
        <p14:creationId xmlns:p14="http://schemas.microsoft.com/office/powerpoint/2010/main" val="2072009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et deux contenus (sans ligne de sépara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95C600-5B1E-42A8-B1EB-1E54EC593D58}"/>
              </a:ext>
            </a:extLst>
          </p:cNvPr>
          <p:cNvSpPr>
            <a:spLocks noGrp="1"/>
          </p:cNvSpPr>
          <p:nvPr>
            <p:ph type="title" hasCustomPrompt="1"/>
          </p:nvPr>
        </p:nvSpPr>
        <p:spPr>
          <a:xfrm>
            <a:off x="2209800" y="358219"/>
            <a:ext cx="9144000" cy="886119"/>
          </a:xfrm>
          <a:prstGeom prst="rect">
            <a:avLst/>
          </a:prstGeom>
          <a:ln>
            <a:noFill/>
            <a:miter lim="800000"/>
          </a:ln>
        </p:spPr>
        <p:txBody>
          <a:bodyPr/>
          <a:lstStyle>
            <a:lvl1pPr>
              <a:defRPr/>
            </a:lvl1pPr>
          </a:lstStyle>
          <a:p>
            <a:r>
              <a:rPr lang="fr-FR" dirty="0"/>
              <a:t>MODIFIEZ LE STYLE DE TITRE</a:t>
            </a:r>
          </a:p>
        </p:txBody>
      </p:sp>
      <p:sp>
        <p:nvSpPr>
          <p:cNvPr id="3" name="Espace réservé du contenu 2">
            <a:extLst>
              <a:ext uri="{FF2B5EF4-FFF2-40B4-BE49-F238E27FC236}">
                <a16:creationId xmlns:a16="http://schemas.microsoft.com/office/drawing/2014/main" id="{DF7DFB81-AB1A-4C5E-9CC1-B70E6AD65614}"/>
              </a:ext>
            </a:extLst>
          </p:cNvPr>
          <p:cNvSpPr>
            <a:spLocks noGrp="1"/>
          </p:cNvSpPr>
          <p:nvPr>
            <p:ph sz="half" idx="1"/>
          </p:nvPr>
        </p:nvSpPr>
        <p:spPr>
          <a:xfrm>
            <a:off x="2209800" y="1825625"/>
            <a:ext cx="4492658" cy="426409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1271984-5C5F-4804-9C9D-481ECE2B2061}"/>
              </a:ext>
            </a:extLst>
          </p:cNvPr>
          <p:cNvSpPr>
            <a:spLocks noGrp="1"/>
          </p:cNvSpPr>
          <p:nvPr>
            <p:ph sz="half" idx="2"/>
          </p:nvPr>
        </p:nvSpPr>
        <p:spPr>
          <a:xfrm>
            <a:off x="6861142" y="1825625"/>
            <a:ext cx="4492658" cy="426409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contenu 9">
            <a:extLst>
              <a:ext uri="{FF2B5EF4-FFF2-40B4-BE49-F238E27FC236}">
                <a16:creationId xmlns:a16="http://schemas.microsoft.com/office/drawing/2014/main" id="{C83B1F5A-204E-4A14-B4B4-3612A1D619E6}"/>
              </a:ext>
            </a:extLst>
          </p:cNvPr>
          <p:cNvSpPr>
            <a:spLocks noGrp="1"/>
          </p:cNvSpPr>
          <p:nvPr>
            <p:ph sz="quarter" idx="12" hasCustomPrompt="1"/>
          </p:nvPr>
        </p:nvSpPr>
        <p:spPr>
          <a:xfrm>
            <a:off x="3431177" y="6373040"/>
            <a:ext cx="4676503" cy="260350"/>
          </a:xfrm>
        </p:spPr>
        <p:txBody>
          <a:bodyPr>
            <a:noAutofit/>
          </a:bodyPr>
          <a:lstStyle>
            <a:lvl1pPr marL="0" indent="0">
              <a:buNone/>
              <a:defRPr sz="1200">
                <a:solidFill>
                  <a:schemeClr val="bg1"/>
                </a:solidFill>
                <a:latin typeface="Apex New Book" panose="02010600040501010103" pitchFamily="50" charset="0"/>
                <a:ea typeface="Apex New Book" panose="02010600040501010103" pitchFamily="50" charset="0"/>
              </a:defRPr>
            </a:lvl1pPr>
          </a:lstStyle>
          <a:p>
            <a:pPr lvl="0"/>
            <a:r>
              <a:rPr lang="fr-FR" dirty="0"/>
              <a:t>Informations de pied de page</a:t>
            </a:r>
          </a:p>
        </p:txBody>
      </p:sp>
    </p:spTree>
    <p:extLst>
      <p:ext uri="{BB962C8B-B14F-4D97-AF65-F5344CB8AC3E}">
        <p14:creationId xmlns:p14="http://schemas.microsoft.com/office/powerpoint/2010/main" val="575871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u avec légende">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22C627F-0F6F-4D2A-A6F6-2E922ED463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00E402C-F2CB-4078-9F1C-E7BCB63836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Tree>
    <p:extLst>
      <p:ext uri="{BB962C8B-B14F-4D97-AF65-F5344CB8AC3E}">
        <p14:creationId xmlns:p14="http://schemas.microsoft.com/office/powerpoint/2010/main" val="4145021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hyperlink" Target="mailto:anne.brisswalter@univ-cotedazur.fr" TargetMode="Externa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hyperlink" Target="mailto:pierre.crescenzo@univ-cotedazur.fr"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CCEBB3E-FBBF-4733-824F-9FE9FB9B91FA}"/>
              </a:ext>
            </a:extLst>
          </p:cNvPr>
          <p:cNvSpPr/>
          <p:nvPr/>
        </p:nvSpPr>
        <p:spPr>
          <a:xfrm>
            <a:off x="0" y="6191794"/>
            <a:ext cx="12192000" cy="666206"/>
          </a:xfrm>
          <a:prstGeom prst="rect">
            <a:avLst/>
          </a:prstGeom>
          <a:gradFill flip="none" rotWithShape="1">
            <a:gsLst>
              <a:gs pos="0">
                <a:srgbClr val="007EA1"/>
              </a:gs>
              <a:gs pos="100000">
                <a:srgbClr val="00AFD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itre 1">
            <a:extLst>
              <a:ext uri="{FF2B5EF4-FFF2-40B4-BE49-F238E27FC236}">
                <a16:creationId xmlns:a16="http://schemas.microsoft.com/office/drawing/2014/main" id="{87719AD8-8424-4FB6-97C3-D3A8CF78B9F8}"/>
              </a:ext>
            </a:extLst>
          </p:cNvPr>
          <p:cNvSpPr>
            <a:spLocks noGrp="1"/>
          </p:cNvSpPr>
          <p:nvPr>
            <p:ph type="title"/>
          </p:nvPr>
        </p:nvSpPr>
        <p:spPr>
          <a:xfrm>
            <a:off x="2209798" y="358219"/>
            <a:ext cx="9144002" cy="886119"/>
          </a:xfrm>
          <a:prstGeom prst="rect">
            <a:avLst/>
          </a:prstGeom>
          <a:ln w="95250">
            <a:solidFill>
              <a:srgbClr val="007EA1"/>
            </a:solidFill>
            <a:miter lim="800000"/>
          </a:ln>
        </p:spPr>
        <p:txBody>
          <a:bodyPr vert="horz" lIns="91440" tIns="45720" rIns="91440" bIns="45720" rtlCol="0" anchor="ctr">
            <a:normAutofit/>
          </a:bodyPr>
          <a:lstStyle/>
          <a:p>
            <a:r>
              <a:rPr lang="fr-FR" dirty="0"/>
              <a:t>MODIFIEZ LE STYLE DE TITRE</a:t>
            </a:r>
          </a:p>
        </p:txBody>
      </p:sp>
      <p:sp>
        <p:nvSpPr>
          <p:cNvPr id="3" name="Espace réservé du texte 2">
            <a:extLst>
              <a:ext uri="{FF2B5EF4-FFF2-40B4-BE49-F238E27FC236}">
                <a16:creationId xmlns:a16="http://schemas.microsoft.com/office/drawing/2014/main" id="{A27A15F1-4379-4398-875F-42786190379B}"/>
              </a:ext>
            </a:extLst>
          </p:cNvPr>
          <p:cNvSpPr>
            <a:spLocks noGrp="1"/>
          </p:cNvSpPr>
          <p:nvPr>
            <p:ph type="body" idx="1"/>
          </p:nvPr>
        </p:nvSpPr>
        <p:spPr>
          <a:xfrm>
            <a:off x="2209798" y="1825625"/>
            <a:ext cx="9144001" cy="4222505"/>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20" name="Image 19">
            <a:extLst>
              <a:ext uri="{FF2B5EF4-FFF2-40B4-BE49-F238E27FC236}">
                <a16:creationId xmlns:a16="http://schemas.microsoft.com/office/drawing/2014/main" id="{DBAA5AEA-8FF5-4EEC-9738-E371EB08A27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38200" y="6271824"/>
            <a:ext cx="1819844" cy="463699"/>
          </a:xfrm>
          <a:prstGeom prst="rect">
            <a:avLst/>
          </a:prstGeom>
        </p:spPr>
      </p:pic>
      <p:pic>
        <p:nvPicPr>
          <p:cNvPr id="22" name="Image 21" descr="Une image contenant ustensiles de cuisine&#10;&#10;Description générée automatiquement">
            <a:extLst>
              <a:ext uri="{FF2B5EF4-FFF2-40B4-BE49-F238E27FC236}">
                <a16:creationId xmlns:a16="http://schemas.microsoft.com/office/drawing/2014/main" id="{3192EB70-1BD8-4801-B011-854B9A3FADD6}"/>
              </a:ext>
            </a:extLst>
          </p:cNvPr>
          <p:cNvPicPr>
            <a:picLocks noChangeAspect="1"/>
          </p:cNvPicPr>
          <p:nvPr/>
        </p:nvPicPr>
        <p:blipFill rotWithShape="1">
          <a:blip r:embed="rId20">
            <a:extLst>
              <a:ext uri="{28A0092B-C50C-407E-A947-70E740481C1C}">
                <a14:useLocalDpi xmlns:a14="http://schemas.microsoft.com/office/drawing/2010/main" val="0"/>
              </a:ext>
            </a:extLst>
          </a:blip>
          <a:srcRect l="50000" t="49186"/>
          <a:stretch/>
        </p:blipFill>
        <p:spPr>
          <a:xfrm>
            <a:off x="0" y="0"/>
            <a:ext cx="1757003" cy="1785610"/>
          </a:xfrm>
          <a:prstGeom prst="rect">
            <a:avLst/>
          </a:prstGeom>
        </p:spPr>
      </p:pic>
      <p:sp>
        <p:nvSpPr>
          <p:cNvPr id="7" name="ZoneTexte 6">
            <a:extLst>
              <a:ext uri="{FF2B5EF4-FFF2-40B4-BE49-F238E27FC236}">
                <a16:creationId xmlns:a16="http://schemas.microsoft.com/office/drawing/2014/main" id="{24A971A1-8F22-4D9E-B692-501BB355A8C0}"/>
              </a:ext>
            </a:extLst>
          </p:cNvPr>
          <p:cNvSpPr txBox="1"/>
          <p:nvPr userDrawn="1"/>
        </p:nvSpPr>
        <p:spPr>
          <a:xfrm>
            <a:off x="10859589" y="6390439"/>
            <a:ext cx="494210" cy="276999"/>
          </a:xfrm>
          <a:prstGeom prst="rect">
            <a:avLst/>
          </a:prstGeom>
          <a:noFill/>
        </p:spPr>
        <p:txBody>
          <a:bodyPr wrap="square" rtlCol="0">
            <a:spAutoFit/>
          </a:bodyPr>
          <a:lstStyle/>
          <a:p>
            <a:pPr algn="r"/>
            <a:fld id="{893BE66C-E135-4EE3-9D94-ECA1A6E4C8ED}" type="slidenum">
              <a:rPr lang="fr-FR" sz="1200" smtClean="0">
                <a:solidFill>
                  <a:schemeClr val="bg1"/>
                </a:solidFill>
                <a:latin typeface="Apex New Book" panose="02010600040501010103" pitchFamily="50" charset="0"/>
                <a:ea typeface="Apex New Book" panose="02010600040501010103" pitchFamily="50" charset="0"/>
              </a:rPr>
              <a:pPr algn="r"/>
              <a:t>‹N°›</a:t>
            </a:fld>
            <a:endParaRPr lang="fr-FR" sz="1200" dirty="0">
              <a:solidFill>
                <a:schemeClr val="bg1"/>
              </a:solidFill>
              <a:latin typeface="Apex New Book" panose="02010600040501010103" pitchFamily="50" charset="0"/>
              <a:ea typeface="Apex New Book" panose="02010600040501010103" pitchFamily="50" charset="0"/>
            </a:endParaRPr>
          </a:p>
        </p:txBody>
      </p:sp>
      <p:sp>
        <p:nvSpPr>
          <p:cNvPr id="8" name="ZoneTexte 7">
            <a:extLst>
              <a:ext uri="{FF2B5EF4-FFF2-40B4-BE49-F238E27FC236}">
                <a16:creationId xmlns:a16="http://schemas.microsoft.com/office/drawing/2014/main" id="{72034929-14B0-4E88-9A67-28BE08FF2C3F}"/>
              </a:ext>
            </a:extLst>
          </p:cNvPr>
          <p:cNvSpPr txBox="1"/>
          <p:nvPr userDrawn="1"/>
        </p:nvSpPr>
        <p:spPr>
          <a:xfrm>
            <a:off x="9899467" y="6390439"/>
            <a:ext cx="960122" cy="276999"/>
          </a:xfrm>
          <a:prstGeom prst="rect">
            <a:avLst/>
          </a:prstGeom>
          <a:noFill/>
        </p:spPr>
        <p:txBody>
          <a:bodyPr wrap="square" rtlCol="0">
            <a:spAutoFit/>
          </a:bodyPr>
          <a:lstStyle/>
          <a:p>
            <a:fld id="{FFA9D7D9-57F2-4D6D-8CF9-B123D5ACB639}" type="datetime1">
              <a:rPr lang="fr-FR" sz="1200" smtClean="0">
                <a:solidFill>
                  <a:schemeClr val="bg1"/>
                </a:solidFill>
                <a:latin typeface="Apex New Book" panose="02010600040501010103" pitchFamily="50" charset="0"/>
                <a:ea typeface="Apex New Book" panose="02010600040501010103" pitchFamily="50" charset="0"/>
              </a:rPr>
              <a:t>08/02/2021</a:t>
            </a:fld>
            <a:endParaRPr lang="fr-FR" sz="1200" dirty="0">
              <a:solidFill>
                <a:schemeClr val="bg1"/>
              </a:solidFill>
              <a:latin typeface="Apex New Book" panose="02010600040501010103" pitchFamily="50" charset="0"/>
              <a:ea typeface="Apex New Book" panose="02010600040501010103" pitchFamily="50" charset="0"/>
            </a:endParaRPr>
          </a:p>
        </p:txBody>
      </p:sp>
      <p:sp>
        <p:nvSpPr>
          <p:cNvPr id="9" name="Espace réservé du contenu 9">
            <a:extLst>
              <a:ext uri="{FF2B5EF4-FFF2-40B4-BE49-F238E27FC236}">
                <a16:creationId xmlns:a16="http://schemas.microsoft.com/office/drawing/2014/main" id="{0230F8F0-0928-4F71-B366-D5B25DAC2E15}"/>
              </a:ext>
            </a:extLst>
          </p:cNvPr>
          <p:cNvSpPr txBox="1">
            <a:spLocks/>
          </p:cNvSpPr>
          <p:nvPr userDrawn="1"/>
        </p:nvSpPr>
        <p:spPr>
          <a:xfrm>
            <a:off x="2209798" y="6279539"/>
            <a:ext cx="8051800" cy="609600"/>
          </a:xfrm>
          <a:prstGeom prst="rect">
            <a:avLst/>
          </a:prstGeom>
        </p:spPr>
        <p:txBody>
          <a:bodyPr>
            <a:noAutofit/>
          </a:bodyPr>
          <a:lstStyle>
            <a:lvl1pPr marL="0" indent="0" algn="ctr" defTabSz="914400" rtl="0" eaLnBrk="1" latinLnBrk="0" hangingPunct="1">
              <a:lnSpc>
                <a:spcPct val="100000"/>
              </a:lnSpc>
              <a:spcBef>
                <a:spcPts val="0"/>
              </a:spcBef>
              <a:buFont typeface="Arial" panose="020B0604020202020204" pitchFamily="34" charset="0"/>
              <a:buNone/>
              <a:defRPr sz="1800" b="1" kern="1200" baseline="0">
                <a:solidFill>
                  <a:schemeClr val="tx1"/>
                </a:solidFill>
                <a:latin typeface="+mn-lt"/>
                <a:ea typeface="Apex New Book" panose="020106000405010101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rother 1816"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rother 1816"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rother 1816"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rother 1816"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t>Anne Brisswalter </a:t>
            </a:r>
            <a:r>
              <a:rPr lang="mr-IN" sz="1400" dirty="0"/>
              <a:t>–</a:t>
            </a:r>
            <a:r>
              <a:rPr lang="fr-FR" sz="1400" dirty="0"/>
              <a:t> Responsable Mission Handicap – </a:t>
            </a:r>
            <a:r>
              <a:rPr lang="fr-FR" sz="1400" dirty="0">
                <a:hlinkClick r:id="rId21"/>
              </a:rPr>
              <a:t>anne.brisswalter@univ-cotedazur.fr</a:t>
            </a:r>
            <a:endParaRPr lang="fr-FR" sz="1400" dirty="0"/>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400" dirty="0"/>
              <a:t>Pierre Crescenzo </a:t>
            </a:r>
            <a:r>
              <a:rPr lang="mr-IN" sz="1400" dirty="0"/>
              <a:t>–</a:t>
            </a:r>
            <a:r>
              <a:rPr lang="fr-FR" sz="1400" dirty="0"/>
              <a:t> Vice-Président Politique Handicap – </a:t>
            </a:r>
            <a:r>
              <a:rPr lang="fr-FR" sz="1400" dirty="0">
                <a:hlinkClick r:id="rId22"/>
              </a:rPr>
              <a:t>pierre.crescenzo@univ-cotedazur.fr</a:t>
            </a:r>
            <a:endParaRPr lang="fr-FR" sz="1400" dirty="0"/>
          </a:p>
        </p:txBody>
      </p:sp>
    </p:spTree>
    <p:extLst>
      <p:ext uri="{BB962C8B-B14F-4D97-AF65-F5344CB8AC3E}">
        <p14:creationId xmlns:p14="http://schemas.microsoft.com/office/powerpoint/2010/main" val="3849456018"/>
      </p:ext>
    </p:extLst>
  </p:cSld>
  <p:clrMap bg1="lt1" tx1="dk1" bg2="lt2" tx2="dk2" accent1="accent1" accent2="accent2" accent3="accent3" accent4="accent4" accent5="accent5" accent6="accent6" hlink="hlink" folHlink="folHlink"/>
  <p:sldLayoutIdLst>
    <p:sldLayoutId id="2147483671" r:id="rId1"/>
    <p:sldLayoutId id="2147483662" r:id="rId2"/>
    <p:sldLayoutId id="2147483661" r:id="rId3"/>
    <p:sldLayoutId id="2147483672" r:id="rId4"/>
    <p:sldLayoutId id="2147483663" r:id="rId5"/>
    <p:sldLayoutId id="2147483664" r:id="rId6"/>
    <p:sldLayoutId id="2147483665" r:id="rId7"/>
    <p:sldLayoutId id="2147483666" r:id="rId8"/>
    <p:sldLayoutId id="2147483667" r:id="rId9"/>
    <p:sldLayoutId id="2147483670" r:id="rId10"/>
    <p:sldLayoutId id="2147483673" r:id="rId11"/>
    <p:sldLayoutId id="2147483674" r:id="rId12"/>
    <p:sldLayoutId id="2147483675" r:id="rId13"/>
    <p:sldLayoutId id="2147483676" r:id="rId14"/>
    <p:sldLayoutId id="2147483678" r:id="rId15"/>
    <p:sldLayoutId id="2147483681" r:id="rId16"/>
    <p:sldLayoutId id="2147483682" r:id="rId17"/>
  </p:sldLayoutIdLst>
  <p:hf sldNum="0" hdr="0" ftr="0" dt="0"/>
  <p:txStyles>
    <p:titleStyle>
      <a:lvl1pPr algn="ctr" defTabSz="914400" rtl="0" eaLnBrk="1" latinLnBrk="0" hangingPunct="1">
        <a:lnSpc>
          <a:spcPct val="90000"/>
        </a:lnSpc>
        <a:spcBef>
          <a:spcPct val="0"/>
        </a:spcBef>
        <a:buNone/>
        <a:defRPr sz="4400" b="1" kern="1200">
          <a:solidFill>
            <a:srgbClr val="0086A5"/>
          </a:solidFill>
          <a:latin typeface="Brother 1816"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rother 1816"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rother 1816"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rother 1816"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rother 1816"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rother 1816"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hyperlink" Target="https://univ-cotedazur.fr/responsabilite-ethique-et-universitaire/handicap"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0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hyperlink" Target="https://univ-cotedazur.fr/responsabilite-ethique-et-universitaire/handicap/le-handicap-a-universite-cote-dazur/communication-sensibilisation" TargetMode="External"/><Relationship Id="rId2" Type="http://schemas.openxmlformats.org/officeDocument/2006/relationships/hyperlink" Target="http://www.fiphfp.fr/Mediatheque/Videos/Le-handicap-psychique" TargetMode="External"/><Relationship Id="rId1" Type="http://schemas.openxmlformats.org/officeDocument/2006/relationships/slideLayout" Target="../slideLayouts/slideLayout3.xml"/><Relationship Id="rId4" Type="http://schemas.openxmlformats.org/officeDocument/2006/relationships/image" Target="../media/image18.tiff"/></Relationships>
</file>

<file path=ppt/slides/_rels/slide103.xml.rels><?xml version="1.0" encoding="UTF-8" standalone="yes"?>
<Relationships xmlns="http://schemas.openxmlformats.org/package/2006/relationships"><Relationship Id="rId2" Type="http://schemas.openxmlformats.org/officeDocument/2006/relationships/hyperlink" Target="https://univ-cotedazur.fr/seeph" TargetMode="External"/><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hyperlink" Target="https://www.youtube.com/watch?v=ATUDXvuv8X8" TargetMode="External"/><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3" Type="http://schemas.openxmlformats.org/officeDocument/2006/relationships/hyperlink" Target="mailto:anne.brisswalter@univ-c&#244;tedazur.fr" TargetMode="External"/><Relationship Id="rId2" Type="http://schemas.openxmlformats.org/officeDocument/2006/relationships/hyperlink" Target="mailto:pierre.crescenzo@univ-cotedazur.fr" TargetMode="Externa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107.xml.rels><?xml version="1.0" encoding="UTF-8" standalone="yes"?>
<Relationships xmlns="http://schemas.openxmlformats.org/package/2006/relationships"><Relationship Id="rId8" Type="http://schemas.openxmlformats.org/officeDocument/2006/relationships/hyperlink" Target="mailto:sophie.bereny@univ-cotedazur.fr" TargetMode="External"/><Relationship Id="rId3" Type="http://schemas.openxmlformats.org/officeDocument/2006/relationships/hyperlink" Target="mailto:smpp@univ-cotedazur.fr" TargetMode="External"/><Relationship Id="rId7" Type="http://schemas.openxmlformats.org/officeDocument/2006/relationships/hyperlink" Target="mailto:delphine.allasia@univ-cotedazur.fr" TargetMode="External"/><Relationship Id="rId2" Type="http://schemas.openxmlformats.org/officeDocument/2006/relationships/hyperlink" Target="mailto:david.darmon@univ-cotedazur.fr" TargetMode="External"/><Relationship Id="rId1" Type="http://schemas.openxmlformats.org/officeDocument/2006/relationships/slideLayout" Target="../slideLayouts/slideLayout3.xml"/><Relationship Id="rId6" Type="http://schemas.openxmlformats.org/officeDocument/2006/relationships/hyperlink" Target="mailto:sumpps@univ-cotedazur.fr" TargetMode="External"/><Relationship Id="rId5" Type="http://schemas.openxmlformats.org/officeDocument/2006/relationships/hyperlink" Target="mailto:evelyne.gimenes@univ-cotedazur.fr" TargetMode="External"/><Relationship Id="rId10" Type="http://schemas.openxmlformats.org/officeDocument/2006/relationships/hyperlink" Target="mailto:handicap-signalement@univ-cotedazur.fr" TargetMode="External"/><Relationship Id="rId4" Type="http://schemas.openxmlformats.org/officeDocument/2006/relationships/hyperlink" Target="mailto:karine.rebouillat@univ-cotedazur.fr" TargetMode="External"/><Relationship Id="rId9" Type="http://schemas.openxmlformats.org/officeDocument/2006/relationships/hyperlink" Target="mailto:anne.zemmour@univ-cotedazur.fr" TargetMode="External"/></Relationships>
</file>

<file path=ppt/slides/_rels/slide108.xml.rels><?xml version="1.0" encoding="UTF-8" standalone="yes"?>
<Relationships xmlns="http://schemas.openxmlformats.org/package/2006/relationships"><Relationship Id="rId8" Type="http://schemas.openxmlformats.org/officeDocument/2006/relationships/hyperlink" Target="mailto:isabelle.rasse@univ-cotedazur.fr" TargetMode="External"/><Relationship Id="rId3" Type="http://schemas.openxmlformats.org/officeDocument/2006/relationships/hyperlink" Target="mailto:caah@univ-cotedazur.fr" TargetMode="External"/><Relationship Id="rId7" Type="http://schemas.openxmlformats.org/officeDocument/2006/relationships/hyperlink" Target="mailto:nadia.prevost@univ-cotedazur.fr" TargetMode="External"/><Relationship Id="rId2" Type="http://schemas.openxmlformats.org/officeDocument/2006/relationships/hyperlink" Target="mailto:saeh@univ-cotedazur.fr" TargetMode="External"/><Relationship Id="rId1" Type="http://schemas.openxmlformats.org/officeDocument/2006/relationships/slideLayout" Target="../slideLayouts/slideLayout3.xml"/><Relationship Id="rId6" Type="http://schemas.openxmlformats.org/officeDocument/2006/relationships/hyperlink" Target="mailto:anne.poggi@univ-cotedazur.fr" TargetMode="External"/><Relationship Id="rId5" Type="http://schemas.openxmlformats.org/officeDocument/2006/relationships/hyperlink" Target="mailto:magali.astolfi@univ-cotedazur.fr" TargetMode="External"/><Relationship Id="rId4" Type="http://schemas.openxmlformats.org/officeDocument/2006/relationships/hyperlink" Target="mailto:trinidad.acha@univ-cotedazur.fr" TargetMode="External"/><Relationship Id="rId9" Type="http://schemas.openxmlformats.org/officeDocument/2006/relationships/hyperlink" Target="mailto:karine.roman@univ-cotedazur.fr" TargetMode="Externa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51.jpg"/><Relationship Id="rId2" Type="http://schemas.openxmlformats.org/officeDocument/2006/relationships/diagramData" Target="../diagrams/data9.xml"/><Relationship Id="rId1" Type="http://schemas.openxmlformats.org/officeDocument/2006/relationships/slideLayout" Target="../slideLayouts/slideLayout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1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hyperlink" Target="https://unice-my.sharepoint.com/:b:/g/personal/anne_brisswalter_unice_fr/Ed5GDJp7TilAjnuHmTcksZ0B6F3Xp1Gs8F3TqYA7B5ZJbA?e=pSuqHk" TargetMode="External"/><Relationship Id="rId1" Type="http://schemas.openxmlformats.org/officeDocument/2006/relationships/slideLayout" Target="../slideLayouts/slideLayout11.xml"/><Relationship Id="rId4" Type="http://schemas.openxmlformats.org/officeDocument/2006/relationships/image" Target="../media/image53.tiff"/></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5.jpeg"/><Relationship Id="rId1" Type="http://schemas.openxmlformats.org/officeDocument/2006/relationships/slideLayout" Target="../slideLayouts/slideLayout11.xml"/></Relationships>
</file>

<file path=ppt/slides/_rels/slide119.xml.rels><?xml version="1.0" encoding="UTF-8" standalone="yes"?>
<Relationships xmlns="http://schemas.openxmlformats.org/package/2006/relationships"><Relationship Id="rId3" Type="http://schemas.openxmlformats.org/officeDocument/2006/relationships/hyperlink" Target="https://handicap.gouv.fr/les-aides-et-les-prestations/maison-departementale-du-handicap/article/la-commission-des-droits-et-de-l-autonomie-des-personnes-handicapees" TargetMode="External"/><Relationship Id="rId2" Type="http://schemas.openxmlformats.org/officeDocument/2006/relationships/hyperlink" Target="https://www.agefiph.fr/" TargetMode="External"/><Relationship Id="rId1" Type="http://schemas.openxmlformats.org/officeDocument/2006/relationships/slideLayout" Target="../slideLayouts/slideLayout3.xml"/><Relationship Id="rId5" Type="http://schemas.openxmlformats.org/officeDocument/2006/relationships/image" Target="../media/image56.tiff"/><Relationship Id="rId4" Type="http://schemas.openxmlformats.org/officeDocument/2006/relationships/hyperlink" Target="https://www.service-public.fr/particuliers/vosdroits/F12242"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60.jpg"/></Relationships>
</file>

<file path=ppt/slides/_rels/slide127.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130.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hyperlink" Target="https://fr.wikipedia.org/wiki/Facile_%C3%A0_lire_et_%C3%A0_comprendre" TargetMode="Externa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hyperlink" Target="https://www.w3.org/TR/WCAG21/" TargetMode="External"/><Relationship Id="rId2" Type="http://schemas.openxmlformats.org/officeDocument/2006/relationships/hyperlink" Target="https://www.numerique.gouv.fr/uploads/RGAA-v4.0.pdf" TargetMode="External"/><Relationship Id="rId1" Type="http://schemas.openxmlformats.org/officeDocument/2006/relationships/slideLayout" Target="../slideLayouts/slideLayout3.xml"/><Relationship Id="rId4" Type="http://schemas.openxmlformats.org/officeDocument/2006/relationships/image" Target="../media/image68.jpg"/></Relationships>
</file>

<file path=ppt/slides/_rels/slide13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hyperlink" Target="mailto:pascal.cremoux@univ-cotedazur.fr" TargetMode="External"/><Relationship Id="rId3" Type="http://schemas.openxmlformats.org/officeDocument/2006/relationships/hyperlink" Target="mailto:pierre.crescenzo@univ-cotedazur.fr" TargetMode="External"/><Relationship Id="rId7" Type="http://schemas.openxmlformats.org/officeDocument/2006/relationships/hyperlink" Target="mailto:emilie.garcia@univ-cotedazur.fr" TargetMode="External"/><Relationship Id="rId2" Type="http://schemas.openxmlformats.org/officeDocument/2006/relationships/hyperlink" Target="mailto:handicap@univ-cotedazur.fr" TargetMode="External"/><Relationship Id="rId1" Type="http://schemas.openxmlformats.org/officeDocument/2006/relationships/slideLayout" Target="../slideLayouts/slideLayout3.xml"/><Relationship Id="rId6" Type="http://schemas.openxmlformats.org/officeDocument/2006/relationships/hyperlink" Target="mailto:muriel.etienney@univ-cotedazur.fr" TargetMode="External"/><Relationship Id="rId5" Type="http://schemas.openxmlformats.org/officeDocument/2006/relationships/hyperlink" Target="mailto:sylvain.di-giorgio@univ-cotedazur.fr" TargetMode="External"/><Relationship Id="rId4" Type="http://schemas.openxmlformats.org/officeDocument/2006/relationships/hyperlink" Target="mailto:anne.brisswalter@univ-cotedazur.fr" TargetMode="External"/></Relationships>
</file>

<file path=ppt/slides/_rels/slide14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aspie-friendly.fr/"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apps.who.int/iris/bitstream/handle/10665/83756/fa5418.pdf?sequence=1&amp;isAllowed=y" TargetMode="External"/><Relationship Id="rId2" Type="http://schemas.openxmlformats.org/officeDocument/2006/relationships/hyperlink" Target="http://www.who.int/fr"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apps.who.int/iris/bitstream/handle/10665/83756/fa5418.pdf?sequence=1&amp;isAllowed=y" TargetMode="External"/><Relationship Id="rId2" Type="http://schemas.openxmlformats.org/officeDocument/2006/relationships/image" Target="../media/image14.tiff"/><Relationship Id="rId1" Type="http://schemas.openxmlformats.org/officeDocument/2006/relationships/slideLayout" Target="../slideLayouts/slideLayout2.xml"/><Relationship Id="rId4" Type="http://schemas.openxmlformats.org/officeDocument/2006/relationships/hyperlink" Target="http://www.who.int/fr" TargetMode="Externa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hyperlink" Target="file:///\\Users\Anne%201\Downloads\cerfa_15692-01.pdf" TargetMode="External"/><Relationship Id="rId7" Type="http://schemas.openxmlformats.org/officeDocument/2006/relationships/hyperlink" Target="https://www.service-public.fr/particuliers/vosdroits/F14809" TargetMode="External"/><Relationship Id="rId2" Type="http://schemas.openxmlformats.org/officeDocument/2006/relationships/image" Target="../media/image17.tiff"/><Relationship Id="rId1" Type="http://schemas.openxmlformats.org/officeDocument/2006/relationships/slideLayout" Target="../slideLayouts/slideLayout12.xml"/><Relationship Id="rId6" Type="http://schemas.openxmlformats.org/officeDocument/2006/relationships/hyperlink" Target="https://www.service-public.fr/particuliers/vosdroits/F2475" TargetMode="External"/><Relationship Id="rId5" Type="http://schemas.openxmlformats.org/officeDocument/2006/relationships/hyperlink" Target="https://www.service-public.fr/particuliers/vosdroits/F14202" TargetMode="External"/><Relationship Id="rId4" Type="http://schemas.openxmlformats.org/officeDocument/2006/relationships/hyperlink" Target="https://www.service-public.fr/particuliers/vosdroits/F12242"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travail-emploi.gouv.fr/emploi/emploi-et-handicap/prevention-et-maintien-dans-l-emploi/centre-reeducation-professionnelle" TargetMode="External"/><Relationship Id="rId2" Type="http://schemas.openxmlformats.org/officeDocument/2006/relationships/hyperlink" Target="https://handicap.gouv.fr/les-aides-et-les-prestations/maison-departementale-du-handicap/article/la-commission-des-droits-et-de-l-autonomie-des-personnes-handicapees" TargetMode="External"/><Relationship Id="rId1" Type="http://schemas.openxmlformats.org/officeDocument/2006/relationships/slideLayout" Target="../slideLayouts/slideLayout12.xml"/><Relationship Id="rId6" Type="http://schemas.openxmlformats.org/officeDocument/2006/relationships/hyperlink" Target="http://www.fondshs.fr/vie-quotidienne/ressources-allocations/plan-personnalise-compensation" TargetMode="External"/><Relationship Id="rId5" Type="http://schemas.openxmlformats.org/officeDocument/2006/relationships/hyperlink" Target="http://www.mdph.fr/index.php?option=com_content&amp;view=article&amp;id=118&amp;Itemid=4" TargetMode="External"/><Relationship Id="rId4" Type="http://schemas.openxmlformats.org/officeDocument/2006/relationships/hyperlink" Target="http://www.mdph.fr/"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capemploi.net/cap-emploi/" TargetMode="External"/><Relationship Id="rId2" Type="http://schemas.openxmlformats.org/officeDocument/2006/relationships/hyperlink" Target="https://handicap.gouv.fr/les-aides-et-les-prestations/maison-departementale-du-handicap/article/la-commission-des-droits-et-de-l-autonomie-des-personnes-handicapees" TargetMode="External"/><Relationship Id="rId1" Type="http://schemas.openxmlformats.org/officeDocument/2006/relationships/slideLayout" Target="../slideLayouts/slideLayout12.xml"/><Relationship Id="rId6" Type="http://schemas.openxmlformats.org/officeDocument/2006/relationships/hyperlink" Target="http://www.fiphfp.fr/" TargetMode="External"/><Relationship Id="rId5" Type="http://schemas.openxmlformats.org/officeDocument/2006/relationships/hyperlink" Target="https://www.agefiph.fr/" TargetMode="External"/><Relationship Id="rId4" Type="http://schemas.openxmlformats.org/officeDocument/2006/relationships/hyperlink" Target="https://www.agefiph.fr/Actus-Publications/Campagnes/Campagne-Garder-son-emploi/Professionnels/Le-role-du-Sameth"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www.fiphfp.fr/"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hyperlink" Target="https://www.youtube.com/watch?v=KXMUMY_GjYo" TargetMode="Externa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hyperlink" Target="https://unice-my.sharepoint.com/:b:/g/personal/anne_brisswalter_unice_fr/EVsxQHQafNFGoMMh2a5eDv8BhbpwjtfBNW4ssgE0-e7xSw?e=yeHFsI" TargetMode="Externa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hyperlink" Target="https://www.fagerh.fr/centres-formations-et-prestations-accompagnement/site-medico-social-coteau" TargetMode="External"/><Relationship Id="rId3" Type="http://schemas.openxmlformats.org/officeDocument/2006/relationships/hyperlink" Target="https://www.isatis.org/" TargetMode="External"/><Relationship Id="rId7" Type="http://schemas.openxmlformats.org/officeDocument/2006/relationships/hyperlink" Target="https://mdph.departement06.fr/mdph-06-7374.html" TargetMode="External"/><Relationship Id="rId2" Type="http://schemas.openxmlformats.org/officeDocument/2006/relationships/hyperlink" Target="http://www.fiphfp.fr/" TargetMode="External"/><Relationship Id="rId1" Type="http://schemas.openxmlformats.org/officeDocument/2006/relationships/slideLayout" Target="../slideLayouts/slideLayout3.xml"/><Relationship Id="rId6" Type="http://schemas.openxmlformats.org/officeDocument/2006/relationships/hyperlink" Target="https://handipactes-paca-corse.org/" TargetMode="External"/><Relationship Id="rId11" Type="http://schemas.openxmlformats.org/officeDocument/2006/relationships/image" Target="../media/image25.png"/><Relationship Id="rId5" Type="http://schemas.openxmlformats.org/officeDocument/2006/relationships/hyperlink" Target="https://handicap.anfh.fr/sameth" TargetMode="External"/><Relationship Id="rId10" Type="http://schemas.openxmlformats.org/officeDocument/2006/relationships/image" Target="../media/image24.png"/><Relationship Id="rId4" Type="http://schemas.openxmlformats.org/officeDocument/2006/relationships/hyperlink" Target="https://www.urapeda-sud.org/services/services-adultes/accompagnement-dans-et-vers-lemploi/#cognitif" TargetMode="External"/><Relationship Id="rId9" Type="http://schemas.openxmlformats.org/officeDocument/2006/relationships/hyperlink" Target="https://www.clubhousefrance.org/" TargetMode="External"/></Relationships>
</file>

<file path=ppt/slides/_rels/slide57.xml.rels><?xml version="1.0" encoding="UTF-8" standalone="yes"?>
<Relationships xmlns="http://schemas.openxmlformats.org/package/2006/relationships"><Relationship Id="rId2" Type="http://schemas.openxmlformats.org/officeDocument/2006/relationships/hyperlink" Target="https://fr.wikipedia.org/wiki/Service_d'aide_au_maintien_dans_l'emploi_des_travailleurs_handicap%C3%A9s" TargetMode="Externa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hyperlink" Target="http://www.isatis.org/" TargetMode="Externa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hyperlink" Target="https://www.urapeda-sud.org/"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61.xml.rels><?xml version="1.0" encoding="UTF-8" standalone="yes"?>
<Relationships xmlns="http://schemas.openxmlformats.org/package/2006/relationships"><Relationship Id="rId3" Type="http://schemas.openxmlformats.org/officeDocument/2006/relationships/hyperlink" Target="http://travail-emploi.gouv.fr/emploi/emploi-et-handicap/fiphfp" TargetMode="External"/><Relationship Id="rId2" Type="http://schemas.openxmlformats.org/officeDocument/2006/relationships/hyperlink" Target="http://www.fiphfp.fr/" TargetMode="Externa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hyperlink" Target="https://travail-emploi.gouv.fr/ministere/service-public-de-l-emploi/article/cap-emploi" TargetMode="External"/><Relationship Id="rId7" Type="http://schemas.openxmlformats.org/officeDocument/2006/relationships/hyperlink" Target="https://www.pole-emploi.fr/candidat/les-ateliers-de-pole-emploi/la-methode-de-recrutement-par-si.html" TargetMode="External"/><Relationship Id="rId2" Type="http://schemas.openxmlformats.org/officeDocument/2006/relationships/hyperlink" Target="https://www.pole-emploi.fr/" TargetMode="External"/><Relationship Id="rId1" Type="http://schemas.openxmlformats.org/officeDocument/2006/relationships/slideLayout" Target="../slideLayouts/slideLayout3.xml"/><Relationship Id="rId6" Type="http://schemas.openxmlformats.org/officeDocument/2006/relationships/hyperlink" Target="https://www.pole-emploi.fr/candidat/votre-projet-professionnel/definir-votre-projet-professionn/realiser-une-immersion-professio.html" TargetMode="External"/><Relationship Id="rId5" Type="http://schemas.openxmlformats.org/officeDocument/2006/relationships/hyperlink" Target="https://www.pole-emploi.fr/employeur/aides-aux-recrutements/les-aides-a-la-formation/la-preparation-operationnelle-a.html" TargetMode="External"/><Relationship Id="rId4" Type="http://schemas.openxmlformats.org/officeDocument/2006/relationships/hyperlink" Target="https://www.pole-emploi.fr/candidat/en-formation/mes-aides-financieres/laction-de-formation-prealable-a.html"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s://www.duoday.fr/" TargetMode="External"/><Relationship Id="rId13" Type="http://schemas.openxmlformats.org/officeDocument/2006/relationships/hyperlink" Target="https://www.lespapillonsdejour.fr/" TargetMode="External"/><Relationship Id="rId3" Type="http://schemas.openxmlformats.org/officeDocument/2006/relationships/hyperlink" Target="https://www.afpjr.org/" TargetMode="External"/><Relationship Id="rId7" Type="http://schemas.openxmlformats.org/officeDocument/2006/relationships/hyperlink" Target="https://www.clubhousefrance.org/" TargetMode="External"/><Relationship Id="rId12" Type="http://schemas.openxmlformats.org/officeDocument/2006/relationships/hyperlink" Target="https://www.lpliz.com/application/" TargetMode="External"/><Relationship Id="rId2" Type="http://schemas.openxmlformats.org/officeDocument/2006/relationships/hyperlink" Target="https://www.adapeiam.fr/" TargetMode="External"/><Relationship Id="rId1" Type="http://schemas.openxmlformats.org/officeDocument/2006/relationships/slideLayout" Target="../slideLayouts/slideLayout3.xml"/><Relationship Id="rId6" Type="http://schemas.openxmlformats.org/officeDocument/2006/relationships/hyperlink" Target="https://www.adapeiam.fr/index.php/nos-etablissements/secteur-adulte" TargetMode="External"/><Relationship Id="rId11" Type="http://schemas.openxmlformats.org/officeDocument/2006/relationships/hyperlink" Target="https://hello-handicap.fr/" TargetMode="External"/><Relationship Id="rId5" Type="http://schemas.openxmlformats.org/officeDocument/2006/relationships/hyperlink" Target="https://www.avencod.fr/" TargetMode="External"/><Relationship Id="rId10" Type="http://schemas.openxmlformats.org/officeDocument/2006/relationships/hyperlink" Target="https://www.handicap.fr/" TargetMode="External"/><Relationship Id="rId4" Type="http://schemas.openxmlformats.org/officeDocument/2006/relationships/hyperlink" Target="http://www.aktisea.com/" TargetMode="External"/><Relationship Id="rId9" Type="http://schemas.openxmlformats.org/officeDocument/2006/relationships/hyperlink" Target="https://www.ethik-connection.com/"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www.service-public.fr/particuliers/vosdroits/F1653" TargetMode="External"/><Relationship Id="rId2" Type="http://schemas.openxmlformats.org/officeDocument/2006/relationships/hyperlink" Target="https://www.service-public.fr/particuliers/vosdroits/F1654" TargetMode="External"/><Relationship Id="rId1" Type="http://schemas.openxmlformats.org/officeDocument/2006/relationships/slideLayout" Target="../slideLayouts/slideLayout12.xml"/><Relationship Id="rId4" Type="http://schemas.openxmlformats.org/officeDocument/2006/relationships/hyperlink" Target="https://mdph.departement06.fr/structures-d-accueil-et-d-accompagnement-pour-adultes/etablissement-et-services-d-aide-par-le-travail-esat-5438.html"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www.service-public.fr/particuliers/vosdroits/F1653" TargetMode="External"/><Relationship Id="rId2" Type="http://schemas.openxmlformats.org/officeDocument/2006/relationships/hyperlink" Target="https://www.service-public.fr/particuliers/vosdroits/F1654" TargetMode="External"/><Relationship Id="rId1" Type="http://schemas.openxmlformats.org/officeDocument/2006/relationships/slideLayout" Target="../slideLayouts/slideLayout12.xml"/><Relationship Id="rId5" Type="http://schemas.openxmlformats.org/officeDocument/2006/relationships/hyperlink" Target="https://handicap.gouv.fr/les-aides-et-les-prestations/maison-departementale-du-handicap/article/la-commission-des-droits-et-de-l-autonomie-des-personnes-handicapees" TargetMode="External"/><Relationship Id="rId4" Type="http://schemas.openxmlformats.org/officeDocument/2006/relationships/hyperlink" Target="https://www.unea.fr/quest-ce-quune-entreprise-adaptee"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69.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www.pole-emploi.fr/candidat/votre-projet-professionnel/definir-votre-projet-professionn/realiser-une-immersion-professio.html" TargetMode="Externa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hyperlink" Target="https://www.fonction-publique.gouv.fr/score/pass" TargetMode="External"/><Relationship Id="rId7" Type="http://schemas.openxmlformats.org/officeDocument/2006/relationships/image" Target="../media/image35.png"/><Relationship Id="rId2" Type="http://schemas.openxmlformats.org/officeDocument/2006/relationships/image" Target="../media/image32.jpe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hyperlink" Target="https://www.fagerh.fr/travailleurs-handicapes/se-former"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hyperlink" Target="http://www.fiphfp.fr/" TargetMode="Externa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www.fiphfp.fr/Mediatheque/Videos/L-apprentissage-une-voie-d-acces-a-l-emploi" TargetMode="Externa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unice-my.sharepoint.com/:b:/g/personal/anne_brisswalter_unice_fr/EYak5HOT9OdKhoCfxIthVHYBQzPbjoRK5hPbCUB9VGJCkQ?e=Ym2CL7" TargetMode="External"/><Relationship Id="rId2" Type="http://schemas.openxmlformats.org/officeDocument/2006/relationships/hyperlink" Target="https://unice-my.sharepoint.com/:p:/g/personal/anne_brisswalter_unice_fr/EdG2OhSR-uRJimV9hlH1SbMBbsnF7-KKESRU-sAujQrcbQ?e=n8YmMu" TargetMode="Externa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hyperlink" Target="https://unice-my.sharepoint.com/:b:/g/personal/anne_brisswalter_unice_fr/EeTqeoywaJRAnVOwi_fFjiABmCe5C0LSEbn_qUHWDW2JDg?e=oH6OKz"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hyperlink" Target="https://www.youtube.com/watch?v=7bjnlMgzlag" TargetMode="External"/><Relationship Id="rId2" Type="http://schemas.openxmlformats.org/officeDocument/2006/relationships/hyperlink" Target="https://www.youtube.com/watch?v=IKd8-x9p0Sc" TargetMode="External"/><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clubhousefrance.org/" TargetMode="Externa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clubhousefrance.org/campagne-handicap-sante-mentale-UCA/" TargetMode="Externa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46.jpeg"/><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47.jpeg"/><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AF1B4F-66C0-4FBB-88FC-2BE7B4F96D38}"/>
              </a:ext>
            </a:extLst>
          </p:cNvPr>
          <p:cNvSpPr>
            <a:spLocks noGrp="1"/>
          </p:cNvSpPr>
          <p:nvPr>
            <p:ph type="ctrTitle"/>
          </p:nvPr>
        </p:nvSpPr>
        <p:spPr>
          <a:xfrm>
            <a:off x="965200" y="152400"/>
            <a:ext cx="11061700" cy="1302108"/>
          </a:xfrm>
        </p:spPr>
        <p:txBody>
          <a:bodyPr/>
          <a:lstStyle/>
          <a:p>
            <a:r>
              <a:rPr lang="fr-FR" dirty="0">
                <a:solidFill>
                  <a:srgbClr val="0070C0"/>
                </a:solidFill>
                <a:latin typeface="+mn-lt"/>
              </a:rPr>
              <a:t>Le Handicap à Université Côte d’Azur</a:t>
            </a:r>
            <a:br>
              <a:rPr lang="fr-FR" dirty="0">
                <a:solidFill>
                  <a:srgbClr val="0070C0"/>
                </a:solidFill>
                <a:latin typeface="+mn-lt"/>
              </a:rPr>
            </a:br>
            <a:r>
              <a:rPr lang="fr-FR" sz="3200" dirty="0">
                <a:solidFill>
                  <a:srgbClr val="0070C0"/>
                </a:solidFill>
                <a:latin typeface="+mn-lt"/>
              </a:rPr>
              <a:t>Une Politique innovante et inclusive, une Mission transverse</a:t>
            </a:r>
          </a:p>
        </p:txBody>
      </p:sp>
      <p:sp>
        <p:nvSpPr>
          <p:cNvPr id="17" name="ZoneTexte 16"/>
          <p:cNvSpPr txBox="1"/>
          <p:nvPr/>
        </p:nvSpPr>
        <p:spPr>
          <a:xfrm>
            <a:off x="3428447" y="2102258"/>
            <a:ext cx="6135206" cy="861774"/>
          </a:xfrm>
          <a:prstGeom prst="rect">
            <a:avLst/>
          </a:prstGeom>
          <a:noFill/>
        </p:spPr>
        <p:txBody>
          <a:bodyPr wrap="none" rtlCol="0">
            <a:spAutoFit/>
          </a:bodyPr>
          <a:lstStyle/>
          <a:p>
            <a:r>
              <a:rPr lang="fr-FR" sz="3200" b="1" dirty="0">
                <a:hlinkClick r:id="rId2"/>
              </a:rPr>
              <a:t>https://univ-cotedazur.fr/handicap</a:t>
            </a:r>
            <a:endParaRPr lang="fr-FR" sz="3200" b="1" dirty="0"/>
          </a:p>
          <a:p>
            <a:endParaRPr lang="fr-FR" dirty="0"/>
          </a:p>
        </p:txBody>
      </p:sp>
      <p:pic>
        <p:nvPicPr>
          <p:cNvPr id="19" name="Image 18"/>
          <p:cNvPicPr>
            <a:picLocks noChangeAspect="1"/>
          </p:cNvPicPr>
          <p:nvPr/>
        </p:nvPicPr>
        <p:blipFill>
          <a:blip r:embed="rId3"/>
          <a:stretch>
            <a:fillRect/>
          </a:stretch>
        </p:blipFill>
        <p:spPr>
          <a:xfrm>
            <a:off x="3327400" y="2968964"/>
            <a:ext cx="6400800" cy="2692400"/>
          </a:xfrm>
          <a:prstGeom prst="rect">
            <a:avLst/>
          </a:prstGeom>
        </p:spPr>
      </p:pic>
    </p:spTree>
    <p:extLst>
      <p:ext uri="{BB962C8B-B14F-4D97-AF65-F5344CB8AC3E}">
        <p14:creationId xmlns:p14="http://schemas.microsoft.com/office/powerpoint/2010/main" val="1213176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765300" y="293671"/>
            <a:ext cx="9994900" cy="836629"/>
          </a:xfrm>
        </p:spPr>
        <p:txBody>
          <a:bodyPr/>
          <a:lstStyle/>
          <a:p>
            <a:r>
              <a:rPr lang="fr-FR" dirty="0">
                <a:solidFill>
                  <a:srgbClr val="0070C0"/>
                </a:solidFill>
                <a:latin typeface="+mn-lt"/>
              </a:rPr>
              <a:t>DES AXES D’INNOVATION</a:t>
            </a:r>
          </a:p>
        </p:txBody>
      </p:sp>
      <p:sp>
        <p:nvSpPr>
          <p:cNvPr id="3" name="Sous-titre 2"/>
          <p:cNvSpPr>
            <a:spLocks noGrp="1"/>
          </p:cNvSpPr>
          <p:nvPr>
            <p:ph type="subTitle" idx="1"/>
          </p:nvPr>
        </p:nvSpPr>
        <p:spPr>
          <a:xfrm>
            <a:off x="660400" y="1562100"/>
            <a:ext cx="11099800" cy="4292600"/>
          </a:xfrm>
        </p:spPr>
        <p:txBody>
          <a:bodyPr>
            <a:noAutofit/>
          </a:bodyPr>
          <a:lstStyle/>
          <a:p>
            <a:pPr marL="457200" indent="-457200">
              <a:buFont typeface="Wingdings" panose="05000000000000000000" pitchFamily="2" charset="2"/>
              <a:buChar char="ü"/>
            </a:pPr>
            <a:r>
              <a:rPr lang="fr-FR" b="1" dirty="0">
                <a:solidFill>
                  <a:srgbClr val="0070C0"/>
                </a:solidFill>
                <a:latin typeface="+mn-lt"/>
              </a:rPr>
              <a:t>Recrutement</a:t>
            </a:r>
            <a:r>
              <a:rPr lang="fr-FR" dirty="0">
                <a:solidFill>
                  <a:srgbClr val="0070C0"/>
                </a:solidFill>
                <a:latin typeface="+mn-lt"/>
              </a:rPr>
              <a:t> : enseignants et/ou chercheurs</a:t>
            </a:r>
          </a:p>
          <a:p>
            <a:pPr marL="457200" indent="-457200">
              <a:buFont typeface="Wingdings" panose="05000000000000000000" pitchFamily="2" charset="2"/>
              <a:buChar char="ü"/>
            </a:pPr>
            <a:r>
              <a:rPr lang="fr-FR" b="1" dirty="0">
                <a:solidFill>
                  <a:srgbClr val="0070C0"/>
                </a:solidFill>
                <a:latin typeface="+mn-lt"/>
              </a:rPr>
              <a:t>Numérique</a:t>
            </a:r>
            <a:r>
              <a:rPr lang="fr-FR" dirty="0">
                <a:solidFill>
                  <a:srgbClr val="0070C0"/>
                </a:solidFill>
                <a:latin typeface="+mn-lt"/>
              </a:rPr>
              <a:t> : travail collaboratif avec les étudiants et laboratoires de recherche sur l’</a:t>
            </a:r>
            <a:r>
              <a:rPr lang="fr-FR" b="1" dirty="0">
                <a:solidFill>
                  <a:srgbClr val="0070C0"/>
                </a:solidFill>
                <a:latin typeface="+mn-lt"/>
              </a:rPr>
              <a:t>accessibilité numérique</a:t>
            </a:r>
            <a:r>
              <a:rPr lang="fr-FR" dirty="0">
                <a:solidFill>
                  <a:srgbClr val="0070C0"/>
                </a:solidFill>
                <a:latin typeface="+mn-lt"/>
              </a:rPr>
              <a:t> et refonte du site web Handicap de l’Université</a:t>
            </a:r>
          </a:p>
          <a:p>
            <a:pPr marL="457200" indent="-457200">
              <a:buFont typeface="Wingdings" panose="05000000000000000000" pitchFamily="2" charset="2"/>
              <a:buChar char="ü"/>
            </a:pPr>
            <a:r>
              <a:rPr lang="fr-FR" b="1" dirty="0">
                <a:solidFill>
                  <a:srgbClr val="0070C0"/>
                </a:solidFill>
                <a:latin typeface="+mn-lt"/>
              </a:rPr>
              <a:t>Recherche</a:t>
            </a:r>
            <a:r>
              <a:rPr lang="fr-FR" dirty="0">
                <a:solidFill>
                  <a:srgbClr val="0070C0"/>
                </a:solidFill>
                <a:latin typeface="+mn-lt"/>
              </a:rPr>
              <a:t> : </a:t>
            </a:r>
            <a:r>
              <a:rPr lang="fr-FR" sz="2400" dirty="0">
                <a:solidFill>
                  <a:srgbClr val="0070C0"/>
                </a:solidFill>
                <a:latin typeface="+mn-lt"/>
              </a:rPr>
              <a:t>Fléchage d’une </a:t>
            </a:r>
            <a:r>
              <a:rPr lang="fr-FR" sz="2400" b="1" dirty="0">
                <a:solidFill>
                  <a:srgbClr val="0070C0"/>
                </a:solidFill>
                <a:latin typeface="+mn-lt"/>
              </a:rPr>
              <a:t>thèse </a:t>
            </a:r>
            <a:r>
              <a:rPr lang="fr-FR" sz="2400" b="1" i="1" dirty="0">
                <a:solidFill>
                  <a:srgbClr val="0070C0"/>
                </a:solidFill>
                <a:latin typeface="+mn-lt"/>
              </a:rPr>
              <a:t>Handicap et Numérique</a:t>
            </a:r>
          </a:p>
          <a:p>
            <a:pPr marL="914400" lvl="1" indent="-457200">
              <a:buFont typeface="Arial" panose="020B0604020202020204" pitchFamily="34" charset="0"/>
              <a:buChar char="•"/>
            </a:pPr>
            <a:r>
              <a:rPr lang="fr-FR" sz="2400" dirty="0">
                <a:solidFill>
                  <a:srgbClr val="0070C0"/>
                </a:solidFill>
                <a:latin typeface="+mn-lt"/>
              </a:rPr>
              <a:t>Impulsion de la </a:t>
            </a:r>
            <a:r>
              <a:rPr lang="fr-FR" sz="2400" b="1" dirty="0">
                <a:solidFill>
                  <a:srgbClr val="0070C0"/>
                </a:solidFill>
                <a:latin typeface="+mn-lt"/>
              </a:rPr>
              <a:t>formation à la recherche</a:t>
            </a:r>
            <a:r>
              <a:rPr lang="fr-FR" sz="2400" dirty="0">
                <a:solidFill>
                  <a:srgbClr val="0070C0"/>
                </a:solidFill>
                <a:latin typeface="+mn-lt"/>
              </a:rPr>
              <a:t> dans le domaine du handicap (masters) sur les domaines de la motricité-psycho, ingénierie de la santé, handicap et société, etc.</a:t>
            </a:r>
          </a:p>
          <a:p>
            <a:pPr marL="914400" lvl="1" indent="-457200">
              <a:buFont typeface="Arial" panose="020B0604020202020204" pitchFamily="34" charset="0"/>
              <a:buChar char="•"/>
            </a:pPr>
            <a:r>
              <a:rPr lang="fr-FR" sz="2400" dirty="0">
                <a:solidFill>
                  <a:srgbClr val="0070C0"/>
                </a:solidFill>
                <a:latin typeface="+mn-lt"/>
              </a:rPr>
              <a:t>Amélioration de l’</a:t>
            </a:r>
            <a:r>
              <a:rPr lang="fr-FR" sz="2400" b="1" dirty="0">
                <a:solidFill>
                  <a:srgbClr val="0070C0"/>
                </a:solidFill>
                <a:latin typeface="+mn-lt"/>
              </a:rPr>
              <a:t>accès à la recherche</a:t>
            </a:r>
            <a:r>
              <a:rPr lang="fr-FR" sz="2400" dirty="0">
                <a:solidFill>
                  <a:srgbClr val="0070C0"/>
                </a:solidFill>
                <a:latin typeface="+mn-lt"/>
              </a:rPr>
              <a:t> aux PSH (écoles doctorales)</a:t>
            </a:r>
          </a:p>
          <a:p>
            <a:pPr marL="457200" indent="-457200">
              <a:buFont typeface="Wingdings" panose="05000000000000000000" pitchFamily="2" charset="2"/>
              <a:buChar char="ü"/>
            </a:pPr>
            <a:r>
              <a:rPr lang="fr-FR" b="1" dirty="0">
                <a:solidFill>
                  <a:srgbClr val="0070C0"/>
                </a:solidFill>
                <a:latin typeface="+mn-lt"/>
              </a:rPr>
              <a:t>Communication</a:t>
            </a:r>
            <a:r>
              <a:rPr lang="fr-FR" dirty="0">
                <a:solidFill>
                  <a:srgbClr val="0070C0"/>
                </a:solidFill>
                <a:latin typeface="+mn-lt"/>
              </a:rPr>
              <a:t> : Diffusion de la culture scientifique Handicap</a:t>
            </a:r>
          </a:p>
          <a:p>
            <a:pPr marL="457200" indent="-457200">
              <a:buFont typeface="Wingdings" panose="05000000000000000000" pitchFamily="2" charset="2"/>
              <a:buChar char="ü"/>
            </a:pPr>
            <a:r>
              <a:rPr lang="fr-FR" b="1" dirty="0">
                <a:solidFill>
                  <a:srgbClr val="0070C0"/>
                </a:solidFill>
                <a:latin typeface="+mn-lt"/>
              </a:rPr>
              <a:t>Formation</a:t>
            </a:r>
            <a:r>
              <a:rPr lang="fr-FR" dirty="0">
                <a:solidFill>
                  <a:srgbClr val="0070C0"/>
                </a:solidFill>
                <a:latin typeface="+mn-lt"/>
              </a:rPr>
              <a:t> : </a:t>
            </a:r>
            <a:r>
              <a:rPr lang="fr-FR" sz="2400" dirty="0">
                <a:solidFill>
                  <a:srgbClr val="0070C0"/>
                </a:solidFill>
                <a:latin typeface="+mn-lt"/>
              </a:rPr>
              <a:t>Refonte du </a:t>
            </a:r>
            <a:r>
              <a:rPr lang="fr-FR" sz="2400" b="1" dirty="0">
                <a:solidFill>
                  <a:srgbClr val="0070C0"/>
                </a:solidFill>
                <a:latin typeface="+mn-lt"/>
              </a:rPr>
              <a:t>DU Référent Handicap</a:t>
            </a:r>
            <a:r>
              <a:rPr lang="fr-FR" sz="2400" dirty="0">
                <a:solidFill>
                  <a:srgbClr val="0070C0"/>
                </a:solidFill>
                <a:latin typeface="+mn-lt"/>
              </a:rPr>
              <a:t> (en alternance)</a:t>
            </a:r>
          </a:p>
          <a:p>
            <a:endParaRPr lang="fr-FR" dirty="0">
              <a:latin typeface="+mn-lt"/>
            </a:endParaRPr>
          </a:p>
        </p:txBody>
      </p:sp>
    </p:spTree>
    <p:extLst>
      <p:ext uri="{BB962C8B-B14F-4D97-AF65-F5344CB8AC3E}">
        <p14:creationId xmlns:p14="http://schemas.microsoft.com/office/powerpoint/2010/main" val="14105749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15846" y="294968"/>
            <a:ext cx="10589342" cy="1184523"/>
          </a:xfrm>
        </p:spPr>
        <p:txBody>
          <a:bodyPr>
            <a:normAutofit/>
          </a:bodyPr>
          <a:lstStyle/>
          <a:p>
            <a:r>
              <a:rPr lang="fr-FR" sz="2800" dirty="0">
                <a:solidFill>
                  <a:srgbClr val="0070C0"/>
                </a:solidFill>
                <a:latin typeface="+mn-lt"/>
              </a:rPr>
              <a:t>LES ACTIONS DE LA MISSION HANDICAP</a:t>
            </a:r>
            <a:br>
              <a:rPr lang="fr-FR" sz="2800" dirty="0">
                <a:solidFill>
                  <a:srgbClr val="0070C0"/>
                </a:solidFill>
                <a:latin typeface="+mn-lt"/>
              </a:rPr>
            </a:br>
            <a:r>
              <a:rPr lang="fr-FR" sz="2800" dirty="0">
                <a:solidFill>
                  <a:srgbClr val="0070C0"/>
                </a:solidFill>
                <a:latin typeface="+mn-lt"/>
              </a:rPr>
              <a:t> SENSIBILISER LES MANAGERS À LA SANTÉ MENTALE 8/9</a:t>
            </a:r>
            <a:endParaRPr lang="fr-FR" sz="2800" dirty="0">
              <a:latin typeface="+mn-lt"/>
            </a:endParaRPr>
          </a:p>
        </p:txBody>
      </p:sp>
      <p:graphicFrame>
        <p:nvGraphicFramePr>
          <p:cNvPr id="5" name="Espace réservé du contenu 4"/>
          <p:cNvGraphicFramePr>
            <a:graphicFrameLocks noGrp="1"/>
          </p:cNvGraphicFramePr>
          <p:nvPr>
            <p:ph idx="1"/>
          </p:nvPr>
        </p:nvGraphicFramePr>
        <p:xfrm>
          <a:off x="1415846" y="1825625"/>
          <a:ext cx="10589342" cy="4222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15576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33832" y="294968"/>
            <a:ext cx="10545097" cy="1184523"/>
          </a:xfrm>
        </p:spPr>
        <p:txBody>
          <a:bodyPr>
            <a:normAutofit/>
          </a:bodyPr>
          <a:lstStyle/>
          <a:p>
            <a:r>
              <a:rPr lang="fr-FR" sz="2800" dirty="0">
                <a:solidFill>
                  <a:srgbClr val="0070C0"/>
                </a:solidFill>
                <a:latin typeface="+mn-lt"/>
              </a:rPr>
              <a:t>LES ACTIONS DE LA MISSION HANDICAP</a:t>
            </a:r>
            <a:br>
              <a:rPr lang="fr-FR" sz="2800" dirty="0">
                <a:solidFill>
                  <a:srgbClr val="0070C0"/>
                </a:solidFill>
                <a:latin typeface="+mn-lt"/>
              </a:rPr>
            </a:br>
            <a:r>
              <a:rPr lang="fr-FR" sz="2800" dirty="0">
                <a:solidFill>
                  <a:srgbClr val="0070C0"/>
                </a:solidFill>
                <a:latin typeface="+mn-lt"/>
              </a:rPr>
              <a:t> SENSIBILISER LES MANAGERS À LA SANTÉ MENTALE 9/9</a:t>
            </a:r>
            <a:endParaRPr lang="fr-FR" sz="2800" dirty="0">
              <a:latin typeface="+mn-lt"/>
            </a:endParaRPr>
          </a:p>
        </p:txBody>
      </p:sp>
      <p:sp>
        <p:nvSpPr>
          <p:cNvPr id="3" name="Espace réservé du contenu 2"/>
          <p:cNvSpPr>
            <a:spLocks noGrp="1"/>
          </p:cNvSpPr>
          <p:nvPr>
            <p:ph idx="1"/>
          </p:nvPr>
        </p:nvSpPr>
        <p:spPr/>
        <p:txBody>
          <a:bodyPr/>
          <a:lstStyle/>
          <a:p>
            <a:pPr algn="ctr"/>
            <a:r>
              <a:rPr lang="fr-FR" b="1">
                <a:solidFill>
                  <a:schemeClr val="tx2"/>
                </a:solidFill>
                <a:latin typeface="+mn-lt"/>
              </a:rPr>
              <a:t>MOBILISER LES RELAIS INTERNES</a:t>
            </a:r>
          </a:p>
          <a:p>
            <a:pPr algn="ctr"/>
            <a:endParaRPr lang="fr-FR" b="1">
              <a:solidFill>
                <a:schemeClr val="tx2"/>
              </a:solidFill>
              <a:latin typeface="+mn-lt"/>
            </a:endParaRPr>
          </a:p>
          <a:p>
            <a:r>
              <a:rPr lang="fr-FR" b="1">
                <a:solidFill>
                  <a:schemeClr val="tx2"/>
                </a:solidFill>
                <a:latin typeface="+mn-lt"/>
              </a:rPr>
              <a:t>COMMISSION PLURIDISCIPLINAIRE</a:t>
            </a:r>
            <a:r>
              <a:rPr lang="fr-FR">
                <a:solidFill>
                  <a:schemeClr val="tx2"/>
                </a:solidFill>
                <a:latin typeface="+mn-lt"/>
              </a:rPr>
              <a:t> (</a:t>
            </a:r>
            <a:r>
              <a:rPr lang="fr-FR" sz="2400">
                <a:solidFill>
                  <a:schemeClr val="tx2"/>
                </a:solidFill>
                <a:latin typeface="+mn-lt"/>
              </a:rPr>
              <a:t>DRH / Responsable Mission Handicap / Médecin du travail / Psychologue / Assistante sociale / Responsable Formation / </a:t>
            </a:r>
            <a:r>
              <a:rPr lang="fr-FR" sz="2400" err="1">
                <a:solidFill>
                  <a:schemeClr val="tx2"/>
                </a:solidFill>
                <a:latin typeface="+mn-lt"/>
              </a:rPr>
              <a:t>RRH</a:t>
            </a:r>
            <a:r>
              <a:rPr lang="fr-FR" sz="2400">
                <a:solidFill>
                  <a:schemeClr val="tx2"/>
                </a:solidFill>
                <a:latin typeface="+mn-lt"/>
              </a:rPr>
              <a:t> / ...</a:t>
            </a:r>
            <a:r>
              <a:rPr lang="fr-FR">
                <a:solidFill>
                  <a:schemeClr val="tx2"/>
                </a:solidFill>
                <a:latin typeface="+mn-lt"/>
              </a:rPr>
              <a:t>)</a:t>
            </a:r>
          </a:p>
          <a:p>
            <a:r>
              <a:rPr lang="fr-FR" b="1">
                <a:solidFill>
                  <a:schemeClr val="tx2"/>
                </a:solidFill>
                <a:latin typeface="+mn-lt"/>
              </a:rPr>
              <a:t>Le MANAGER et l’ÉQUIPE </a:t>
            </a:r>
            <a:r>
              <a:rPr lang="fr-FR" sz="2400">
                <a:solidFill>
                  <a:schemeClr val="tx2"/>
                </a:solidFill>
                <a:latin typeface="+mn-lt"/>
              </a:rPr>
              <a:t>établissent le dialogue et s’appuient sur la commission.</a:t>
            </a:r>
          </a:p>
          <a:p>
            <a:r>
              <a:rPr lang="fr-FR" b="1">
                <a:solidFill>
                  <a:schemeClr val="tx2"/>
                </a:solidFill>
                <a:latin typeface="+mn-lt"/>
              </a:rPr>
              <a:t>L’AGENT EN DIFFICULTÉ </a:t>
            </a:r>
            <a:r>
              <a:rPr lang="fr-FR" sz="2400">
                <a:solidFill>
                  <a:schemeClr val="tx2"/>
                </a:solidFill>
                <a:latin typeface="+mn-lt"/>
              </a:rPr>
              <a:t>doit rentrer dans une logique d’acceptation et s’appuie sur les relais.</a:t>
            </a:r>
          </a:p>
          <a:p>
            <a:endParaRPr lang="fr-FR" b="1">
              <a:solidFill>
                <a:schemeClr val="tx2"/>
              </a:solidFill>
              <a:latin typeface="+mn-lt"/>
            </a:endParaRPr>
          </a:p>
        </p:txBody>
      </p:sp>
      <p:pic>
        <p:nvPicPr>
          <p:cNvPr id="5" name="Espace réservé du contenu 4"/>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162232" y="3480619"/>
            <a:ext cx="2047566" cy="1637071"/>
          </a:xfrm>
        </p:spPr>
      </p:pic>
      <p:sp>
        <p:nvSpPr>
          <p:cNvPr id="6" name="ZoneTexte 5"/>
          <p:cNvSpPr txBox="1"/>
          <p:nvPr/>
        </p:nvSpPr>
        <p:spPr>
          <a:xfrm>
            <a:off x="5636302" y="6400800"/>
            <a:ext cx="184731" cy="369332"/>
          </a:xfrm>
          <a:prstGeom prst="rect">
            <a:avLst/>
          </a:prstGeom>
          <a:noFill/>
        </p:spPr>
        <p:txBody>
          <a:bodyPr wrap="none" rtlCol="0">
            <a:spAutoFit/>
          </a:bodyPr>
          <a:lstStyle/>
          <a:p>
            <a:endParaRPr lang="fr-FR"/>
          </a:p>
        </p:txBody>
      </p:sp>
    </p:spTree>
    <p:extLst>
      <p:ext uri="{BB962C8B-B14F-4D97-AF65-F5344CB8AC3E}">
        <p14:creationId xmlns:p14="http://schemas.microsoft.com/office/powerpoint/2010/main" val="2380846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09798" y="593372"/>
            <a:ext cx="9558132" cy="886119"/>
          </a:xfrm>
        </p:spPr>
        <p:txBody>
          <a:bodyPr>
            <a:normAutofit/>
          </a:bodyPr>
          <a:lstStyle/>
          <a:p>
            <a:r>
              <a:rPr lang="fr-FR" sz="3600">
                <a:solidFill>
                  <a:srgbClr val="0070C0"/>
                </a:solidFill>
                <a:latin typeface="+mn-lt"/>
              </a:rPr>
              <a:t>FILMS « HANDICAP PSYCHIQUE ET EMPLOI »</a:t>
            </a:r>
          </a:p>
        </p:txBody>
      </p:sp>
      <p:sp>
        <p:nvSpPr>
          <p:cNvPr id="3" name="Espace réservé du contenu 2"/>
          <p:cNvSpPr>
            <a:spLocks noGrp="1"/>
          </p:cNvSpPr>
          <p:nvPr>
            <p:ph idx="1"/>
          </p:nvPr>
        </p:nvSpPr>
        <p:spPr>
          <a:xfrm>
            <a:off x="2416863" y="2193925"/>
            <a:ext cx="9051237" cy="2098675"/>
          </a:xfrm>
        </p:spPr>
        <p:txBody>
          <a:bodyPr>
            <a:normAutofit lnSpcReduction="10000"/>
          </a:bodyPr>
          <a:lstStyle/>
          <a:p>
            <a:pPr marL="0" indent="0" algn="ctr">
              <a:buNone/>
            </a:pPr>
            <a:r>
              <a:rPr lang="fr-FR" sz="3200" dirty="0">
                <a:latin typeface="+mn-lt"/>
                <a:hlinkClick r:id="rId2"/>
              </a:rPr>
              <a:t>Le film « handicap psychique » du FIPHFP »</a:t>
            </a:r>
            <a:endParaRPr lang="fr-FR" sz="3200" dirty="0">
              <a:latin typeface="+mn-lt"/>
            </a:endParaRPr>
          </a:p>
          <a:p>
            <a:pPr marL="0" indent="0" algn="ctr">
              <a:buNone/>
            </a:pPr>
            <a:endParaRPr lang="fr-FR" dirty="0">
              <a:latin typeface="+mn-lt"/>
            </a:endParaRPr>
          </a:p>
          <a:p>
            <a:pPr marL="0" indent="0" algn="ctr">
              <a:buNone/>
            </a:pPr>
            <a:r>
              <a:rPr lang="fr-FR" b="1" dirty="0">
                <a:latin typeface="+mn-lt"/>
              </a:rPr>
              <a:t>Sur notre site </a:t>
            </a:r>
            <a:r>
              <a:rPr lang="fr-FR" dirty="0">
                <a:latin typeface="+mn-lt"/>
              </a:rPr>
              <a:t>: </a:t>
            </a:r>
            <a:r>
              <a:rPr lang="fr-FR" sz="2400" dirty="0">
                <a:latin typeface="+mn-lt"/>
                <a:hlinkClick r:id="rId3"/>
              </a:rPr>
              <a:t>https://univ-cotedazur.fr/responsabilite-ethique-et-universitaire/handicap/le-handicap-a-universite-cote-dazur/communication-sensibilisation</a:t>
            </a:r>
            <a:endParaRPr lang="fr-FR" sz="2400" dirty="0">
              <a:latin typeface="+mn-lt"/>
            </a:endParaRPr>
          </a:p>
          <a:p>
            <a:endParaRPr lang="fr-FR" dirty="0"/>
          </a:p>
          <a:p>
            <a:endParaRPr lang="fr-FR" dirty="0"/>
          </a:p>
        </p:txBody>
      </p:sp>
      <p:pic>
        <p:nvPicPr>
          <p:cNvPr id="5" name="Image 4"/>
          <p:cNvPicPr>
            <a:picLocks noChangeAspect="1"/>
          </p:cNvPicPr>
          <p:nvPr/>
        </p:nvPicPr>
        <p:blipFill>
          <a:blip r:embed="rId4"/>
          <a:stretch>
            <a:fillRect/>
          </a:stretch>
        </p:blipFill>
        <p:spPr>
          <a:xfrm>
            <a:off x="273048" y="3898900"/>
            <a:ext cx="3351800" cy="2108199"/>
          </a:xfrm>
          <a:prstGeom prst="rect">
            <a:avLst/>
          </a:prstGeom>
        </p:spPr>
      </p:pic>
    </p:spTree>
    <p:extLst>
      <p:ext uri="{BB962C8B-B14F-4D97-AF65-F5344CB8AC3E}">
        <p14:creationId xmlns:p14="http://schemas.microsoft.com/office/powerpoint/2010/main" val="126173888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23682" y="1048584"/>
            <a:ext cx="10287000" cy="4739759"/>
          </a:xfrm>
          <a:prstGeom prst="rect">
            <a:avLst/>
          </a:prstGeom>
        </p:spPr>
        <p:txBody>
          <a:bodyPr wrap="square">
            <a:spAutoFit/>
          </a:bodyPr>
          <a:lstStyle/>
          <a:p>
            <a:pPr algn="ctr">
              <a:spcAft>
                <a:spcPts val="0"/>
              </a:spcAft>
            </a:pPr>
            <a:endParaRPr lang="fr-FR" sz="1600" dirty="0">
              <a:latin typeface="Calibri" charset="0"/>
              <a:ea typeface="Calibri" charset="0"/>
              <a:cs typeface="Times New Roman" charset="0"/>
            </a:endParaRPr>
          </a:p>
          <a:p>
            <a:pPr algn="ctr">
              <a:spcAft>
                <a:spcPts val="0"/>
              </a:spcAft>
            </a:pPr>
            <a:r>
              <a:rPr lang="fr-FR" dirty="0">
                <a:latin typeface="Calibri" charset="0"/>
                <a:ea typeface="Calibri" charset="0"/>
                <a:cs typeface="Calibri" charset="0"/>
              </a:rPr>
              <a:t>La </a:t>
            </a:r>
            <a:r>
              <a:rPr lang="fr-FR" b="1" dirty="0">
                <a:latin typeface="Calibri" charset="0"/>
                <a:ea typeface="Calibri" charset="0"/>
                <a:cs typeface="Calibri" charset="0"/>
              </a:rPr>
              <a:t>Semaine Européenne de l’Emploi des Personnes Handicapées </a:t>
            </a:r>
            <a:r>
              <a:rPr lang="fr-FR" dirty="0">
                <a:latin typeface="Calibri" charset="0"/>
                <a:ea typeface="Calibri" charset="0"/>
                <a:cs typeface="Calibri" charset="0"/>
              </a:rPr>
              <a:t>s’est déroulée du 16 au 22 novembre 2020</a:t>
            </a:r>
          </a:p>
          <a:p>
            <a:pPr algn="ctr">
              <a:spcAft>
                <a:spcPts val="0"/>
              </a:spcAft>
            </a:pPr>
            <a:r>
              <a:rPr lang="fr-FR" dirty="0">
                <a:latin typeface="Calibri" charset="0"/>
                <a:ea typeface="Calibri" charset="0"/>
                <a:cs typeface="Calibri" charset="0"/>
              </a:rPr>
              <a:t>a pour objectif de sensibiliser les personnels au handicap, sur les sujets du recrutement, de l’intégration, du suivi, du maintien dans l’emploi et du reclassement</a:t>
            </a:r>
          </a:p>
          <a:p>
            <a:pPr algn="ctr">
              <a:spcAft>
                <a:spcPts val="0"/>
              </a:spcAft>
            </a:pPr>
            <a:endParaRPr lang="fr-FR" sz="1600" dirty="0">
              <a:latin typeface="Calibri" charset="0"/>
              <a:ea typeface="Calibri" charset="0"/>
              <a:cs typeface="Times New Roman" charset="0"/>
            </a:endParaRPr>
          </a:p>
          <a:p>
            <a:pPr>
              <a:spcAft>
                <a:spcPts val="0"/>
              </a:spcAft>
            </a:pPr>
            <a:r>
              <a:rPr lang="fr-FR" dirty="0">
                <a:latin typeface="Calibri" charset="0"/>
                <a:ea typeface="Calibri" charset="0"/>
                <a:cs typeface="Calibri" charset="0"/>
              </a:rPr>
              <a:t>Au cœur de cette 24</a:t>
            </a:r>
            <a:r>
              <a:rPr lang="fr-FR" sz="1600" baseline="30000" dirty="0">
                <a:latin typeface="Calibri" charset="0"/>
                <a:ea typeface="Calibri" charset="0"/>
                <a:cs typeface="Calibri" charset="0"/>
              </a:rPr>
              <a:t>ème</a:t>
            </a:r>
            <a:r>
              <a:rPr lang="fr-FR" dirty="0">
                <a:latin typeface="Calibri" charset="0"/>
                <a:ea typeface="Calibri" charset="0"/>
                <a:cs typeface="Calibri" charset="0"/>
              </a:rPr>
              <a:t> édition, 100% digital (en raison du contexte sanitaire </a:t>
            </a:r>
            <a:r>
              <a:rPr lang="fr-FR" dirty="0" err="1">
                <a:latin typeface="Calibri" charset="0"/>
                <a:ea typeface="Calibri" charset="0"/>
                <a:cs typeface="Calibri" charset="0"/>
              </a:rPr>
              <a:t>Covid</a:t>
            </a:r>
            <a:r>
              <a:rPr lang="fr-FR" dirty="0">
                <a:latin typeface="Calibri" charset="0"/>
                <a:ea typeface="Calibri" charset="0"/>
                <a:cs typeface="Calibri" charset="0"/>
              </a:rPr>
              <a:t>), plusieurs thématiques phares ont été mises  à l’honneur telles que l’insertion professionnelle et le recrutement en contrat d’apprentissage. </a:t>
            </a:r>
            <a:endParaRPr lang="fr-FR" sz="1600" dirty="0">
              <a:latin typeface="Calibri" charset="0"/>
              <a:ea typeface="Calibri" charset="0"/>
              <a:cs typeface="Times New Roman" charset="0"/>
            </a:endParaRPr>
          </a:p>
          <a:p>
            <a:pPr>
              <a:spcAft>
                <a:spcPts val="0"/>
              </a:spcAft>
            </a:pPr>
            <a:r>
              <a:rPr lang="fr-FR" dirty="0">
                <a:latin typeface="Calibri" charset="0"/>
                <a:ea typeface="Calibri" charset="0"/>
                <a:cs typeface="Calibri" charset="0"/>
              </a:rPr>
              <a:t>Cette semaine fût l’occasion de </a:t>
            </a:r>
            <a:r>
              <a:rPr lang="fr-FR" b="1" dirty="0">
                <a:latin typeface="Calibri" charset="0"/>
                <a:ea typeface="Calibri" charset="0"/>
                <a:cs typeface="Calibri" charset="0"/>
              </a:rPr>
              <a:t>présenter la politique handicap de notre établissement</a:t>
            </a:r>
            <a:r>
              <a:rPr lang="fr-FR" dirty="0">
                <a:latin typeface="Calibri" charset="0"/>
                <a:ea typeface="Calibri" charset="0"/>
                <a:cs typeface="Calibri" charset="0"/>
              </a:rPr>
              <a:t>, de contribuer à </a:t>
            </a:r>
            <a:r>
              <a:rPr lang="fr-FR" b="1" dirty="0">
                <a:latin typeface="Calibri" charset="0"/>
                <a:ea typeface="Calibri" charset="0"/>
                <a:cs typeface="Calibri" charset="0"/>
              </a:rPr>
              <a:t>lutter contre les représentations négatives liées au handicap</a:t>
            </a:r>
            <a:r>
              <a:rPr lang="fr-FR" dirty="0">
                <a:latin typeface="Calibri" charset="0"/>
                <a:ea typeface="Calibri" charset="0"/>
                <a:cs typeface="Calibri" charset="0"/>
              </a:rPr>
              <a:t>, de diffuser l’information la plus large possible sur les droits des agents concernés et de les inciter à se déclarer pour faire connaître leurs besoins et pour bénéficier d’un accompagnement personnalisé.</a:t>
            </a:r>
            <a:endParaRPr lang="fr-FR" sz="1600" dirty="0">
              <a:latin typeface="Calibri" charset="0"/>
              <a:ea typeface="Calibri" charset="0"/>
              <a:cs typeface="Times New Roman" charset="0"/>
            </a:endParaRPr>
          </a:p>
          <a:p>
            <a:pPr>
              <a:spcAft>
                <a:spcPts val="0"/>
              </a:spcAft>
            </a:pPr>
            <a:r>
              <a:rPr lang="fr-FR" dirty="0">
                <a:latin typeface="Calibri" charset="0"/>
                <a:ea typeface="Calibri" charset="0"/>
                <a:cs typeface="Calibri" charset="0"/>
              </a:rPr>
              <a:t> </a:t>
            </a:r>
            <a:endParaRPr lang="fr-FR" sz="1600" dirty="0">
              <a:latin typeface="Calibri" charset="0"/>
              <a:ea typeface="Calibri" charset="0"/>
              <a:cs typeface="Times New Roman" charset="0"/>
            </a:endParaRPr>
          </a:p>
          <a:p>
            <a:r>
              <a:rPr lang="fr-FR" dirty="0">
                <a:latin typeface="Calibri" charset="0"/>
                <a:ea typeface="Calibri" charset="0"/>
                <a:cs typeface="Calibri" charset="0"/>
              </a:rPr>
              <a:t>Pour l’occasion, nous avons construit un site web </a:t>
            </a:r>
            <a:r>
              <a:rPr lang="fr-FR" b="1" dirty="0">
                <a:solidFill>
                  <a:srgbClr val="813B5F"/>
                </a:solidFill>
                <a:latin typeface="Calibri" charset="0"/>
                <a:ea typeface="Calibri" charset="0"/>
                <a:cs typeface="Calibri" charset="0"/>
                <a:hlinkClick r:id="rId2"/>
              </a:rPr>
              <a:t>https://univ-cotedazur.fr/seeph</a:t>
            </a:r>
            <a:r>
              <a:rPr lang="fr-FR" sz="1600" b="1" dirty="0">
                <a:latin typeface="Calibri" charset="0"/>
                <a:ea typeface="Calibri" charset="0"/>
                <a:cs typeface="Times New Roman" charset="0"/>
              </a:rPr>
              <a:t> </a:t>
            </a:r>
            <a:r>
              <a:rPr lang="fr-FR" dirty="0">
                <a:latin typeface="Calibri" charset="0"/>
                <a:ea typeface="Calibri" charset="0"/>
                <a:cs typeface="Calibri" charset="0"/>
              </a:rPr>
              <a:t>regroupant des conférences, des présentations, des vidéos, des témoignages de professionnels en situation de handicap, des quizz, concernant les thématiques du handicap et de l’emploi, les types de handicap, l’apprentissage et bien plus encore…</a:t>
            </a:r>
            <a:endParaRPr lang="fr-FR" sz="1600" dirty="0">
              <a:latin typeface="Calibri" charset="0"/>
              <a:ea typeface="Calibri" charset="0"/>
              <a:cs typeface="Times New Roman" charset="0"/>
            </a:endParaRPr>
          </a:p>
        </p:txBody>
      </p:sp>
      <p:sp>
        <p:nvSpPr>
          <p:cNvPr id="3" name="ZoneTexte 2"/>
          <p:cNvSpPr txBox="1"/>
          <p:nvPr/>
        </p:nvSpPr>
        <p:spPr>
          <a:xfrm>
            <a:off x="1638300" y="228600"/>
            <a:ext cx="10172700" cy="830997"/>
          </a:xfrm>
          <a:prstGeom prst="rect">
            <a:avLst/>
          </a:prstGeom>
          <a:noFill/>
        </p:spPr>
        <p:txBody>
          <a:bodyPr wrap="square" rtlCol="0">
            <a:spAutoFit/>
          </a:bodyPr>
          <a:lstStyle/>
          <a:p>
            <a:pPr algn="ctr">
              <a:spcAft>
                <a:spcPts val="0"/>
              </a:spcAft>
            </a:pPr>
            <a:r>
              <a:rPr lang="fr-FR" sz="2400" b="1" dirty="0">
                <a:solidFill>
                  <a:srgbClr val="0070C0"/>
                </a:solidFill>
                <a:latin typeface="Calibri" charset="0"/>
                <a:ea typeface="Calibri" charset="0"/>
                <a:cs typeface="Times New Roman" charset="0"/>
              </a:rPr>
              <a:t>LE HANDICAP, ACTIVATEUR DE PROGRÈS </a:t>
            </a:r>
            <a:r>
              <a:rPr lang="fr-FR" sz="2400" b="1">
                <a:solidFill>
                  <a:srgbClr val="0070C0"/>
                </a:solidFill>
                <a:latin typeface="Calibri" charset="0"/>
                <a:ea typeface="Calibri" charset="0"/>
                <a:cs typeface="Times New Roman" charset="0"/>
              </a:rPr>
              <a:t>et LEVIER </a:t>
            </a:r>
            <a:r>
              <a:rPr lang="fr-FR" sz="2400" b="1" dirty="0">
                <a:solidFill>
                  <a:srgbClr val="0070C0"/>
                </a:solidFill>
                <a:latin typeface="Calibri" charset="0"/>
                <a:ea typeface="Calibri" charset="0"/>
                <a:cs typeface="Times New Roman" charset="0"/>
              </a:rPr>
              <a:t>DE BIEN ÊTRE AU TRAVAIL </a:t>
            </a:r>
            <a:endParaRPr lang="fr-FR" sz="2400" dirty="0">
              <a:solidFill>
                <a:srgbClr val="0070C0"/>
              </a:solidFill>
              <a:latin typeface="Calibri" charset="0"/>
              <a:ea typeface="Calibri" charset="0"/>
              <a:cs typeface="Times New Roman" charset="0"/>
            </a:endParaRPr>
          </a:p>
          <a:p>
            <a:pPr algn="ctr">
              <a:spcAft>
                <a:spcPts val="0"/>
              </a:spcAft>
            </a:pPr>
            <a:r>
              <a:rPr lang="fr-FR" sz="2400" b="1" dirty="0">
                <a:solidFill>
                  <a:srgbClr val="0070C0"/>
                </a:solidFill>
                <a:latin typeface="Calibri" charset="0"/>
                <a:ea typeface="Calibri" charset="0"/>
                <a:cs typeface="Times New Roman" charset="0"/>
              </a:rPr>
              <a:t> SEEPH 2020</a:t>
            </a:r>
            <a:endParaRPr lang="fr-FR" sz="2400" dirty="0">
              <a:solidFill>
                <a:srgbClr val="0070C0"/>
              </a:solidFill>
            </a:endParaRPr>
          </a:p>
        </p:txBody>
      </p:sp>
    </p:spTree>
    <p:extLst>
      <p:ext uri="{BB962C8B-B14F-4D97-AF65-F5344CB8AC3E}">
        <p14:creationId xmlns:p14="http://schemas.microsoft.com/office/powerpoint/2010/main" val="18321914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523730" y="1938466"/>
            <a:ext cx="9374233" cy="1261884"/>
          </a:xfrm>
          <a:prstGeom prst="rect">
            <a:avLst/>
          </a:prstGeom>
          <a:noFill/>
        </p:spPr>
        <p:txBody>
          <a:bodyPr wrap="none" rtlCol="0">
            <a:spAutoFit/>
          </a:bodyPr>
          <a:lstStyle/>
          <a:p>
            <a:pPr algn="ctr"/>
            <a:r>
              <a:rPr lang="fr-FR" sz="2400" b="1" dirty="0">
                <a:solidFill>
                  <a:srgbClr val="0070C0"/>
                </a:solidFill>
                <a:hlinkClick r:id="rId2"/>
              </a:rPr>
              <a:t>VIDÉOS D’INTERVIEWS D’ACTEURS DE LA MISSION HANDICAP UCA</a:t>
            </a:r>
          </a:p>
          <a:p>
            <a:pPr algn="ctr"/>
            <a:r>
              <a:rPr lang="fr-FR" sz="2400" b="1" dirty="0">
                <a:solidFill>
                  <a:srgbClr val="0070C0"/>
                </a:solidFill>
                <a:hlinkClick r:id="rId2"/>
              </a:rPr>
              <a:t>SEEPH 2020</a:t>
            </a:r>
            <a:endParaRPr lang="fr-FR" sz="2400" b="1" dirty="0">
              <a:solidFill>
                <a:srgbClr val="0070C0"/>
              </a:solidFill>
            </a:endParaRPr>
          </a:p>
          <a:p>
            <a:endParaRPr lang="fr-FR" sz="2800" b="1" dirty="0">
              <a:solidFill>
                <a:srgbClr val="0070C0"/>
              </a:solidFill>
            </a:endParaRPr>
          </a:p>
        </p:txBody>
      </p:sp>
      <p:pic>
        <p:nvPicPr>
          <p:cNvPr id="5" name="Image 4"/>
          <p:cNvPicPr>
            <a:picLocks noChangeAspect="1"/>
          </p:cNvPicPr>
          <p:nvPr/>
        </p:nvPicPr>
        <p:blipFill>
          <a:blip r:embed="rId3"/>
          <a:stretch>
            <a:fillRect/>
          </a:stretch>
        </p:blipFill>
        <p:spPr>
          <a:xfrm>
            <a:off x="3835400" y="3231334"/>
            <a:ext cx="4514114" cy="2839266"/>
          </a:xfrm>
          <a:prstGeom prst="rect">
            <a:avLst/>
          </a:prstGeom>
        </p:spPr>
      </p:pic>
    </p:spTree>
    <p:extLst>
      <p:ext uri="{BB962C8B-B14F-4D97-AF65-F5344CB8AC3E}">
        <p14:creationId xmlns:p14="http://schemas.microsoft.com/office/powerpoint/2010/main" val="4730111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47700" y="2603500"/>
            <a:ext cx="11150600" cy="707886"/>
          </a:xfrm>
          <a:prstGeom prst="rect">
            <a:avLst/>
          </a:prstGeom>
          <a:noFill/>
          <a:ln w="101600">
            <a:solidFill>
              <a:schemeClr val="accent1">
                <a:shade val="50000"/>
              </a:schemeClr>
            </a:solidFill>
          </a:ln>
        </p:spPr>
        <p:txBody>
          <a:bodyPr wrap="square" rtlCol="0">
            <a:spAutoFit/>
          </a:bodyPr>
          <a:lstStyle/>
          <a:p>
            <a:r>
              <a:rPr lang="fr-FR" sz="4000" b="1" dirty="0">
                <a:solidFill>
                  <a:srgbClr val="0070C0"/>
                </a:solidFill>
              </a:rPr>
              <a:t>CONTACTS MISSION HANDICAP ET RÉSEAU INTERNE</a:t>
            </a:r>
          </a:p>
        </p:txBody>
      </p:sp>
    </p:spTree>
    <p:extLst>
      <p:ext uri="{BB962C8B-B14F-4D97-AF65-F5344CB8AC3E}">
        <p14:creationId xmlns:p14="http://schemas.microsoft.com/office/powerpoint/2010/main" val="11529407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09798" y="224852"/>
            <a:ext cx="9272668" cy="749509"/>
          </a:xfrm>
        </p:spPr>
        <p:txBody>
          <a:bodyPr>
            <a:normAutofit/>
          </a:bodyPr>
          <a:lstStyle/>
          <a:p>
            <a:r>
              <a:rPr lang="fr-FR" dirty="0">
                <a:solidFill>
                  <a:srgbClr val="0070C0"/>
                </a:solidFill>
                <a:latin typeface="+mn-lt"/>
              </a:rPr>
              <a:t>CONTACTS MISSION HANDICAP</a:t>
            </a:r>
          </a:p>
        </p:txBody>
      </p:sp>
      <p:sp>
        <p:nvSpPr>
          <p:cNvPr id="3" name="Espace réservé du contenu 2"/>
          <p:cNvSpPr>
            <a:spLocks noGrp="1"/>
          </p:cNvSpPr>
          <p:nvPr>
            <p:ph idx="1"/>
          </p:nvPr>
        </p:nvSpPr>
        <p:spPr>
          <a:xfrm>
            <a:off x="1612900" y="1600200"/>
            <a:ext cx="9994900" cy="4533900"/>
          </a:xfrm>
        </p:spPr>
        <p:txBody>
          <a:bodyPr>
            <a:normAutofit/>
          </a:bodyPr>
          <a:lstStyle/>
          <a:p>
            <a:pPr marL="0" indent="0">
              <a:buNone/>
            </a:pPr>
            <a:r>
              <a:rPr lang="fr-FR" sz="2400" b="1" dirty="0">
                <a:latin typeface="+mn-lt"/>
              </a:rPr>
              <a:t>Pierre </a:t>
            </a:r>
            <a:r>
              <a:rPr lang="fr-FR" sz="2400" b="1" dirty="0" err="1">
                <a:latin typeface="+mn-lt"/>
              </a:rPr>
              <a:t>Crescenzo</a:t>
            </a:r>
            <a:r>
              <a:rPr lang="fr-FR" sz="2400" b="1" dirty="0">
                <a:latin typeface="+mn-lt"/>
              </a:rPr>
              <a:t> </a:t>
            </a:r>
            <a:endParaRPr lang="fr-FR" sz="2400" dirty="0">
              <a:latin typeface="+mn-lt"/>
            </a:endParaRPr>
          </a:p>
          <a:p>
            <a:pPr marL="0" indent="0">
              <a:buNone/>
            </a:pPr>
            <a:r>
              <a:rPr lang="fr-FR" sz="2000" b="1" dirty="0">
                <a:solidFill>
                  <a:schemeClr val="tx2"/>
                </a:solidFill>
                <a:latin typeface="+mn-lt"/>
              </a:rPr>
              <a:t>Vice</a:t>
            </a:r>
            <a:r>
              <a:rPr lang="mr-IN" sz="2000" b="1" dirty="0">
                <a:solidFill>
                  <a:schemeClr val="tx2"/>
                </a:solidFill>
                <a:latin typeface="+mn-lt"/>
              </a:rPr>
              <a:t>–</a:t>
            </a:r>
            <a:r>
              <a:rPr lang="fr-FR" sz="2000" b="1" dirty="0">
                <a:solidFill>
                  <a:schemeClr val="tx2"/>
                </a:solidFill>
                <a:latin typeface="+mn-lt"/>
              </a:rPr>
              <a:t>Président Politique Handicap et Enseignant Chercheur en Informatique</a:t>
            </a:r>
          </a:p>
          <a:p>
            <a:pPr marL="0" indent="0">
              <a:buNone/>
            </a:pPr>
            <a:r>
              <a:rPr lang="fr-FR" sz="2000" dirty="0">
                <a:latin typeface="+mn-lt"/>
                <a:hlinkClick r:id="rId2"/>
              </a:rPr>
              <a:t>pierre.crescenzo@univ-cotedazur.fr</a:t>
            </a:r>
            <a:r>
              <a:rPr lang="fr-FR" sz="2000" dirty="0">
                <a:latin typeface="+mn-lt"/>
              </a:rPr>
              <a:t>             06.07.71.78.46</a:t>
            </a:r>
          </a:p>
          <a:p>
            <a:pPr marL="0" indent="0">
              <a:buNone/>
            </a:pPr>
            <a:endParaRPr lang="fr-FR" sz="2400" dirty="0">
              <a:latin typeface="+mn-lt"/>
            </a:endParaRPr>
          </a:p>
          <a:p>
            <a:pPr marL="0" indent="0">
              <a:buNone/>
            </a:pPr>
            <a:r>
              <a:rPr lang="fr-FR" sz="2400" b="1" dirty="0">
                <a:latin typeface="+mn-lt"/>
              </a:rPr>
              <a:t>Anne Brisswalter </a:t>
            </a:r>
            <a:endParaRPr lang="fr-FR" sz="2400" dirty="0">
              <a:latin typeface="+mn-lt"/>
            </a:endParaRPr>
          </a:p>
          <a:p>
            <a:pPr marL="0" indent="0">
              <a:buNone/>
            </a:pPr>
            <a:r>
              <a:rPr lang="fr-FR" sz="2000" b="1" dirty="0">
                <a:solidFill>
                  <a:schemeClr val="tx2"/>
                </a:solidFill>
                <a:latin typeface="+mn-lt"/>
              </a:rPr>
              <a:t>Responsable Mission Handicap</a:t>
            </a:r>
          </a:p>
          <a:p>
            <a:pPr marL="0" indent="0">
              <a:buNone/>
            </a:pPr>
            <a:r>
              <a:rPr lang="fr-FR" sz="2000" dirty="0">
                <a:latin typeface="+mn-lt"/>
                <a:hlinkClick r:id="rId3"/>
              </a:rPr>
              <a:t>anne.brisswalter@univ-côtedazur.fr</a:t>
            </a:r>
            <a:r>
              <a:rPr lang="fr-FR" sz="2400" dirty="0">
                <a:latin typeface="+mn-lt"/>
              </a:rPr>
              <a:t>          </a:t>
            </a:r>
            <a:r>
              <a:rPr lang="fr-FR" sz="2000" dirty="0">
                <a:latin typeface="+mn-lt"/>
              </a:rPr>
              <a:t>06.98.39.76.01 </a:t>
            </a:r>
            <a:r>
              <a:rPr lang="mr-IN" sz="2000" dirty="0">
                <a:latin typeface="+mn-lt"/>
              </a:rPr>
              <a:t>–</a:t>
            </a:r>
            <a:r>
              <a:rPr lang="fr-FR" sz="2000" dirty="0">
                <a:latin typeface="+mn-lt"/>
              </a:rPr>
              <a:t> 04.89.15.16.15</a:t>
            </a:r>
          </a:p>
          <a:p>
            <a:pPr marL="0" indent="0">
              <a:buNone/>
            </a:pPr>
            <a:r>
              <a:rPr lang="fr-FR" sz="2000" b="1" dirty="0">
                <a:solidFill>
                  <a:schemeClr val="tx2"/>
                </a:solidFill>
                <a:latin typeface="+mn-lt"/>
              </a:rPr>
              <a:t>Correspondante Handicap </a:t>
            </a:r>
            <a:r>
              <a:rPr lang="fr-FR" sz="2000" dirty="0">
                <a:latin typeface="+mn-lt"/>
              </a:rPr>
              <a:t>pour les personnels administratifs </a:t>
            </a:r>
            <a:r>
              <a:rPr lang="mr-IN" sz="2000" dirty="0">
                <a:latin typeface="+mn-lt"/>
              </a:rPr>
              <a:t>–</a:t>
            </a:r>
            <a:r>
              <a:rPr lang="fr-FR" sz="2000" dirty="0">
                <a:latin typeface="+mn-lt"/>
              </a:rPr>
              <a:t> Enseignants/Chercheurs à la </a:t>
            </a:r>
            <a:r>
              <a:rPr lang="fr-FR" sz="2000" b="1" dirty="0">
                <a:latin typeface="+mn-lt"/>
              </a:rPr>
              <a:t>D</a:t>
            </a:r>
            <a:r>
              <a:rPr lang="fr-FR" sz="2000" dirty="0">
                <a:latin typeface="+mn-lt"/>
              </a:rPr>
              <a:t>irection des </a:t>
            </a:r>
            <a:r>
              <a:rPr lang="fr-FR" sz="2000" b="1" dirty="0">
                <a:latin typeface="+mn-lt"/>
              </a:rPr>
              <a:t>R</a:t>
            </a:r>
            <a:r>
              <a:rPr lang="fr-FR" sz="2000" dirty="0">
                <a:latin typeface="+mn-lt"/>
              </a:rPr>
              <a:t>essources </a:t>
            </a:r>
            <a:r>
              <a:rPr lang="fr-FR" sz="2000" b="1" dirty="0">
                <a:latin typeface="+mn-lt"/>
              </a:rPr>
              <a:t>H</a:t>
            </a:r>
            <a:r>
              <a:rPr lang="fr-FR" sz="2000" dirty="0">
                <a:latin typeface="+mn-lt"/>
              </a:rPr>
              <a:t>umaines</a:t>
            </a:r>
          </a:p>
          <a:p>
            <a:pPr marL="0" indent="0">
              <a:buNone/>
            </a:pPr>
            <a:r>
              <a:rPr lang="fr-FR" sz="2000" b="1" dirty="0">
                <a:solidFill>
                  <a:schemeClr val="tx2"/>
                </a:solidFill>
                <a:latin typeface="+mn-lt"/>
              </a:rPr>
              <a:t>Référente Handicap </a:t>
            </a:r>
            <a:r>
              <a:rPr lang="fr-FR" sz="2000" dirty="0">
                <a:latin typeface="+mn-lt"/>
              </a:rPr>
              <a:t>pour les étudiants à la </a:t>
            </a:r>
            <a:r>
              <a:rPr lang="fr-FR" sz="2000" b="1" dirty="0">
                <a:latin typeface="+mn-lt"/>
              </a:rPr>
              <a:t>D</a:t>
            </a:r>
            <a:r>
              <a:rPr lang="fr-FR" sz="2000" dirty="0">
                <a:latin typeface="+mn-lt"/>
              </a:rPr>
              <a:t>irection des </a:t>
            </a:r>
            <a:r>
              <a:rPr lang="fr-FR" sz="2000" b="1" dirty="0">
                <a:latin typeface="+mn-lt"/>
              </a:rPr>
              <a:t>É</a:t>
            </a:r>
            <a:r>
              <a:rPr lang="fr-FR" sz="2000" dirty="0">
                <a:latin typeface="+mn-lt"/>
              </a:rPr>
              <a:t>tudes et de la </a:t>
            </a:r>
            <a:r>
              <a:rPr lang="fr-FR" sz="2000" b="1" dirty="0">
                <a:latin typeface="+mn-lt"/>
              </a:rPr>
              <a:t>F</a:t>
            </a:r>
            <a:r>
              <a:rPr lang="fr-FR" sz="2000" dirty="0">
                <a:latin typeface="+mn-lt"/>
              </a:rPr>
              <a:t>ormation</a:t>
            </a:r>
            <a:endParaRPr lang="fr-FR" sz="2000" dirty="0"/>
          </a:p>
        </p:txBody>
      </p:sp>
      <p:pic>
        <p:nvPicPr>
          <p:cNvPr id="7" name="Espace réservé du contenu 6"/>
          <p:cNvPicPr>
            <a:picLocks noGrp="1" noChangeAspect="1"/>
          </p:cNvPicPr>
          <p:nvPr>
            <p:ph sz="quarter" idx="12"/>
          </p:nvPr>
        </p:nvPicPr>
        <p:blipFill>
          <a:blip r:embed="rId4" cstate="print">
            <a:extLst>
              <a:ext uri="{28A0092B-C50C-407E-A947-70E740481C1C}">
                <a14:useLocalDpi xmlns:a14="http://schemas.microsoft.com/office/drawing/2010/main" val="0"/>
              </a:ext>
            </a:extLst>
          </a:blip>
          <a:stretch>
            <a:fillRect/>
          </a:stretch>
        </p:blipFill>
        <p:spPr>
          <a:xfrm flipH="1" flipV="1">
            <a:off x="5528375" y="4104182"/>
            <a:ext cx="497669" cy="547141"/>
          </a:xfrm>
        </p:spPr>
      </p:pic>
      <p:pic>
        <p:nvPicPr>
          <p:cNvPr id="6" name="Espace réservé du contenu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5528376" y="2345752"/>
            <a:ext cx="497669" cy="547141"/>
          </a:xfrm>
          <a:prstGeom prst="rect">
            <a:avLst/>
          </a:prstGeom>
        </p:spPr>
      </p:pic>
      <p:sp>
        <p:nvSpPr>
          <p:cNvPr id="5" name="ZoneTexte 4"/>
          <p:cNvSpPr txBox="1"/>
          <p:nvPr/>
        </p:nvSpPr>
        <p:spPr>
          <a:xfrm>
            <a:off x="4797289" y="1121981"/>
            <a:ext cx="3911648" cy="400110"/>
          </a:xfrm>
          <a:prstGeom prst="rect">
            <a:avLst/>
          </a:prstGeom>
          <a:noFill/>
        </p:spPr>
        <p:txBody>
          <a:bodyPr wrap="none" rtlCol="0">
            <a:spAutoFit/>
          </a:bodyPr>
          <a:lstStyle/>
          <a:p>
            <a:r>
              <a:rPr lang="fr-FR" sz="2000" b="1" dirty="0">
                <a:solidFill>
                  <a:srgbClr val="0070C0"/>
                </a:solidFill>
              </a:rPr>
              <a:t>https://</a:t>
            </a:r>
            <a:r>
              <a:rPr lang="fr-FR" sz="2000" b="1" dirty="0" err="1">
                <a:solidFill>
                  <a:srgbClr val="0070C0"/>
                </a:solidFill>
              </a:rPr>
              <a:t>univ-cotedazur.fr</a:t>
            </a:r>
            <a:r>
              <a:rPr lang="fr-FR" sz="2000" b="1" dirty="0">
                <a:solidFill>
                  <a:srgbClr val="0070C0"/>
                </a:solidFill>
              </a:rPr>
              <a:t>/handicap</a:t>
            </a:r>
          </a:p>
        </p:txBody>
      </p:sp>
    </p:spTree>
    <p:extLst>
      <p:ext uri="{BB962C8B-B14F-4D97-AF65-F5344CB8AC3E}">
        <p14:creationId xmlns:p14="http://schemas.microsoft.com/office/powerpoint/2010/main" val="128037730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68598" y="225072"/>
            <a:ext cx="7251702" cy="886119"/>
          </a:xfrm>
        </p:spPr>
        <p:txBody>
          <a:bodyPr>
            <a:normAutofit/>
          </a:bodyPr>
          <a:lstStyle/>
          <a:p>
            <a:r>
              <a:rPr lang="fr-FR" dirty="0">
                <a:solidFill>
                  <a:srgbClr val="0070C0"/>
                </a:solidFill>
                <a:latin typeface="+mn-lt"/>
              </a:rPr>
              <a:t>NOTRE RÉSEAU INTERNE</a:t>
            </a:r>
          </a:p>
        </p:txBody>
      </p:sp>
      <p:sp>
        <p:nvSpPr>
          <p:cNvPr id="3" name="Espace réservé du contenu 2"/>
          <p:cNvSpPr>
            <a:spLocks noGrp="1"/>
          </p:cNvSpPr>
          <p:nvPr>
            <p:ph idx="1"/>
          </p:nvPr>
        </p:nvSpPr>
        <p:spPr>
          <a:xfrm>
            <a:off x="1282700" y="1295401"/>
            <a:ext cx="10071099" cy="4752730"/>
          </a:xfrm>
        </p:spPr>
        <p:txBody>
          <a:bodyPr>
            <a:normAutofit/>
          </a:bodyPr>
          <a:lstStyle/>
          <a:p>
            <a:r>
              <a:rPr lang="fr-FR" sz="1800" dirty="0">
                <a:latin typeface="+mn-lt"/>
              </a:rPr>
              <a:t>Vice-Président Politique Santé : David Darmon </a:t>
            </a:r>
            <a:r>
              <a:rPr lang="fr-FR" sz="1800" dirty="0">
                <a:latin typeface="+mn-lt"/>
                <a:hlinkClick r:id="rId2"/>
              </a:rPr>
              <a:t>david.darmon@univ-cotedazur.fr</a:t>
            </a:r>
            <a:endParaRPr lang="fr-FR" sz="1800" dirty="0">
              <a:latin typeface="+mn-lt"/>
            </a:endParaRPr>
          </a:p>
          <a:p>
            <a:r>
              <a:rPr lang="fr-FR" sz="1800" dirty="0">
                <a:latin typeface="+mn-lt"/>
              </a:rPr>
              <a:t>Le Service de Médecine Préventive pour les Personnels (SMPP) </a:t>
            </a:r>
            <a:r>
              <a:rPr lang="fr-FR" sz="1800" dirty="0">
                <a:latin typeface="+mn-lt"/>
                <a:hlinkClick r:id="rId3"/>
              </a:rPr>
              <a:t>smpp@univ-cotedazur.fr</a:t>
            </a:r>
            <a:r>
              <a:rPr lang="fr-FR" sz="1800" dirty="0">
                <a:latin typeface="+mn-lt"/>
              </a:rPr>
              <a:t> avec notamment :</a:t>
            </a:r>
          </a:p>
          <a:p>
            <a:pPr lvl="1"/>
            <a:r>
              <a:rPr lang="fr-FR" sz="1800" dirty="0">
                <a:latin typeface="+mn-lt"/>
              </a:rPr>
              <a:t>médecin : Carine </a:t>
            </a:r>
            <a:r>
              <a:rPr lang="fr-FR" sz="1800" dirty="0" err="1">
                <a:latin typeface="+mn-lt"/>
              </a:rPr>
              <a:t>Rebouillat</a:t>
            </a:r>
            <a:r>
              <a:rPr lang="fr-FR" sz="1800" dirty="0">
                <a:latin typeface="+mn-lt"/>
              </a:rPr>
              <a:t> </a:t>
            </a:r>
            <a:r>
              <a:rPr lang="fr-FR" sz="1800" dirty="0">
                <a:latin typeface="+mn-lt"/>
                <a:hlinkClick r:id="rId4"/>
              </a:rPr>
              <a:t>karine.rebouillat@univ-cotedazur.fr</a:t>
            </a:r>
            <a:endParaRPr lang="fr-FR" sz="1800" dirty="0">
              <a:latin typeface="+mn-lt"/>
            </a:endParaRPr>
          </a:p>
          <a:p>
            <a:pPr lvl="1"/>
            <a:r>
              <a:rPr lang="fr-FR" sz="1800" dirty="0">
                <a:latin typeface="+mn-lt"/>
              </a:rPr>
              <a:t>infirmière : Evelyne </a:t>
            </a:r>
            <a:r>
              <a:rPr lang="fr-FR" sz="1800" dirty="0" err="1">
                <a:latin typeface="+mn-lt"/>
              </a:rPr>
              <a:t>Gimenes</a:t>
            </a:r>
            <a:r>
              <a:rPr lang="fr-FR" sz="1800" dirty="0">
                <a:latin typeface="+mn-lt"/>
              </a:rPr>
              <a:t> </a:t>
            </a:r>
            <a:r>
              <a:rPr lang="fr-FR" sz="1800" dirty="0">
                <a:latin typeface="+mn-lt"/>
                <a:hlinkClick r:id="rId5"/>
              </a:rPr>
              <a:t>evelyne.gimenes@univ-cotedazur.fr</a:t>
            </a:r>
            <a:endParaRPr lang="fr-FR" sz="1800" dirty="0">
              <a:latin typeface="+mn-lt"/>
            </a:endParaRPr>
          </a:p>
          <a:p>
            <a:r>
              <a:rPr lang="fr-FR" sz="1800" dirty="0">
                <a:latin typeface="+mn-lt"/>
              </a:rPr>
              <a:t>Le Service Universitaire de Médecine Préventive et de Prévention de la Santé (SUMPPS, pour les étudiants) </a:t>
            </a:r>
            <a:r>
              <a:rPr lang="fr-FR" sz="1800" dirty="0">
                <a:latin typeface="+mn-lt"/>
                <a:hlinkClick r:id="rId6"/>
              </a:rPr>
              <a:t>sumpps@univ-cotedazur.fr</a:t>
            </a:r>
            <a:r>
              <a:rPr lang="fr-FR" sz="1800" dirty="0">
                <a:latin typeface="+mn-lt"/>
              </a:rPr>
              <a:t> avec notamment :</a:t>
            </a:r>
          </a:p>
          <a:p>
            <a:pPr lvl="1"/>
            <a:r>
              <a:rPr lang="fr-FR" sz="1800" dirty="0">
                <a:latin typeface="+mn-lt"/>
              </a:rPr>
              <a:t>médecin : David Darmon </a:t>
            </a:r>
            <a:r>
              <a:rPr lang="fr-FR" sz="1800" dirty="0">
                <a:latin typeface="+mn-lt"/>
                <a:hlinkClick r:id="rId2"/>
              </a:rPr>
              <a:t>david.darmon@univ-cotedazur.fr</a:t>
            </a:r>
            <a:endParaRPr lang="fr-FR" sz="1800" dirty="0">
              <a:latin typeface="+mn-lt"/>
            </a:endParaRPr>
          </a:p>
          <a:p>
            <a:pPr lvl="1"/>
            <a:r>
              <a:rPr lang="fr-FR" sz="1800" dirty="0">
                <a:latin typeface="+mn-lt"/>
              </a:rPr>
              <a:t>assistante : Delphine </a:t>
            </a:r>
            <a:r>
              <a:rPr lang="fr-FR" sz="1800" dirty="0" err="1">
                <a:latin typeface="+mn-lt"/>
              </a:rPr>
              <a:t>Allasia</a:t>
            </a:r>
            <a:r>
              <a:rPr lang="fr-FR" sz="1800" dirty="0">
                <a:latin typeface="+mn-lt"/>
              </a:rPr>
              <a:t> </a:t>
            </a:r>
            <a:r>
              <a:rPr lang="fr-FR" sz="1800" dirty="0">
                <a:latin typeface="+mn-lt"/>
                <a:hlinkClick r:id="rId7"/>
              </a:rPr>
              <a:t>delphine.allasia@univ-cotedazur.fr</a:t>
            </a:r>
            <a:endParaRPr lang="fr-FR" sz="1800" dirty="0">
              <a:latin typeface="+mn-lt"/>
            </a:endParaRPr>
          </a:p>
          <a:p>
            <a:r>
              <a:rPr lang="fr-FR" sz="1800" dirty="0">
                <a:latin typeface="+mn-lt"/>
              </a:rPr>
              <a:t>Notre psychologue : Sophie </a:t>
            </a:r>
            <a:r>
              <a:rPr lang="fr-FR" sz="1800" dirty="0" err="1">
                <a:latin typeface="+mn-lt"/>
              </a:rPr>
              <a:t>Bereny</a:t>
            </a:r>
            <a:r>
              <a:rPr lang="fr-FR" sz="1800" dirty="0">
                <a:latin typeface="+mn-lt"/>
              </a:rPr>
              <a:t> </a:t>
            </a:r>
            <a:r>
              <a:rPr lang="fr-FR" sz="1800" dirty="0">
                <a:latin typeface="+mn-lt"/>
                <a:hlinkClick r:id="rId8"/>
              </a:rPr>
              <a:t>sophie.bereny@univ-cotedazur.fr</a:t>
            </a:r>
            <a:endParaRPr lang="fr-FR" sz="1800" dirty="0">
              <a:latin typeface="+mn-lt"/>
            </a:endParaRPr>
          </a:p>
          <a:p>
            <a:r>
              <a:rPr lang="fr-FR" sz="1800" dirty="0">
                <a:latin typeface="+mn-lt"/>
              </a:rPr>
              <a:t>Notre responsable du réseau des assistantes sociales : Anne Zemmour </a:t>
            </a:r>
            <a:r>
              <a:rPr lang="fr-FR" sz="1800" dirty="0">
                <a:latin typeface="+mn-lt"/>
                <a:hlinkClick r:id="rId9"/>
              </a:rPr>
              <a:t>anne.zemmour@univ-cotedazur.fr</a:t>
            </a:r>
            <a:endParaRPr lang="fr-FR" sz="1800" dirty="0">
              <a:latin typeface="+mn-lt"/>
            </a:endParaRPr>
          </a:p>
          <a:p>
            <a:r>
              <a:rPr lang="fr-FR" sz="1800" dirty="0">
                <a:latin typeface="+mn-lt"/>
              </a:rPr>
              <a:t>Globalement, pour signaler une difficulté de travail ou d'études en raison d'un handicap : </a:t>
            </a:r>
            <a:r>
              <a:rPr lang="fr-FR" sz="1800" dirty="0">
                <a:latin typeface="+mn-lt"/>
                <a:hlinkClick r:id="rId10"/>
              </a:rPr>
              <a:t>handicap-signalement@univ-cotedazur.fr</a:t>
            </a:r>
            <a:endParaRPr lang="fr-FR" sz="1800" dirty="0">
              <a:latin typeface="+mn-lt"/>
            </a:endParaRPr>
          </a:p>
        </p:txBody>
      </p:sp>
    </p:spTree>
    <p:extLst>
      <p:ext uri="{BB962C8B-B14F-4D97-AF65-F5344CB8AC3E}">
        <p14:creationId xmlns:p14="http://schemas.microsoft.com/office/powerpoint/2010/main" val="15778144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07776" y="134472"/>
            <a:ext cx="9816353" cy="1072948"/>
          </a:xfrm>
        </p:spPr>
        <p:txBody>
          <a:bodyPr>
            <a:noAutofit/>
          </a:bodyPr>
          <a:lstStyle/>
          <a:p>
            <a:r>
              <a:rPr lang="fr-FR" sz="3600" dirty="0">
                <a:solidFill>
                  <a:srgbClr val="0070C0"/>
                </a:solidFill>
                <a:latin typeface="+mn-lt"/>
              </a:rPr>
              <a:t>Une Équipe au service des Étudiants en situation de Handicap au sein des Campus</a:t>
            </a:r>
          </a:p>
        </p:txBody>
      </p:sp>
      <p:sp>
        <p:nvSpPr>
          <p:cNvPr id="3" name="Espace réservé du contenu 2"/>
          <p:cNvSpPr>
            <a:spLocks noGrp="1"/>
          </p:cNvSpPr>
          <p:nvPr>
            <p:ph idx="1"/>
          </p:nvPr>
        </p:nvSpPr>
        <p:spPr>
          <a:xfrm>
            <a:off x="698500" y="1384300"/>
            <a:ext cx="11328399" cy="4368800"/>
          </a:xfrm>
        </p:spPr>
        <p:txBody>
          <a:bodyPr>
            <a:noAutofit/>
          </a:bodyPr>
          <a:lstStyle/>
          <a:p>
            <a:r>
              <a:rPr lang="fr-FR" sz="1600" dirty="0">
                <a:latin typeface="+mn-lt"/>
              </a:rPr>
              <a:t>le </a:t>
            </a:r>
            <a:r>
              <a:rPr lang="fr-FR" sz="1600" b="1" dirty="0">
                <a:latin typeface="+mn-lt"/>
              </a:rPr>
              <a:t>Service d'Accompagnement des Étudiants en situation de Handicap</a:t>
            </a:r>
            <a:r>
              <a:rPr lang="fr-FR" sz="1600" dirty="0">
                <a:latin typeface="+mn-lt"/>
              </a:rPr>
              <a:t> </a:t>
            </a:r>
            <a:r>
              <a:rPr lang="fr-FR" sz="1600" dirty="0">
                <a:latin typeface="+mn-lt"/>
                <a:hlinkClick r:id="rId2"/>
              </a:rPr>
              <a:t>saeh@univ-cotedazur.fr</a:t>
            </a:r>
            <a:r>
              <a:rPr lang="fr-FR" sz="1600" dirty="0">
                <a:latin typeface="+mn-lt"/>
              </a:rPr>
              <a:t> et nos </a:t>
            </a:r>
            <a:r>
              <a:rPr lang="fr-FR" sz="1600" b="1" dirty="0">
                <a:latin typeface="+mn-lt"/>
              </a:rPr>
              <a:t>Chargées d'Accueil et Accompagnement Handicap</a:t>
            </a:r>
            <a:r>
              <a:rPr lang="fr-FR" sz="1600" dirty="0">
                <a:latin typeface="+mn-lt"/>
              </a:rPr>
              <a:t> </a:t>
            </a:r>
            <a:r>
              <a:rPr lang="fr-FR" sz="1600" dirty="0">
                <a:latin typeface="+mn-lt"/>
                <a:hlinkClick r:id="rId3"/>
              </a:rPr>
              <a:t>caah@univ-cotedazur.fr</a:t>
            </a:r>
            <a:r>
              <a:rPr lang="fr-FR" sz="1600" dirty="0">
                <a:latin typeface="+mn-lt"/>
              </a:rPr>
              <a:t> :</a:t>
            </a:r>
          </a:p>
          <a:p>
            <a:r>
              <a:rPr lang="fr-FR" sz="1600" dirty="0">
                <a:latin typeface="+mn-lt"/>
              </a:rPr>
              <a:t>Trinidad Acha </a:t>
            </a:r>
            <a:br>
              <a:rPr lang="fr-FR" sz="1600" dirty="0">
                <a:latin typeface="+mn-lt"/>
              </a:rPr>
            </a:br>
            <a:r>
              <a:rPr lang="fr-FR" sz="1600" b="1" dirty="0">
                <a:latin typeface="+mn-lt"/>
              </a:rPr>
              <a:t>Campus </a:t>
            </a:r>
            <a:r>
              <a:rPr lang="fr-FR" sz="1600" b="1" dirty="0" err="1">
                <a:latin typeface="+mn-lt"/>
              </a:rPr>
              <a:t>Trotabas</a:t>
            </a:r>
            <a:br>
              <a:rPr lang="fr-FR" sz="1600" dirty="0">
                <a:latin typeface="+mn-lt"/>
              </a:rPr>
            </a:br>
            <a:r>
              <a:rPr lang="fr-FR" sz="1600" dirty="0">
                <a:latin typeface="+mn-lt"/>
                <a:hlinkClick r:id="rId4"/>
              </a:rPr>
              <a:t>trinidad.acha@univ-cotedazur.fr</a:t>
            </a:r>
            <a:endParaRPr lang="fr-FR" sz="1600" dirty="0">
              <a:latin typeface="+mn-lt"/>
            </a:endParaRPr>
          </a:p>
          <a:p>
            <a:r>
              <a:rPr lang="fr-FR" sz="1600" dirty="0">
                <a:latin typeface="+mn-lt"/>
              </a:rPr>
              <a:t>Magali </a:t>
            </a:r>
            <a:r>
              <a:rPr lang="fr-FR" sz="1600" dirty="0" err="1">
                <a:latin typeface="+mn-lt"/>
              </a:rPr>
              <a:t>Astolfi</a:t>
            </a:r>
            <a:br>
              <a:rPr lang="fr-FR" sz="1600" dirty="0">
                <a:latin typeface="+mn-lt"/>
              </a:rPr>
            </a:br>
            <a:r>
              <a:rPr lang="fr-FR" sz="1600" b="1" dirty="0">
                <a:latin typeface="+mn-lt"/>
              </a:rPr>
              <a:t>Campus Plaine du Var, </a:t>
            </a:r>
            <a:r>
              <a:rPr lang="fr-FR" sz="1600" b="1" dirty="0" err="1">
                <a:latin typeface="+mn-lt"/>
              </a:rPr>
              <a:t>SophiaTech</a:t>
            </a:r>
            <a:r>
              <a:rPr lang="fr-FR" sz="1600" b="1" dirty="0">
                <a:latin typeface="+mn-lt"/>
              </a:rPr>
              <a:t> et Bastide Rouge et tous les sites de l'IUT</a:t>
            </a:r>
            <a:br>
              <a:rPr lang="fr-FR" sz="1600" dirty="0">
                <a:latin typeface="+mn-lt"/>
              </a:rPr>
            </a:br>
            <a:r>
              <a:rPr lang="fr-FR" sz="1600" dirty="0">
                <a:latin typeface="+mn-lt"/>
                <a:hlinkClick r:id="rId5"/>
              </a:rPr>
              <a:t>magali.astolfi@univ-cotedazur.fr</a:t>
            </a:r>
            <a:r>
              <a:rPr lang="fr-FR" sz="1600" dirty="0">
                <a:latin typeface="+mn-lt"/>
              </a:rPr>
              <a:t>, 06 67 97 43 43</a:t>
            </a:r>
          </a:p>
          <a:p>
            <a:r>
              <a:rPr lang="fr-FR" sz="1600" dirty="0">
                <a:latin typeface="+mn-lt"/>
              </a:rPr>
              <a:t>Anne </a:t>
            </a:r>
            <a:r>
              <a:rPr lang="fr-FR" sz="1600" dirty="0" err="1">
                <a:latin typeface="+mn-lt"/>
              </a:rPr>
              <a:t>Poggi</a:t>
            </a:r>
            <a:br>
              <a:rPr lang="fr-FR" sz="1600" dirty="0">
                <a:latin typeface="+mn-lt"/>
              </a:rPr>
            </a:br>
            <a:r>
              <a:rPr lang="fr-FR" sz="1600" b="1" dirty="0">
                <a:latin typeface="+mn-lt"/>
              </a:rPr>
              <a:t>Campus </a:t>
            </a:r>
            <a:r>
              <a:rPr lang="fr-FR" sz="1600" b="1" dirty="0" err="1">
                <a:latin typeface="+mn-lt"/>
              </a:rPr>
              <a:t>Valrose</a:t>
            </a:r>
            <a:r>
              <a:rPr lang="fr-FR" sz="1600" b="1" dirty="0">
                <a:latin typeface="+mn-lt"/>
              </a:rPr>
              <a:t>, Grasse et tous les sites de l’INSPE</a:t>
            </a:r>
            <a:br>
              <a:rPr lang="fr-FR" sz="1600" b="1" dirty="0">
                <a:latin typeface="+mn-lt"/>
              </a:rPr>
            </a:br>
            <a:r>
              <a:rPr lang="fr-FR" sz="1600" dirty="0">
                <a:latin typeface="+mn-lt"/>
                <a:hlinkClick r:id="rId6"/>
              </a:rPr>
              <a:t>anne.poggi@univ-cotedazur.fr</a:t>
            </a:r>
            <a:r>
              <a:rPr lang="fr-FR" sz="1600" dirty="0">
                <a:latin typeface="+mn-lt"/>
              </a:rPr>
              <a:t>, 06 11 62 64 42</a:t>
            </a:r>
          </a:p>
          <a:p>
            <a:r>
              <a:rPr lang="fr-FR" sz="1600" dirty="0">
                <a:latin typeface="+mn-lt"/>
              </a:rPr>
              <a:t>Nadia </a:t>
            </a:r>
            <a:r>
              <a:rPr lang="fr-FR" sz="1600" dirty="0" err="1">
                <a:latin typeface="+mn-lt"/>
              </a:rPr>
              <a:t>Prevost</a:t>
            </a:r>
            <a:br>
              <a:rPr lang="fr-FR" sz="1600" dirty="0">
                <a:latin typeface="+mn-lt"/>
              </a:rPr>
            </a:br>
            <a:r>
              <a:rPr lang="fr-FR" sz="1600" b="1" dirty="0">
                <a:latin typeface="+mn-lt"/>
              </a:rPr>
              <a:t>Campus Pasteur </a:t>
            </a:r>
            <a:r>
              <a:rPr lang="fr-FR" sz="1600" b="1">
                <a:latin typeface="+mn-lt"/>
              </a:rPr>
              <a:t>et Saint-Jean-d’Angély</a:t>
            </a:r>
            <a:br>
              <a:rPr lang="fr-FR" sz="1600" dirty="0">
                <a:latin typeface="+mn-lt"/>
              </a:rPr>
            </a:br>
            <a:r>
              <a:rPr lang="fr-FR" sz="1600" dirty="0">
                <a:latin typeface="+mn-lt"/>
                <a:hlinkClick r:id="rId7"/>
              </a:rPr>
              <a:t>nadia.prevost@univ-cotedazur.fr</a:t>
            </a:r>
            <a:r>
              <a:rPr lang="fr-FR" sz="1600" dirty="0">
                <a:latin typeface="+mn-lt"/>
              </a:rPr>
              <a:t>, 07 64 37 53 33</a:t>
            </a:r>
          </a:p>
          <a:p>
            <a:r>
              <a:rPr lang="fr-FR" sz="1600" dirty="0">
                <a:latin typeface="+mn-lt"/>
              </a:rPr>
              <a:t>Isabelle </a:t>
            </a:r>
            <a:r>
              <a:rPr lang="fr-FR" sz="1600" dirty="0" err="1">
                <a:latin typeface="+mn-lt"/>
              </a:rPr>
              <a:t>Rasse</a:t>
            </a:r>
            <a:r>
              <a:rPr lang="fr-FR" sz="1600" dirty="0">
                <a:latin typeface="+mn-lt"/>
              </a:rPr>
              <a:t> et Karine Romand</a:t>
            </a:r>
            <a:br>
              <a:rPr lang="fr-FR" sz="1600" dirty="0">
                <a:latin typeface="+mn-lt"/>
              </a:rPr>
            </a:br>
            <a:r>
              <a:rPr lang="fr-FR" sz="1600" b="1" dirty="0">
                <a:latin typeface="+mn-lt"/>
              </a:rPr>
              <a:t>Campus </a:t>
            </a:r>
            <a:r>
              <a:rPr lang="fr-FR" sz="1600" b="1" dirty="0" err="1">
                <a:latin typeface="+mn-lt"/>
              </a:rPr>
              <a:t>Carlone</a:t>
            </a:r>
            <a:br>
              <a:rPr lang="fr-FR" sz="1600" b="1" dirty="0">
                <a:latin typeface="+mn-lt"/>
              </a:rPr>
            </a:br>
            <a:r>
              <a:rPr lang="fr-FR" sz="1600" dirty="0">
                <a:latin typeface="+mn-lt"/>
                <a:hlinkClick r:id="rId8"/>
              </a:rPr>
              <a:t>isabelle.rasse@univ-cotedazur.fr</a:t>
            </a:r>
            <a:r>
              <a:rPr lang="fr-FR" sz="1600" dirty="0">
                <a:latin typeface="+mn-lt"/>
              </a:rPr>
              <a:t>, </a:t>
            </a:r>
            <a:r>
              <a:rPr lang="fr-FR" sz="1600" dirty="0">
                <a:latin typeface="+mn-lt"/>
                <a:hlinkClick r:id="rId9"/>
              </a:rPr>
              <a:t>karine.roman@univ-cotedazur.fr</a:t>
            </a:r>
            <a:endParaRPr lang="fr-FR" sz="1600" dirty="0">
              <a:latin typeface="+mn-lt"/>
            </a:endParaRPr>
          </a:p>
          <a:p>
            <a:pPr marL="0" marR="0" lvl="0" indent="0" defTabSz="914400" eaLnBrk="1" fontAlgn="auto" latinLnBrk="0" hangingPunct="1">
              <a:lnSpc>
                <a:spcPct val="100000"/>
              </a:lnSpc>
              <a:spcBef>
                <a:spcPts val="0"/>
              </a:spcBef>
              <a:spcAft>
                <a:spcPts val="0"/>
              </a:spcAft>
              <a:buClrTx/>
              <a:buSzTx/>
              <a:buFontTx/>
              <a:buNone/>
              <a:tabLst/>
              <a:defRPr/>
            </a:pPr>
            <a:endParaRPr lang="fr-FR" sz="1600" dirty="0">
              <a:latin typeface="+mn-lt"/>
            </a:endParaRPr>
          </a:p>
        </p:txBody>
      </p:sp>
    </p:spTree>
    <p:extLst>
      <p:ext uri="{BB962C8B-B14F-4D97-AF65-F5344CB8AC3E}">
        <p14:creationId xmlns:p14="http://schemas.microsoft.com/office/powerpoint/2010/main" val="11707467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63700" y="139700"/>
            <a:ext cx="10134600" cy="907991"/>
          </a:xfrm>
        </p:spPr>
        <p:txBody>
          <a:bodyPr>
            <a:noAutofit/>
          </a:bodyPr>
          <a:lstStyle/>
          <a:p>
            <a:r>
              <a:rPr lang="fr-FR" sz="2800" dirty="0">
                <a:solidFill>
                  <a:srgbClr val="0070C0"/>
                </a:solidFill>
                <a:latin typeface="+mn-lt"/>
              </a:rPr>
              <a:t>LES ACTIONS DE LA MISSION HANDICAP POUR LES ÉTUDIANTS EN SITUATION DE HANDICAP</a:t>
            </a:r>
          </a:p>
        </p:txBody>
      </p:sp>
      <p:sp>
        <p:nvSpPr>
          <p:cNvPr id="3" name="Espace réservé du contenu 2"/>
          <p:cNvSpPr>
            <a:spLocks noGrp="1"/>
          </p:cNvSpPr>
          <p:nvPr>
            <p:ph idx="1"/>
          </p:nvPr>
        </p:nvSpPr>
        <p:spPr>
          <a:xfrm>
            <a:off x="1295400" y="1620065"/>
            <a:ext cx="10248900" cy="4752975"/>
          </a:xfrm>
        </p:spPr>
        <p:txBody>
          <a:bodyPr>
            <a:normAutofit fontScale="77500" lnSpcReduction="20000"/>
          </a:bodyPr>
          <a:lstStyle/>
          <a:p>
            <a:pPr lvl="0"/>
            <a:r>
              <a:rPr lang="fr-FR" dirty="0">
                <a:solidFill>
                  <a:schemeClr val="tx2"/>
                </a:solidFill>
                <a:latin typeface="+mn-lt"/>
              </a:rPr>
              <a:t>Effectuer </a:t>
            </a:r>
            <a:r>
              <a:rPr lang="fr-FR" b="1" dirty="0">
                <a:solidFill>
                  <a:schemeClr val="tx2"/>
                </a:solidFill>
                <a:latin typeface="+mn-lt"/>
              </a:rPr>
              <a:t>l’enquête annuelle de recensement</a:t>
            </a:r>
            <a:r>
              <a:rPr lang="fr-FR" dirty="0">
                <a:solidFill>
                  <a:schemeClr val="tx2"/>
                </a:solidFill>
                <a:latin typeface="+mn-lt"/>
              </a:rPr>
              <a:t> des étudiants en situation de handicap (</a:t>
            </a:r>
            <a:r>
              <a:rPr lang="fr-FR" b="1" dirty="0">
                <a:solidFill>
                  <a:schemeClr val="tx2"/>
                </a:solidFill>
                <a:latin typeface="+mn-lt"/>
              </a:rPr>
              <a:t>MESRI</a:t>
            </a:r>
            <a:r>
              <a:rPr lang="fr-FR" dirty="0">
                <a:solidFill>
                  <a:schemeClr val="tx2"/>
                </a:solidFill>
                <a:latin typeface="+mn-lt"/>
              </a:rPr>
              <a:t>)</a:t>
            </a:r>
          </a:p>
          <a:p>
            <a:pPr lvl="0"/>
            <a:r>
              <a:rPr lang="fr-FR" dirty="0">
                <a:solidFill>
                  <a:schemeClr val="tx2"/>
                </a:solidFill>
                <a:latin typeface="+mn-lt"/>
              </a:rPr>
              <a:t>Mettre en place et suivre des </a:t>
            </a:r>
            <a:r>
              <a:rPr lang="fr-FR" b="1" dirty="0">
                <a:solidFill>
                  <a:schemeClr val="tx2"/>
                </a:solidFill>
                <a:latin typeface="+mn-lt"/>
              </a:rPr>
              <a:t>actions de sensibilisation </a:t>
            </a:r>
            <a:r>
              <a:rPr lang="fr-FR" dirty="0">
                <a:solidFill>
                  <a:schemeClr val="tx2"/>
                </a:solidFill>
                <a:latin typeface="+mn-lt"/>
              </a:rPr>
              <a:t>au Handicap</a:t>
            </a:r>
          </a:p>
          <a:p>
            <a:pPr lvl="0"/>
            <a:r>
              <a:rPr lang="fr-FR" dirty="0">
                <a:solidFill>
                  <a:schemeClr val="tx2"/>
                </a:solidFill>
                <a:latin typeface="+mn-lt"/>
              </a:rPr>
              <a:t>Développer et gérer des </a:t>
            </a:r>
            <a:r>
              <a:rPr lang="fr-FR" b="1" dirty="0">
                <a:solidFill>
                  <a:schemeClr val="tx2"/>
                </a:solidFill>
                <a:latin typeface="+mn-lt"/>
              </a:rPr>
              <a:t>partenariats avec des entreprises</a:t>
            </a:r>
            <a:r>
              <a:rPr lang="fr-FR" dirty="0">
                <a:solidFill>
                  <a:schemeClr val="tx2"/>
                </a:solidFill>
                <a:latin typeface="+mn-lt"/>
              </a:rPr>
              <a:t>, associations, </a:t>
            </a:r>
            <a:r>
              <a:rPr lang="fr-FR" b="1" dirty="0">
                <a:solidFill>
                  <a:schemeClr val="tx2"/>
                </a:solidFill>
                <a:latin typeface="+mn-lt"/>
              </a:rPr>
              <a:t>universités, fondations </a:t>
            </a:r>
            <a:r>
              <a:rPr lang="fr-FR" dirty="0">
                <a:solidFill>
                  <a:schemeClr val="tx2"/>
                </a:solidFill>
                <a:latin typeface="+mn-lt"/>
              </a:rPr>
              <a:t>sur les actions de sensibilisation, </a:t>
            </a:r>
            <a:r>
              <a:rPr lang="fr-FR" b="1" dirty="0">
                <a:solidFill>
                  <a:schemeClr val="tx2"/>
                </a:solidFill>
                <a:latin typeface="+mn-lt"/>
              </a:rPr>
              <a:t>l’insertion professionnelle</a:t>
            </a:r>
            <a:r>
              <a:rPr lang="fr-FR" dirty="0">
                <a:solidFill>
                  <a:schemeClr val="tx2"/>
                </a:solidFill>
                <a:latin typeface="+mn-lt"/>
              </a:rPr>
              <a:t>, </a:t>
            </a:r>
            <a:r>
              <a:rPr lang="fr-FR" b="1" dirty="0">
                <a:solidFill>
                  <a:schemeClr val="tx2"/>
                </a:solidFill>
                <a:latin typeface="+mn-lt"/>
              </a:rPr>
              <a:t>l’accessibilité numérique,</a:t>
            </a:r>
            <a:r>
              <a:rPr lang="fr-FR" dirty="0">
                <a:solidFill>
                  <a:schemeClr val="tx2"/>
                </a:solidFill>
                <a:latin typeface="+mn-lt"/>
              </a:rPr>
              <a:t> l’accompagnement spécifique à chaque handicap</a:t>
            </a:r>
          </a:p>
          <a:p>
            <a:pPr lvl="0"/>
            <a:r>
              <a:rPr lang="fr-FR" dirty="0">
                <a:solidFill>
                  <a:schemeClr val="tx2"/>
                </a:solidFill>
                <a:latin typeface="+mn-lt"/>
              </a:rPr>
              <a:t>Initier et développer des </a:t>
            </a:r>
            <a:r>
              <a:rPr lang="fr-FR" b="1" dirty="0">
                <a:solidFill>
                  <a:schemeClr val="tx2"/>
                </a:solidFill>
                <a:latin typeface="+mn-lt"/>
              </a:rPr>
              <a:t>partenariats externes </a:t>
            </a:r>
            <a:r>
              <a:rPr lang="fr-FR" dirty="0">
                <a:solidFill>
                  <a:schemeClr val="tx2"/>
                </a:solidFill>
                <a:latin typeface="+mn-lt"/>
              </a:rPr>
              <a:t>pour inscrire les actions de l’Université en matière de handicap dans un </a:t>
            </a:r>
            <a:r>
              <a:rPr lang="fr-FR" b="1" dirty="0">
                <a:solidFill>
                  <a:schemeClr val="tx2"/>
                </a:solidFill>
                <a:latin typeface="+mn-lt"/>
              </a:rPr>
              <a:t>environnement local et national</a:t>
            </a:r>
          </a:p>
          <a:p>
            <a:pPr lvl="0"/>
            <a:r>
              <a:rPr lang="fr-FR" dirty="0">
                <a:solidFill>
                  <a:schemeClr val="tx2"/>
                </a:solidFill>
                <a:latin typeface="+mn-lt"/>
              </a:rPr>
              <a:t>Concevoir des projets sur la question du handicap pour faire du handicap l’affaire de tous (</a:t>
            </a:r>
            <a:r>
              <a:rPr lang="fr-FR" b="1" dirty="0">
                <a:solidFill>
                  <a:schemeClr val="tx2"/>
                </a:solidFill>
                <a:latin typeface="+mn-lt"/>
              </a:rPr>
              <a:t>Bourse Excellence académique et handicap/Fondation UCA</a:t>
            </a:r>
            <a:r>
              <a:rPr lang="fr-FR" dirty="0">
                <a:solidFill>
                  <a:schemeClr val="tx2"/>
                </a:solidFill>
                <a:latin typeface="+mn-lt"/>
              </a:rPr>
              <a:t>)</a:t>
            </a:r>
          </a:p>
          <a:p>
            <a:pPr lvl="0"/>
            <a:r>
              <a:rPr lang="fr-FR" dirty="0">
                <a:solidFill>
                  <a:schemeClr val="tx2"/>
                </a:solidFill>
                <a:latin typeface="+mn-lt"/>
              </a:rPr>
              <a:t>Mettre en place un réseau </a:t>
            </a:r>
            <a:r>
              <a:rPr lang="fr-FR" b="1" dirty="0">
                <a:solidFill>
                  <a:schemeClr val="tx2"/>
                </a:solidFill>
                <a:latin typeface="+mn-lt"/>
              </a:rPr>
              <a:t>d’Ambassadeurs Handicap sur tous les campus</a:t>
            </a:r>
          </a:p>
          <a:p>
            <a:pPr lvl="0"/>
            <a:r>
              <a:rPr lang="fr-FR" b="1" dirty="0">
                <a:solidFill>
                  <a:schemeClr val="tx2"/>
                </a:solidFill>
                <a:latin typeface="+mn-lt"/>
              </a:rPr>
              <a:t>Co-construire des projets </a:t>
            </a:r>
            <a:r>
              <a:rPr lang="fr-FR" dirty="0">
                <a:solidFill>
                  <a:schemeClr val="tx2"/>
                </a:solidFill>
                <a:latin typeface="+mn-lt"/>
              </a:rPr>
              <a:t>sur la thématique du handicap (formation, sensibilisation, évènements, recherche, emploi, outils numériques) avec les partenaires internes (JNSH, </a:t>
            </a:r>
            <a:r>
              <a:rPr lang="fr-FR" dirty="0" err="1">
                <a:solidFill>
                  <a:schemeClr val="tx2"/>
                </a:solidFill>
                <a:latin typeface="+mn-lt"/>
              </a:rPr>
              <a:t>Invent@UCA</a:t>
            </a:r>
            <a:r>
              <a:rPr lang="fr-FR" dirty="0">
                <a:solidFill>
                  <a:schemeClr val="tx2"/>
                </a:solidFill>
                <a:latin typeface="+mn-lt"/>
              </a:rPr>
              <a:t>, Fondation UCA, </a:t>
            </a:r>
            <a:r>
              <a:rPr lang="fr-FR" dirty="0" err="1">
                <a:solidFill>
                  <a:schemeClr val="tx2"/>
                </a:solidFill>
                <a:latin typeface="+mn-lt"/>
              </a:rPr>
              <a:t>Aspie-Friendly</a:t>
            </a:r>
            <a:r>
              <a:rPr lang="fr-FR" dirty="0">
                <a:solidFill>
                  <a:schemeClr val="tx2"/>
                </a:solidFill>
                <a:latin typeface="+mn-lt"/>
              </a:rPr>
              <a:t>, Laboratoire </a:t>
            </a:r>
            <a:r>
              <a:rPr lang="fr-FR" dirty="0" err="1">
                <a:solidFill>
                  <a:schemeClr val="tx2"/>
                </a:solidFill>
                <a:latin typeface="+mn-lt"/>
              </a:rPr>
              <a:t>Lamhess</a:t>
            </a:r>
            <a:r>
              <a:rPr lang="fr-FR" dirty="0">
                <a:solidFill>
                  <a:schemeClr val="tx2"/>
                </a:solidFill>
                <a:latin typeface="+mn-lt"/>
              </a:rPr>
              <a:t>, …)</a:t>
            </a:r>
          </a:p>
        </p:txBody>
      </p:sp>
    </p:spTree>
    <p:extLst>
      <p:ext uri="{BB962C8B-B14F-4D97-AF65-F5344CB8AC3E}">
        <p14:creationId xmlns:p14="http://schemas.microsoft.com/office/powerpoint/2010/main" val="549926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44A6EB5-DDEE-4EAD-BE33-E34896E2C246}"/>
              </a:ext>
            </a:extLst>
          </p:cNvPr>
          <p:cNvSpPr txBox="1">
            <a:spLocks noChangeAspect="1"/>
          </p:cNvSpPr>
          <p:nvPr/>
        </p:nvSpPr>
        <p:spPr>
          <a:xfrm>
            <a:off x="685799" y="1068578"/>
            <a:ext cx="11348029" cy="4999971"/>
          </a:xfrm>
          <a:prstGeom prst="rect">
            <a:avLst/>
          </a:prstGeom>
          <a:noFill/>
        </p:spPr>
        <p:txBody>
          <a:bodyPr wrap="square" rtlCol="0">
            <a:spAutoFit/>
          </a:bodyPr>
          <a:lstStyle/>
          <a:p>
            <a:pPr algn="just"/>
            <a:endParaRPr lang="fr-FR" sz="1800" dirty="0">
              <a:latin typeface="+mn-lt"/>
            </a:endParaRPr>
          </a:p>
          <a:p>
            <a:pPr marL="285750" indent="-285750">
              <a:spcBef>
                <a:spcPts val="1200"/>
              </a:spcBef>
              <a:buFont typeface="Wingdings" panose="05000000000000000000" pitchFamily="2" charset="2"/>
              <a:buChar char="ü"/>
            </a:pPr>
            <a:r>
              <a:rPr lang="fr-FR" sz="2800" dirty="0">
                <a:solidFill>
                  <a:schemeClr val="tx2"/>
                </a:solidFill>
                <a:latin typeface="+mn-lt"/>
                <a:cs typeface="Arial"/>
              </a:rPr>
              <a:t>La politique Handicap est un </a:t>
            </a:r>
            <a:r>
              <a:rPr lang="fr-FR" sz="2800" b="1" dirty="0">
                <a:solidFill>
                  <a:schemeClr val="tx2"/>
                </a:solidFill>
                <a:latin typeface="+mn-lt"/>
                <a:cs typeface="Arial"/>
              </a:rPr>
              <a:t>levier pour l'amélioration continue de la QVT</a:t>
            </a:r>
            <a:r>
              <a:rPr lang="fr-FR" sz="2800" dirty="0">
                <a:solidFill>
                  <a:schemeClr val="tx2"/>
                </a:solidFill>
                <a:latin typeface="+mn-lt"/>
                <a:cs typeface="Arial"/>
              </a:rPr>
              <a:t>, et pas seulement pour les PSH !</a:t>
            </a:r>
          </a:p>
          <a:p>
            <a:pPr marL="285750" indent="-285750">
              <a:spcBef>
                <a:spcPts val="1200"/>
              </a:spcBef>
              <a:buFont typeface="Wingdings" panose="05000000000000000000" pitchFamily="2" charset="2"/>
              <a:buChar char="ü"/>
            </a:pPr>
            <a:r>
              <a:rPr lang="fr-FR" sz="2800" dirty="0">
                <a:solidFill>
                  <a:schemeClr val="tx2"/>
                </a:solidFill>
                <a:latin typeface="+mn-lt"/>
                <a:cs typeface="Arial"/>
              </a:rPr>
              <a:t>La survenue d’une situation de handicap peut être une chance : l’</a:t>
            </a:r>
            <a:r>
              <a:rPr lang="fr-FR" sz="2800" b="1" dirty="0">
                <a:solidFill>
                  <a:schemeClr val="tx2"/>
                </a:solidFill>
                <a:latin typeface="+mn-lt"/>
                <a:cs typeface="Arial"/>
              </a:rPr>
              <a:t>occasion de réfléchir</a:t>
            </a:r>
            <a:r>
              <a:rPr lang="fr-FR" sz="2800" dirty="0">
                <a:solidFill>
                  <a:schemeClr val="tx2"/>
                </a:solidFill>
                <a:latin typeface="+mn-lt"/>
                <a:cs typeface="Arial"/>
              </a:rPr>
              <a:t> à l’organisation, au management, aux pratiques, aux moyens matériels...</a:t>
            </a:r>
          </a:p>
          <a:p>
            <a:pPr marL="285750" indent="-285750">
              <a:spcBef>
                <a:spcPts val="1200"/>
              </a:spcBef>
              <a:buFont typeface="Wingdings" panose="05000000000000000000" pitchFamily="2" charset="2"/>
              <a:buChar char="ü"/>
            </a:pPr>
            <a:r>
              <a:rPr lang="fr-FR" sz="2800" dirty="0">
                <a:solidFill>
                  <a:schemeClr val="tx2"/>
                </a:solidFill>
                <a:latin typeface="+mn-lt"/>
                <a:cs typeface="Arial"/>
              </a:rPr>
              <a:t>La QVT est un </a:t>
            </a:r>
            <a:r>
              <a:rPr lang="fr-FR" sz="2800" b="1" dirty="0">
                <a:solidFill>
                  <a:schemeClr val="tx2"/>
                </a:solidFill>
                <a:latin typeface="+mn-lt"/>
                <a:cs typeface="Arial"/>
              </a:rPr>
              <a:t>sujet central</a:t>
            </a:r>
            <a:r>
              <a:rPr lang="fr-FR" sz="2800" dirty="0">
                <a:solidFill>
                  <a:schemeClr val="tx2"/>
                </a:solidFill>
                <a:latin typeface="+mn-lt"/>
                <a:cs typeface="Arial"/>
              </a:rPr>
              <a:t> pour l'Université en tant qu’</a:t>
            </a:r>
            <a:r>
              <a:rPr lang="fr-FR" sz="2800" b="1" dirty="0">
                <a:solidFill>
                  <a:schemeClr val="tx2"/>
                </a:solidFill>
                <a:latin typeface="+mn-lt"/>
                <a:cs typeface="Arial"/>
              </a:rPr>
              <a:t>employeur</a:t>
            </a:r>
            <a:r>
              <a:rPr lang="fr-FR" sz="2800" dirty="0">
                <a:solidFill>
                  <a:schemeClr val="tx2"/>
                </a:solidFill>
                <a:latin typeface="+mn-lt"/>
                <a:cs typeface="Arial"/>
              </a:rPr>
              <a:t> et occupe une place essentielle dans le </a:t>
            </a:r>
            <a:r>
              <a:rPr lang="fr-FR" sz="2800" dirty="0">
                <a:solidFill>
                  <a:schemeClr val="accent2"/>
                </a:solidFill>
                <a:latin typeface="+mn-lt"/>
                <a:cs typeface="Arial"/>
              </a:rPr>
              <a:t>débat social</a:t>
            </a:r>
            <a:r>
              <a:rPr lang="fr-FR" sz="2800" dirty="0">
                <a:latin typeface="+mn-lt"/>
                <a:cs typeface="Arial"/>
              </a:rPr>
              <a:t>.</a:t>
            </a:r>
            <a:endParaRPr lang="fr-FR" sz="2800" dirty="0">
              <a:latin typeface="+mn-lt"/>
            </a:endParaRPr>
          </a:p>
          <a:p>
            <a:pPr marL="285750" indent="-285750">
              <a:spcBef>
                <a:spcPts val="1200"/>
              </a:spcBef>
              <a:buFont typeface="Wingdings" panose="05000000000000000000" pitchFamily="2" charset="2"/>
              <a:buChar char="ü"/>
            </a:pPr>
            <a:r>
              <a:rPr lang="fr-FR" sz="2800" dirty="0">
                <a:solidFill>
                  <a:schemeClr val="tx2"/>
                </a:solidFill>
                <a:latin typeface="+mn-lt"/>
                <a:cs typeface="Arial"/>
              </a:rPr>
              <a:t>Handicap et QVT partagent une question essentielle :</a:t>
            </a:r>
          </a:p>
          <a:p>
            <a:pPr algn="ctr">
              <a:spcBef>
                <a:spcPts val="1200"/>
              </a:spcBef>
            </a:pPr>
            <a:r>
              <a:rPr lang="fr-FR" sz="2800" b="1" dirty="0">
                <a:solidFill>
                  <a:schemeClr val="accent2"/>
                </a:solidFill>
                <a:latin typeface="+mn-lt"/>
                <a:cs typeface="Arial"/>
              </a:rPr>
              <a:t>les relations humaines au travail</a:t>
            </a:r>
          </a:p>
        </p:txBody>
      </p:sp>
      <p:sp>
        <p:nvSpPr>
          <p:cNvPr id="13" name="Espace réservé du numéro de diapositive 5">
            <a:extLst>
              <a:ext uri="{FF2B5EF4-FFF2-40B4-BE49-F238E27FC236}">
                <a16:creationId xmlns:a16="http://schemas.microsoft.com/office/drawing/2014/main" id="{5CCCE75D-14A6-4C82-82CE-FF025189B569}"/>
              </a:ext>
            </a:extLst>
          </p:cNvPr>
          <p:cNvSpPr txBox="1">
            <a:spLocks/>
          </p:cNvSpPr>
          <p:nvPr/>
        </p:nvSpPr>
        <p:spPr>
          <a:xfrm>
            <a:off x="9498623" y="6370492"/>
            <a:ext cx="2743200" cy="365125"/>
          </a:xfrm>
          <a:prstGeom prst="rect">
            <a:avLst/>
          </a:prstGeom>
        </p:spPr>
        <p:txBody>
          <a:bodyPr vert="horz" lIns="91440" tIns="45720" rIns="91440" bIns="45720" rtlCol="0" anchor="ctr"/>
          <a:lstStyle>
            <a:defPPr>
              <a:defRPr lang="fr-FR"/>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a:defRPr/>
            </a:pPr>
            <a:fld id="{AA5C12DC-49A7-4971-BA2D-F8E7FC91D205}" type="slidenum">
              <a:rPr lang="fr-FR" smtClean="0"/>
              <a:pPr>
                <a:defRPr/>
              </a:pPr>
              <a:t>11</a:t>
            </a:fld>
            <a:endParaRPr lang="fr-FR" dirty="0"/>
          </a:p>
        </p:txBody>
      </p:sp>
      <p:sp>
        <p:nvSpPr>
          <p:cNvPr id="14" name="Hexagone 13">
            <a:extLst>
              <a:ext uri="{FF2B5EF4-FFF2-40B4-BE49-F238E27FC236}">
                <a16:creationId xmlns:a16="http://schemas.microsoft.com/office/drawing/2014/main" id="{D81B9E45-4D4F-4483-9CC7-78D5DE4854A8}"/>
              </a:ext>
            </a:extLst>
          </p:cNvPr>
          <p:cNvSpPr/>
          <p:nvPr/>
        </p:nvSpPr>
        <p:spPr>
          <a:xfrm>
            <a:off x="18472" y="5627077"/>
            <a:ext cx="131885" cy="131885"/>
          </a:xfrm>
          <a:prstGeom prst="hexago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3048000" y="365622"/>
            <a:ext cx="7264400" cy="646331"/>
          </a:xfrm>
          <a:prstGeom prst="rect">
            <a:avLst/>
          </a:prstGeom>
          <a:noFill/>
        </p:spPr>
        <p:txBody>
          <a:bodyPr wrap="square" rtlCol="0">
            <a:spAutoFit/>
          </a:bodyPr>
          <a:lstStyle/>
          <a:p>
            <a:pPr algn="ctr"/>
            <a:r>
              <a:rPr lang="fr-FR" sz="3600" b="1" dirty="0">
                <a:solidFill>
                  <a:schemeClr val="accent6"/>
                </a:solidFill>
              </a:rPr>
              <a:t>Handicap et Qualité de Vie au Travail</a:t>
            </a:r>
          </a:p>
        </p:txBody>
      </p:sp>
    </p:spTree>
    <p:extLst>
      <p:ext uri="{BB962C8B-B14F-4D97-AF65-F5344CB8AC3E}">
        <p14:creationId xmlns:p14="http://schemas.microsoft.com/office/powerpoint/2010/main" val="8118550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50900" y="52535"/>
            <a:ext cx="11150600" cy="1220111"/>
          </a:xfrm>
        </p:spPr>
        <p:txBody>
          <a:bodyPr>
            <a:noAutofit/>
          </a:bodyPr>
          <a:lstStyle/>
          <a:p>
            <a:r>
              <a:rPr lang="fr-FR" sz="2400" dirty="0">
                <a:solidFill>
                  <a:srgbClr val="0070C0"/>
                </a:solidFill>
              </a:rPr>
              <a:t>MISSIONS DES CHARGÉES D’ACCUEIL </a:t>
            </a:r>
            <a:r>
              <a:rPr lang="fr-FR" sz="2400">
                <a:solidFill>
                  <a:srgbClr val="0070C0"/>
                </a:solidFill>
              </a:rPr>
              <a:t>ET D’ACCOMPAGNEMENT (CAAH)  </a:t>
            </a:r>
            <a:r>
              <a:rPr lang="fr-FR" sz="2400" dirty="0">
                <a:solidFill>
                  <a:srgbClr val="0070C0"/>
                </a:solidFill>
              </a:rPr>
              <a:t>DES ÉTUDIANTS EN SITUATION DE HANDICAP</a:t>
            </a:r>
          </a:p>
        </p:txBody>
      </p:sp>
      <p:sp>
        <p:nvSpPr>
          <p:cNvPr id="3" name="Espace réservé du contenu 2"/>
          <p:cNvSpPr>
            <a:spLocks noGrp="1"/>
          </p:cNvSpPr>
          <p:nvPr>
            <p:ph idx="1"/>
          </p:nvPr>
        </p:nvSpPr>
        <p:spPr>
          <a:xfrm>
            <a:off x="381000" y="1435101"/>
            <a:ext cx="11099799" cy="4613030"/>
          </a:xfrm>
        </p:spPr>
        <p:txBody>
          <a:bodyPr>
            <a:normAutofit/>
          </a:bodyPr>
          <a:lstStyle/>
          <a:p>
            <a:r>
              <a:rPr lang="fr-FR" sz="2400" b="1" dirty="0">
                <a:solidFill>
                  <a:schemeClr val="tx2"/>
                </a:solidFill>
                <a:latin typeface="+mn-lt"/>
              </a:rPr>
              <a:t> </a:t>
            </a:r>
            <a:r>
              <a:rPr lang="fr-FR" sz="2000" dirty="0">
                <a:solidFill>
                  <a:schemeClr val="tx2"/>
                </a:solidFill>
                <a:latin typeface="+mn-lt"/>
              </a:rPr>
              <a:t>En lien avec le Vice-Président Politique Handicap et la Référente Handicap, les </a:t>
            </a:r>
            <a:r>
              <a:rPr lang="fr-FR" sz="2000" b="1" dirty="0">
                <a:solidFill>
                  <a:schemeClr val="tx2"/>
                </a:solidFill>
                <a:latin typeface="+mn-lt"/>
              </a:rPr>
              <a:t>CAAH</a:t>
            </a:r>
            <a:r>
              <a:rPr lang="fr-FR" sz="2000" dirty="0">
                <a:solidFill>
                  <a:schemeClr val="tx2"/>
                </a:solidFill>
                <a:latin typeface="+mn-lt"/>
              </a:rPr>
              <a:t> </a:t>
            </a:r>
            <a:r>
              <a:rPr lang="fr-FR" sz="2000" dirty="0" err="1">
                <a:solidFill>
                  <a:schemeClr val="tx2"/>
                </a:solidFill>
                <a:latin typeface="+mn-lt"/>
              </a:rPr>
              <a:t>oeuvrent</a:t>
            </a:r>
            <a:r>
              <a:rPr lang="fr-FR" sz="2000" dirty="0">
                <a:solidFill>
                  <a:schemeClr val="tx2"/>
                </a:solidFill>
                <a:latin typeface="+mn-lt"/>
              </a:rPr>
              <a:t> pour offrir un accès performant à l’Université aux étudiants en situation de handicap grâce à la mise en place d’aides techniques, humaines, pédagogiques pour leur permettre de suivre leur parcours de formation dans les meilleures conditions et d’élaborer au mieux leur projet professionnel</a:t>
            </a:r>
          </a:p>
          <a:p>
            <a:pPr lvl="0"/>
            <a:r>
              <a:rPr lang="fr-FR" sz="2000" dirty="0">
                <a:solidFill>
                  <a:schemeClr val="tx2"/>
                </a:solidFill>
                <a:latin typeface="+mn-lt"/>
              </a:rPr>
              <a:t>Les </a:t>
            </a:r>
            <a:r>
              <a:rPr lang="fr-FR" sz="2000" b="1" dirty="0">
                <a:solidFill>
                  <a:schemeClr val="tx2"/>
                </a:solidFill>
                <a:latin typeface="+mn-lt"/>
              </a:rPr>
              <a:t>CAAH</a:t>
            </a:r>
            <a:r>
              <a:rPr lang="fr-FR" sz="2000" dirty="0">
                <a:solidFill>
                  <a:schemeClr val="tx2"/>
                </a:solidFill>
                <a:latin typeface="+mn-lt"/>
              </a:rPr>
              <a:t>, sous la direction de leur composante, travaillent en cohérence avec les axes de la Mission Handicap et du MESRI </a:t>
            </a:r>
          </a:p>
          <a:p>
            <a:pPr lvl="0"/>
            <a:r>
              <a:rPr lang="fr-FR" sz="2000" dirty="0">
                <a:solidFill>
                  <a:schemeClr val="tx2"/>
                </a:solidFill>
                <a:latin typeface="+mn-lt"/>
              </a:rPr>
              <a:t>Les </a:t>
            </a:r>
            <a:r>
              <a:rPr lang="fr-FR" sz="2000" b="1" dirty="0">
                <a:solidFill>
                  <a:schemeClr val="tx2"/>
                </a:solidFill>
                <a:latin typeface="+mn-lt"/>
              </a:rPr>
              <a:t>CAAH</a:t>
            </a:r>
            <a:r>
              <a:rPr lang="fr-FR" sz="2000" dirty="0">
                <a:solidFill>
                  <a:schemeClr val="tx2"/>
                </a:solidFill>
                <a:latin typeface="+mn-lt"/>
              </a:rPr>
              <a:t> mettent en œuvre les aménagements d’études et d’examens selon les préconisations du Service de Santé Universitaire </a:t>
            </a:r>
            <a:r>
              <a:rPr lang="mr-IN" sz="2000" dirty="0">
                <a:solidFill>
                  <a:schemeClr val="tx2"/>
                </a:solidFill>
                <a:latin typeface="+mn-lt"/>
              </a:rPr>
              <a:t>–</a:t>
            </a:r>
            <a:r>
              <a:rPr lang="fr-FR" sz="2000" dirty="0">
                <a:solidFill>
                  <a:schemeClr val="tx2"/>
                </a:solidFill>
                <a:latin typeface="+mn-lt"/>
              </a:rPr>
              <a:t> SUMPPS et les informations transmises par les équipes pédagogiques, les Directions de composantes, les Gestionnaires de scolarité et les Enseignants, initier des équipes plurielles quand cela est nécessaire</a:t>
            </a:r>
          </a:p>
          <a:p>
            <a:pPr lvl="0"/>
            <a:r>
              <a:rPr lang="fr-FR" sz="2000" dirty="0">
                <a:solidFill>
                  <a:schemeClr val="tx2"/>
                </a:solidFill>
                <a:latin typeface="+mn-lt"/>
              </a:rPr>
              <a:t>Les </a:t>
            </a:r>
            <a:r>
              <a:rPr lang="fr-FR" sz="2000" b="1" dirty="0">
                <a:solidFill>
                  <a:schemeClr val="tx2"/>
                </a:solidFill>
                <a:latin typeface="+mn-lt"/>
              </a:rPr>
              <a:t>CAAH</a:t>
            </a:r>
            <a:r>
              <a:rPr lang="fr-FR" sz="2000" dirty="0">
                <a:solidFill>
                  <a:schemeClr val="tx2"/>
                </a:solidFill>
                <a:latin typeface="+mn-lt"/>
              </a:rPr>
              <a:t> contribuent à la valorisation de « l’engagement étudiants », au recrutement des étudiants aidants (prise de note, reformulation, secrétaire d’examens</a:t>
            </a:r>
            <a:r>
              <a:rPr lang="mr-IN" sz="2000" dirty="0">
                <a:solidFill>
                  <a:schemeClr val="tx2"/>
                </a:solidFill>
                <a:latin typeface="+mn-lt"/>
              </a:rPr>
              <a:t>…</a:t>
            </a:r>
            <a:r>
              <a:rPr lang="fr-FR" sz="2000" dirty="0">
                <a:solidFill>
                  <a:schemeClr val="tx2"/>
                </a:solidFill>
                <a:latin typeface="+mn-lt"/>
              </a:rPr>
              <a:t>)</a:t>
            </a:r>
          </a:p>
          <a:p>
            <a:pPr lvl="0"/>
            <a:r>
              <a:rPr lang="fr-FR" sz="2000" dirty="0">
                <a:solidFill>
                  <a:schemeClr val="tx2"/>
                </a:solidFill>
                <a:latin typeface="+mn-lt"/>
              </a:rPr>
              <a:t>Les </a:t>
            </a:r>
            <a:r>
              <a:rPr lang="fr-FR" sz="2000" b="1" dirty="0">
                <a:solidFill>
                  <a:schemeClr val="tx2"/>
                </a:solidFill>
                <a:latin typeface="+mn-lt"/>
              </a:rPr>
              <a:t>CAAH</a:t>
            </a:r>
            <a:r>
              <a:rPr lang="fr-FR" sz="2000" dirty="0">
                <a:solidFill>
                  <a:schemeClr val="tx2"/>
                </a:solidFill>
                <a:latin typeface="+mn-lt"/>
              </a:rPr>
              <a:t> participent aux forums de rentrée sur les campus de l’Université ainsi qu’aux forums dédiés emploi, apprentissage</a:t>
            </a:r>
            <a:r>
              <a:rPr lang="mr-IN" sz="2000" dirty="0">
                <a:solidFill>
                  <a:schemeClr val="tx2"/>
                </a:solidFill>
                <a:latin typeface="+mn-lt"/>
              </a:rPr>
              <a:t>…</a:t>
            </a:r>
            <a:r>
              <a:rPr lang="fr-FR" sz="2000" dirty="0">
                <a:solidFill>
                  <a:schemeClr val="tx2"/>
                </a:solidFill>
                <a:latin typeface="+mn-lt"/>
              </a:rPr>
              <a:t>.</a:t>
            </a:r>
          </a:p>
          <a:p>
            <a:pPr lvl="0"/>
            <a:endParaRPr lang="fr-FR" sz="2000" dirty="0">
              <a:solidFill>
                <a:schemeClr val="tx2"/>
              </a:solidFill>
              <a:latin typeface="+mn-lt"/>
            </a:endParaRPr>
          </a:p>
          <a:p>
            <a:endParaRPr lang="fr-FR" dirty="0"/>
          </a:p>
        </p:txBody>
      </p:sp>
    </p:spTree>
    <p:extLst>
      <p:ext uri="{BB962C8B-B14F-4D97-AF65-F5344CB8AC3E}">
        <p14:creationId xmlns:p14="http://schemas.microsoft.com/office/powerpoint/2010/main" val="16911719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848" y="203882"/>
            <a:ext cx="8534401" cy="559833"/>
          </a:xfrm>
          <a:ln w="50800"/>
        </p:spPr>
        <p:txBody>
          <a:bodyPr>
            <a:normAutofit fontScale="90000"/>
          </a:bodyPr>
          <a:lstStyle/>
          <a:p>
            <a:r>
              <a:rPr lang="fr-FR" sz="2800" dirty="0">
                <a:solidFill>
                  <a:srgbClr val="0070C0"/>
                </a:solidFill>
                <a:latin typeface="+mn-lt"/>
              </a:rPr>
              <a:t>Accompagnement des Étudiants en situation de handicap</a:t>
            </a:r>
          </a:p>
        </p:txBody>
      </p:sp>
      <p:graphicFrame>
        <p:nvGraphicFramePr>
          <p:cNvPr id="4" name="Diagramme 3"/>
          <p:cNvGraphicFramePr/>
          <p:nvPr>
            <p:extLst>
              <p:ext uri="{D42A27DB-BD31-4B8C-83A1-F6EECF244321}">
                <p14:modId xmlns:p14="http://schemas.microsoft.com/office/powerpoint/2010/main" val="777455357"/>
              </p:ext>
            </p:extLst>
          </p:nvPr>
        </p:nvGraphicFramePr>
        <p:xfrm>
          <a:off x="152400" y="1079500"/>
          <a:ext cx="11239500" cy="5066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ZoneTexte 11"/>
          <p:cNvSpPr txBox="1"/>
          <p:nvPr/>
        </p:nvSpPr>
        <p:spPr>
          <a:xfrm>
            <a:off x="9010181" y="5493803"/>
            <a:ext cx="1535968" cy="5299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19050" rIns="25400" bIns="19050" numCol="1" spcCol="1270" anchor="ctr" anchorCtr="0">
            <a:noAutofit/>
          </a:bodyPr>
          <a:lstStyle/>
          <a:p>
            <a:pPr lvl="0" algn="ctr" defTabSz="444500">
              <a:lnSpc>
                <a:spcPct val="90000"/>
              </a:lnSpc>
              <a:spcBef>
                <a:spcPct val="0"/>
              </a:spcBef>
              <a:spcAft>
                <a:spcPct val="35000"/>
              </a:spcAft>
            </a:pPr>
            <a:endParaRPr lang="fr-FR" sz="1600" i="1" kern="1200" dirty="0"/>
          </a:p>
        </p:txBody>
      </p:sp>
    </p:spTree>
    <p:extLst>
      <p:ext uri="{BB962C8B-B14F-4D97-AF65-F5344CB8AC3E}">
        <p14:creationId xmlns:p14="http://schemas.microsoft.com/office/powerpoint/2010/main" val="7206726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0700" y="142824"/>
            <a:ext cx="10243984" cy="764823"/>
          </a:xfrm>
        </p:spPr>
        <p:txBody>
          <a:bodyPr>
            <a:normAutofit/>
          </a:bodyPr>
          <a:lstStyle/>
          <a:p>
            <a:r>
              <a:rPr lang="fr-FR" sz="2800" dirty="0">
                <a:solidFill>
                  <a:srgbClr val="0070C0"/>
                </a:solidFill>
                <a:latin typeface="+mn-lt"/>
              </a:rPr>
              <a:t>ACCOMPAGNEMENT DES ÉTUDIANTS EN SITUATION DE HANDICAP</a:t>
            </a:r>
            <a:endParaRPr lang="fr-FR" sz="2800" dirty="0">
              <a:latin typeface="+mn-lt"/>
            </a:endParaRPr>
          </a:p>
        </p:txBody>
      </p:sp>
      <p:graphicFrame>
        <p:nvGraphicFramePr>
          <p:cNvPr id="10" name="Espace réservé du contenu 9"/>
          <p:cNvGraphicFramePr>
            <a:graphicFrameLocks noGrp="1"/>
          </p:cNvGraphicFramePr>
          <p:nvPr>
            <p:ph sz="quarter" idx="4294967295"/>
            <p:extLst>
              <p:ext uri="{D42A27DB-BD31-4B8C-83A1-F6EECF244321}">
                <p14:modId xmlns:p14="http://schemas.microsoft.com/office/powerpoint/2010/main" val="2071291704"/>
              </p:ext>
            </p:extLst>
          </p:nvPr>
        </p:nvGraphicFramePr>
        <p:xfrm>
          <a:off x="693174" y="2560485"/>
          <a:ext cx="11341510" cy="36146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70471" y="1023785"/>
            <a:ext cx="2986915" cy="1409700"/>
          </a:xfrm>
          <a:prstGeom prst="rect">
            <a:avLst/>
          </a:prstGeom>
        </p:spPr>
      </p:pic>
    </p:spTree>
    <p:extLst>
      <p:ext uri="{BB962C8B-B14F-4D97-AF65-F5344CB8AC3E}">
        <p14:creationId xmlns:p14="http://schemas.microsoft.com/office/powerpoint/2010/main" val="199397186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28800" y="358219"/>
            <a:ext cx="9525000" cy="886119"/>
          </a:xfrm>
        </p:spPr>
        <p:txBody>
          <a:bodyPr>
            <a:noAutofit/>
          </a:bodyPr>
          <a:lstStyle/>
          <a:p>
            <a:r>
              <a:rPr lang="fr-FR" sz="3200" dirty="0">
                <a:solidFill>
                  <a:srgbClr val="0070C0"/>
                </a:solidFill>
                <a:latin typeface="+mn-lt"/>
              </a:rPr>
              <a:t>Le Guide « Handicap &amp; Études Supérieures »</a:t>
            </a:r>
          </a:p>
        </p:txBody>
      </p:sp>
      <p:pic>
        <p:nvPicPr>
          <p:cNvPr id="5" name="Image 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5701" y="1447800"/>
            <a:ext cx="2565400" cy="3614819"/>
          </a:xfrm>
          <a:prstGeom prst="rect">
            <a:avLst/>
          </a:prstGeom>
        </p:spPr>
      </p:pic>
      <p:pic>
        <p:nvPicPr>
          <p:cNvPr id="4" name="Image 3">
            <a:hlinkClick r:id="rId2"/>
          </p:cNvPr>
          <p:cNvPicPr>
            <a:picLocks noChangeAspect="1"/>
          </p:cNvPicPr>
          <p:nvPr/>
        </p:nvPicPr>
        <p:blipFill>
          <a:blip r:embed="rId4"/>
          <a:stretch>
            <a:fillRect/>
          </a:stretch>
        </p:blipFill>
        <p:spPr>
          <a:xfrm>
            <a:off x="5257801" y="5223562"/>
            <a:ext cx="1981200" cy="901447"/>
          </a:xfrm>
          <a:prstGeom prst="rect">
            <a:avLst/>
          </a:prstGeom>
        </p:spPr>
      </p:pic>
    </p:spTree>
    <p:extLst>
      <p:ext uri="{BB962C8B-B14F-4D97-AF65-F5344CB8AC3E}">
        <p14:creationId xmlns:p14="http://schemas.microsoft.com/office/powerpoint/2010/main" val="136945383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p:cNvSpPr txBox="1"/>
          <p:nvPr/>
        </p:nvSpPr>
        <p:spPr>
          <a:xfrm>
            <a:off x="1873770" y="2594911"/>
            <a:ext cx="184731" cy="369332"/>
          </a:xfrm>
          <a:prstGeom prst="rect">
            <a:avLst/>
          </a:prstGeom>
          <a:noFill/>
        </p:spPr>
        <p:txBody>
          <a:bodyPr wrap="none" rtlCol="0">
            <a:spAutoFit/>
          </a:bodyPr>
          <a:lstStyle/>
          <a:p>
            <a:endParaRPr lang="fr-FR"/>
          </a:p>
        </p:txBody>
      </p:sp>
      <p:sp>
        <p:nvSpPr>
          <p:cNvPr id="15" name="ZoneTexte 14"/>
          <p:cNvSpPr txBox="1"/>
          <p:nvPr/>
        </p:nvSpPr>
        <p:spPr>
          <a:xfrm>
            <a:off x="1484026" y="3734163"/>
            <a:ext cx="184731" cy="369332"/>
          </a:xfrm>
          <a:prstGeom prst="rect">
            <a:avLst/>
          </a:prstGeom>
          <a:noFill/>
        </p:spPr>
        <p:txBody>
          <a:bodyPr wrap="none" rtlCol="0">
            <a:spAutoFit/>
          </a:bodyPr>
          <a:lstStyle/>
          <a:p>
            <a:endParaRPr lang="fr-FR"/>
          </a:p>
        </p:txBody>
      </p:sp>
      <p:sp>
        <p:nvSpPr>
          <p:cNvPr id="32" name="ZoneTexte 31"/>
          <p:cNvSpPr txBox="1"/>
          <p:nvPr/>
        </p:nvSpPr>
        <p:spPr>
          <a:xfrm>
            <a:off x="914400" y="1883117"/>
            <a:ext cx="10698128" cy="2677656"/>
          </a:xfrm>
          <a:prstGeom prst="rect">
            <a:avLst/>
          </a:prstGeom>
          <a:noFill/>
        </p:spPr>
        <p:txBody>
          <a:bodyPr wrap="square" rtlCol="0">
            <a:spAutoFit/>
          </a:bodyPr>
          <a:lstStyle/>
          <a:p>
            <a:pPr marL="342900" indent="-342900">
              <a:buFont typeface="Arial" panose="020B0604020202020204" pitchFamily="34" charset="0"/>
              <a:buChar char="•"/>
            </a:pPr>
            <a:r>
              <a:rPr lang="fr-FR" sz="2400" b="1" dirty="0">
                <a:solidFill>
                  <a:schemeClr val="tx2"/>
                </a:solidFill>
              </a:rPr>
              <a:t>SANTÉ AU TRAVAIL ET INAPTITUDE, LES CONSÉQUENCES SUR L’EMPLOI</a:t>
            </a:r>
          </a:p>
          <a:p>
            <a:pPr marL="342900" indent="-342900">
              <a:buFont typeface="Arial" panose="020B0604020202020204" pitchFamily="34" charset="0"/>
              <a:buChar char="•"/>
            </a:pPr>
            <a:r>
              <a:rPr lang="fr-FR" sz="2400" b="1" dirty="0">
                <a:solidFill>
                  <a:schemeClr val="tx2"/>
                </a:solidFill>
              </a:rPr>
              <a:t>RAPPEL DES LOIS HANDICAP </a:t>
            </a:r>
            <a:r>
              <a:rPr lang="mr-IN" sz="2400" b="1" dirty="0">
                <a:solidFill>
                  <a:schemeClr val="tx2"/>
                </a:solidFill>
              </a:rPr>
              <a:t>–</a:t>
            </a:r>
            <a:r>
              <a:rPr lang="fr-FR" sz="2400" b="1" dirty="0">
                <a:solidFill>
                  <a:schemeClr val="tx2"/>
                </a:solidFill>
              </a:rPr>
              <a:t> EMPLOI </a:t>
            </a:r>
            <a:r>
              <a:rPr lang="mr-IN" sz="2400" b="1" dirty="0">
                <a:solidFill>
                  <a:schemeClr val="tx2"/>
                </a:solidFill>
              </a:rPr>
              <a:t>–</a:t>
            </a:r>
            <a:r>
              <a:rPr lang="fr-FR" sz="2400" b="1" dirty="0">
                <a:solidFill>
                  <a:schemeClr val="tx2"/>
                </a:solidFill>
              </a:rPr>
              <a:t> AVENIR PROFESSIONNEL </a:t>
            </a:r>
            <a:r>
              <a:rPr lang="mr-IN" sz="2400" b="1" dirty="0">
                <a:solidFill>
                  <a:schemeClr val="tx2"/>
                </a:solidFill>
              </a:rPr>
              <a:t>–</a:t>
            </a:r>
            <a:r>
              <a:rPr lang="fr-FR" sz="2400" b="1" dirty="0">
                <a:solidFill>
                  <a:schemeClr val="tx2"/>
                </a:solidFill>
              </a:rPr>
              <a:t> FIPHFP - AGEFIPH</a:t>
            </a:r>
          </a:p>
          <a:p>
            <a:pPr marL="342900" indent="-342900">
              <a:buFont typeface="Arial" panose="020B0604020202020204" pitchFamily="34" charset="0"/>
              <a:buChar char="•"/>
            </a:pPr>
            <a:r>
              <a:rPr lang="fr-FR" sz="2400" b="1" dirty="0">
                <a:solidFill>
                  <a:schemeClr val="tx2"/>
                </a:solidFill>
              </a:rPr>
              <a:t>LE HANDICAP </a:t>
            </a:r>
            <a:r>
              <a:rPr lang="mr-IN" sz="2400" b="1" dirty="0">
                <a:solidFill>
                  <a:schemeClr val="tx2"/>
                </a:solidFill>
              </a:rPr>
              <a:t>–</a:t>
            </a:r>
            <a:r>
              <a:rPr lang="fr-FR" sz="2400" b="1" dirty="0">
                <a:solidFill>
                  <a:schemeClr val="tx2"/>
                </a:solidFill>
              </a:rPr>
              <a:t> UN CADRE JURIDIQUE FAVORABLE</a:t>
            </a:r>
          </a:p>
          <a:p>
            <a:pPr marL="342900" indent="-342900">
              <a:buFont typeface="Arial" panose="020B0604020202020204" pitchFamily="34" charset="0"/>
              <a:buChar char="•"/>
            </a:pPr>
            <a:r>
              <a:rPr lang="fr-FR" sz="2400" b="1" dirty="0">
                <a:solidFill>
                  <a:schemeClr val="tx2"/>
                </a:solidFill>
              </a:rPr>
              <a:t>MODÈLE D’ANALYSE D’UNE SITUATION ET ADAPTATION DE TRAVAIL/SANTÉ</a:t>
            </a:r>
          </a:p>
          <a:p>
            <a:pPr marL="342900" indent="-342900">
              <a:buFont typeface="Arial" panose="020B0604020202020204" pitchFamily="34" charset="0"/>
              <a:buChar char="•"/>
            </a:pPr>
            <a:r>
              <a:rPr lang="fr-FR" sz="2400" b="1" dirty="0">
                <a:solidFill>
                  <a:schemeClr val="tx2"/>
                </a:solidFill>
              </a:rPr>
              <a:t>L’AGEFIPH POUR LE SECTEUR PRIVÉ</a:t>
            </a:r>
          </a:p>
          <a:p>
            <a:pPr marL="342900" indent="-342900">
              <a:buFont typeface="Arial" panose="020B0604020202020204" pitchFamily="34" charset="0"/>
              <a:buChar char="•"/>
            </a:pPr>
            <a:r>
              <a:rPr lang="fr-FR" sz="2400" b="1" dirty="0">
                <a:solidFill>
                  <a:schemeClr val="tx2"/>
                </a:solidFill>
              </a:rPr>
              <a:t>COMMUNICATION PROFESSIONNELLE ET HANDICAP</a:t>
            </a:r>
          </a:p>
        </p:txBody>
      </p:sp>
      <p:sp>
        <p:nvSpPr>
          <p:cNvPr id="43" name="ZoneTexte 42"/>
          <p:cNvSpPr txBox="1"/>
          <p:nvPr/>
        </p:nvSpPr>
        <p:spPr>
          <a:xfrm>
            <a:off x="6145967" y="6385810"/>
            <a:ext cx="184731" cy="369332"/>
          </a:xfrm>
          <a:prstGeom prst="rect">
            <a:avLst/>
          </a:prstGeom>
          <a:noFill/>
        </p:spPr>
        <p:txBody>
          <a:bodyPr wrap="none" rtlCol="0">
            <a:spAutoFit/>
          </a:bodyPr>
          <a:lstStyle/>
          <a:p>
            <a:endParaRPr lang="fr-FR"/>
          </a:p>
        </p:txBody>
      </p:sp>
      <p:sp>
        <p:nvSpPr>
          <p:cNvPr id="5" name="Titre 4"/>
          <p:cNvSpPr>
            <a:spLocks noGrp="1"/>
          </p:cNvSpPr>
          <p:nvPr>
            <p:ph type="title"/>
          </p:nvPr>
        </p:nvSpPr>
        <p:spPr>
          <a:xfrm>
            <a:off x="3584225" y="270623"/>
            <a:ext cx="6223000" cy="886119"/>
          </a:xfrm>
        </p:spPr>
        <p:txBody>
          <a:bodyPr>
            <a:normAutofit/>
          </a:bodyPr>
          <a:lstStyle/>
          <a:p>
            <a:r>
              <a:rPr lang="fr-FR" sz="5400" dirty="0">
                <a:solidFill>
                  <a:srgbClr val="0070C0"/>
                </a:solidFill>
                <a:latin typeface="+mn-lt"/>
              </a:rPr>
              <a:t>ANNEXES</a:t>
            </a:r>
          </a:p>
        </p:txBody>
      </p:sp>
    </p:spTree>
    <p:extLst>
      <p:ext uri="{BB962C8B-B14F-4D97-AF65-F5344CB8AC3E}">
        <p14:creationId xmlns:p14="http://schemas.microsoft.com/office/powerpoint/2010/main" val="26480566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09798" y="593372"/>
            <a:ext cx="9703906" cy="886119"/>
          </a:xfrm>
        </p:spPr>
        <p:txBody>
          <a:bodyPr>
            <a:normAutofit/>
          </a:bodyPr>
          <a:lstStyle/>
          <a:p>
            <a:r>
              <a:rPr lang="fr-FR" sz="4000">
                <a:solidFill>
                  <a:srgbClr val="0070C0"/>
                </a:solidFill>
                <a:latin typeface="+mn-lt"/>
              </a:rPr>
              <a:t>SANTÉ AU TRAVAIL ET INAPTITUDES</a:t>
            </a:r>
          </a:p>
        </p:txBody>
      </p:sp>
      <p:sp>
        <p:nvSpPr>
          <p:cNvPr id="3" name="Espace réservé du contenu 2"/>
          <p:cNvSpPr>
            <a:spLocks noGrp="1"/>
          </p:cNvSpPr>
          <p:nvPr>
            <p:ph idx="1"/>
          </p:nvPr>
        </p:nvSpPr>
        <p:spPr>
          <a:xfrm>
            <a:off x="550606" y="1825625"/>
            <a:ext cx="10803193" cy="4222505"/>
          </a:xfrm>
        </p:spPr>
        <p:txBody>
          <a:bodyPr>
            <a:normAutofit fontScale="92500" lnSpcReduction="10000"/>
          </a:bodyPr>
          <a:lstStyle/>
          <a:p>
            <a:pPr lvl="0"/>
            <a:r>
              <a:rPr lang="fr-FR">
                <a:solidFill>
                  <a:schemeClr val="tx2"/>
                </a:solidFill>
                <a:latin typeface="+mn-lt"/>
              </a:rPr>
              <a:t>Il y a </a:t>
            </a:r>
            <a:r>
              <a:rPr lang="fr-FR" b="1">
                <a:solidFill>
                  <a:srgbClr val="00B050"/>
                </a:solidFill>
                <a:latin typeface="+mn-lt"/>
              </a:rPr>
              <a:t>inaptitude médicale</a:t>
            </a:r>
            <a:r>
              <a:rPr lang="fr-FR" b="1">
                <a:solidFill>
                  <a:schemeClr val="tx2"/>
                </a:solidFill>
                <a:latin typeface="+mn-lt"/>
              </a:rPr>
              <a:t> lorsque, aucune mesure d'aménagement, d'adaptation ou de transformation du poste de travail occupé n'est possible alors que l'état de santé du salarié justifie un changement de poste </a:t>
            </a:r>
            <a:r>
              <a:rPr lang="fr-FR">
                <a:solidFill>
                  <a:schemeClr val="tx2"/>
                </a:solidFill>
                <a:latin typeface="+mn-lt"/>
              </a:rPr>
              <a:t> .</a:t>
            </a:r>
          </a:p>
          <a:p>
            <a:pPr lvl="0"/>
            <a:r>
              <a:rPr lang="fr-FR">
                <a:solidFill>
                  <a:schemeClr val="tx2"/>
                </a:solidFill>
                <a:latin typeface="+mn-lt"/>
              </a:rPr>
              <a:t>L'</a:t>
            </a:r>
            <a:r>
              <a:rPr lang="fr-FR" b="1">
                <a:solidFill>
                  <a:srgbClr val="00B050"/>
                </a:solidFill>
                <a:latin typeface="+mn-lt"/>
              </a:rPr>
              <a:t>inaptitude au travail</a:t>
            </a:r>
            <a:r>
              <a:rPr lang="fr-FR">
                <a:solidFill>
                  <a:schemeClr val="tx2"/>
                </a:solidFill>
                <a:latin typeface="+mn-lt"/>
              </a:rPr>
              <a:t> correspond à l'impossibilité d'un salarié à exercer son activité </a:t>
            </a:r>
            <a:r>
              <a:rPr lang="fr-FR" b="1">
                <a:solidFill>
                  <a:schemeClr val="tx2"/>
                </a:solidFill>
                <a:latin typeface="+mn-lt"/>
              </a:rPr>
              <a:t>professionnelle</a:t>
            </a:r>
            <a:r>
              <a:rPr lang="fr-FR">
                <a:solidFill>
                  <a:schemeClr val="tx2"/>
                </a:solidFill>
                <a:latin typeface="+mn-lt"/>
              </a:rPr>
              <a:t> au sein de son entreprise, à cause d'une dégradation de ses compétences physiques et/ou mentales à un moment donné. Cette </a:t>
            </a:r>
            <a:r>
              <a:rPr lang="fr-FR" b="1">
                <a:solidFill>
                  <a:schemeClr val="tx2"/>
                </a:solidFill>
                <a:latin typeface="+mn-lt"/>
              </a:rPr>
              <a:t>inaptitude</a:t>
            </a:r>
            <a:r>
              <a:rPr lang="fr-FR">
                <a:solidFill>
                  <a:schemeClr val="tx2"/>
                </a:solidFill>
                <a:latin typeface="+mn-lt"/>
              </a:rPr>
              <a:t> peut résulter, notamment, d'un accident du travail ou d'une maladie.</a:t>
            </a:r>
          </a:p>
          <a:p>
            <a:pPr lvl="0"/>
            <a:r>
              <a:rPr lang="fr-FR">
                <a:solidFill>
                  <a:schemeClr val="tx2"/>
                </a:solidFill>
                <a:latin typeface="+mn-lt"/>
              </a:rPr>
              <a:t>L'</a:t>
            </a:r>
            <a:r>
              <a:rPr lang="fr-FR" b="1">
                <a:solidFill>
                  <a:srgbClr val="00B050"/>
                </a:solidFill>
                <a:latin typeface="+mn-lt"/>
              </a:rPr>
              <a:t>inaptitude est</a:t>
            </a:r>
            <a:r>
              <a:rPr lang="fr-FR">
                <a:solidFill>
                  <a:srgbClr val="00B050"/>
                </a:solidFill>
                <a:latin typeface="+mn-lt"/>
              </a:rPr>
              <a:t> </a:t>
            </a:r>
            <a:r>
              <a:rPr lang="fr-FR" b="1">
                <a:solidFill>
                  <a:srgbClr val="00B050"/>
                </a:solidFill>
                <a:latin typeface="+mn-lt"/>
              </a:rPr>
              <a:t>professionnelle</a:t>
            </a:r>
            <a:r>
              <a:rPr lang="fr-FR">
                <a:solidFill>
                  <a:schemeClr val="tx2"/>
                </a:solidFill>
                <a:latin typeface="+mn-lt"/>
              </a:rPr>
              <a:t> lorsqu'elle est consécutive à un accident du </a:t>
            </a:r>
            <a:r>
              <a:rPr lang="fr-FR" b="1">
                <a:solidFill>
                  <a:schemeClr val="tx2"/>
                </a:solidFill>
                <a:latin typeface="+mn-lt"/>
              </a:rPr>
              <a:t>travail</a:t>
            </a:r>
            <a:r>
              <a:rPr lang="fr-FR">
                <a:solidFill>
                  <a:schemeClr val="tx2"/>
                </a:solidFill>
                <a:latin typeface="+mn-lt"/>
              </a:rPr>
              <a:t> ou une maladie professionnelle, et ce, dès lors que l'</a:t>
            </a:r>
            <a:r>
              <a:rPr lang="fr-FR" b="1">
                <a:solidFill>
                  <a:schemeClr val="tx2"/>
                </a:solidFill>
                <a:latin typeface="+mn-lt"/>
              </a:rPr>
              <a:t>inaptitude</a:t>
            </a:r>
            <a:r>
              <a:rPr lang="fr-FR">
                <a:solidFill>
                  <a:schemeClr val="tx2"/>
                </a:solidFill>
                <a:latin typeface="+mn-lt"/>
              </a:rPr>
              <a:t> du salarié, quel que soit le moment où elle </a:t>
            </a:r>
            <a:r>
              <a:rPr lang="fr-FR" b="1">
                <a:solidFill>
                  <a:schemeClr val="tx2"/>
                </a:solidFill>
                <a:latin typeface="+mn-lt"/>
              </a:rPr>
              <a:t>est</a:t>
            </a:r>
            <a:r>
              <a:rPr lang="fr-FR">
                <a:solidFill>
                  <a:schemeClr val="tx2"/>
                </a:solidFill>
                <a:latin typeface="+mn-lt"/>
              </a:rPr>
              <a:t> constatée ou invoquée, a, au moins partiellement, pour origine cet accident ou cette maladie.</a:t>
            </a:r>
          </a:p>
          <a:p>
            <a:endParaRPr lang="fr-FR"/>
          </a:p>
        </p:txBody>
      </p:sp>
    </p:spTree>
    <p:extLst>
      <p:ext uri="{BB962C8B-B14F-4D97-AF65-F5344CB8AC3E}">
        <p14:creationId xmlns:p14="http://schemas.microsoft.com/office/powerpoint/2010/main" val="157017736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09798" y="593372"/>
            <a:ext cx="9016220" cy="886119"/>
          </a:xfrm>
        </p:spPr>
        <p:txBody>
          <a:bodyPr>
            <a:normAutofit/>
          </a:bodyPr>
          <a:lstStyle/>
          <a:p>
            <a:r>
              <a:rPr lang="fr-FR" sz="4800">
                <a:solidFill>
                  <a:srgbClr val="0070C0"/>
                </a:solidFill>
                <a:latin typeface="+mn-lt"/>
              </a:rPr>
              <a:t>RAPPEL DES LOIS</a:t>
            </a:r>
          </a:p>
        </p:txBody>
      </p:sp>
      <p:sp>
        <p:nvSpPr>
          <p:cNvPr id="3" name="Espace réservé du contenu 2"/>
          <p:cNvSpPr>
            <a:spLocks noGrp="1"/>
          </p:cNvSpPr>
          <p:nvPr>
            <p:ph idx="1"/>
          </p:nvPr>
        </p:nvSpPr>
        <p:spPr/>
        <p:txBody>
          <a:bodyPr>
            <a:normAutofit lnSpcReduction="10000"/>
          </a:bodyPr>
          <a:lstStyle/>
          <a:p>
            <a:r>
              <a:rPr lang="fr-FR" b="1">
                <a:solidFill>
                  <a:schemeClr val="tx2"/>
                </a:solidFill>
                <a:latin typeface="+mn-lt"/>
              </a:rPr>
              <a:t>Loi du 10 juillet 1987 </a:t>
            </a:r>
            <a:r>
              <a:rPr lang="fr-FR">
                <a:solidFill>
                  <a:schemeClr val="tx2"/>
                </a:solidFill>
                <a:latin typeface="+mn-lt"/>
              </a:rPr>
              <a:t>en faveur de l'emploi des personnes handicapées - obligation d’emploi, AGEFIPH </a:t>
            </a:r>
          </a:p>
          <a:p>
            <a:r>
              <a:rPr lang="fr-FR" b="1">
                <a:solidFill>
                  <a:schemeClr val="tx2"/>
                </a:solidFill>
                <a:latin typeface="+mn-lt"/>
              </a:rPr>
              <a:t>Loi du 11 février 2005 </a:t>
            </a:r>
            <a:r>
              <a:rPr lang="fr-FR">
                <a:solidFill>
                  <a:schemeClr val="tx2"/>
                </a:solidFill>
                <a:latin typeface="+mn-lt"/>
              </a:rPr>
              <a:t>pour l'égalité des droits et des chances, la participation et la citoyenneté des personnes handicapées, compensation, FIPHFP</a:t>
            </a:r>
          </a:p>
          <a:p>
            <a:r>
              <a:rPr lang="fr-FR" b="1">
                <a:solidFill>
                  <a:schemeClr val="tx2"/>
                </a:solidFill>
                <a:latin typeface="+mn-lt"/>
              </a:rPr>
              <a:t>Charte Université Handicap </a:t>
            </a:r>
            <a:r>
              <a:rPr lang="fr-FR">
                <a:solidFill>
                  <a:schemeClr val="tx2"/>
                </a:solidFill>
                <a:latin typeface="+mn-lt"/>
              </a:rPr>
              <a:t>signée le </a:t>
            </a:r>
            <a:r>
              <a:rPr lang="fr-FR" b="1">
                <a:solidFill>
                  <a:schemeClr val="tx2"/>
                </a:solidFill>
                <a:latin typeface="+mn-lt"/>
              </a:rPr>
              <a:t>4 mai 2012 </a:t>
            </a:r>
            <a:r>
              <a:rPr lang="fr-FR">
                <a:solidFill>
                  <a:schemeClr val="tx2"/>
                </a:solidFill>
                <a:latin typeface="+mn-lt"/>
              </a:rPr>
              <a:t>par le MESRI et la CPU étudiants, personnels, formation, recherche, accessibilité</a:t>
            </a:r>
          </a:p>
          <a:p>
            <a:r>
              <a:rPr lang="fr-FR" b="1">
                <a:solidFill>
                  <a:schemeClr val="tx2"/>
                </a:solidFill>
                <a:latin typeface="+mn-lt"/>
              </a:rPr>
              <a:t>Loi du 5 septembre 2018 </a:t>
            </a:r>
            <a:r>
              <a:rPr lang="fr-FR">
                <a:solidFill>
                  <a:schemeClr val="tx2"/>
                </a:solidFill>
                <a:latin typeface="+mn-lt"/>
              </a:rPr>
              <a:t>sur l’Avenir professionnel, emplois directs, tous contrats de toutes durées</a:t>
            </a:r>
          </a:p>
        </p:txBody>
      </p:sp>
      <p:pic>
        <p:nvPicPr>
          <p:cNvPr id="6" name="Espace réservé du contenu 5"/>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112542" y="2839894"/>
            <a:ext cx="2097256" cy="1436684"/>
          </a:xfrm>
        </p:spPr>
      </p:pic>
      <p:sp>
        <p:nvSpPr>
          <p:cNvPr id="7" name="ZoneTexte 6"/>
          <p:cNvSpPr txBox="1"/>
          <p:nvPr/>
        </p:nvSpPr>
        <p:spPr>
          <a:xfrm>
            <a:off x="5636302" y="6340839"/>
            <a:ext cx="184731" cy="369332"/>
          </a:xfrm>
          <a:prstGeom prst="rect">
            <a:avLst/>
          </a:prstGeom>
          <a:noFill/>
        </p:spPr>
        <p:txBody>
          <a:bodyPr wrap="none" rtlCol="0">
            <a:spAutoFit/>
          </a:bodyPr>
          <a:lstStyle/>
          <a:p>
            <a:endParaRPr lang="fr-FR"/>
          </a:p>
        </p:txBody>
      </p:sp>
    </p:spTree>
    <p:extLst>
      <p:ext uri="{BB962C8B-B14F-4D97-AF65-F5344CB8AC3E}">
        <p14:creationId xmlns:p14="http://schemas.microsoft.com/office/powerpoint/2010/main" val="88958013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27200" y="139701"/>
            <a:ext cx="10299700" cy="990600"/>
          </a:xfrm>
        </p:spPr>
        <p:txBody>
          <a:bodyPr>
            <a:normAutofit/>
          </a:bodyPr>
          <a:lstStyle/>
          <a:p>
            <a:r>
              <a:rPr lang="fr-FR" dirty="0">
                <a:solidFill>
                  <a:srgbClr val="0070C0"/>
                </a:solidFill>
                <a:latin typeface="+mn-lt"/>
              </a:rPr>
              <a:t>Le Handicap, un cadre juridique favorable</a:t>
            </a:r>
          </a:p>
        </p:txBody>
      </p:sp>
      <p:sp>
        <p:nvSpPr>
          <p:cNvPr id="5" name="AutoShape 2" descr="https://euc-powerpoint.officeapps.live.com/pods/GetClipboardImage.ashx?Id=4227c337-ef87-4a92-9bfd-0f6889883293&amp;DC=GEU3&amp;wdoverrides=GetClipboardImageEnabled:true"/>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6" descr="https://euc-powerpoint.officeapps.live.com/pods/GetClipboardImage.ashx?Id=041828a9-968c-472a-9280-c903e2ed1ed4&amp;DC=GEU7&amp;wdoverrides=GetClipboardImageEnabled:true"/>
          <p:cNvSpPr>
            <a:spLocks noGrp="1" noChangeAspect="1" noChangeArrowheads="1"/>
          </p:cNvSpPr>
          <p:nvPr>
            <p:ph idx="1"/>
          </p:nvPr>
        </p:nvSpPr>
        <p:spPr bwMode="auto">
          <a:xfrm>
            <a:off x="1749134" y="1397001"/>
            <a:ext cx="10277766" cy="4749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77500" lnSpcReduction="20000"/>
          </a:bodyPr>
          <a:lstStyle/>
          <a:p>
            <a:pPr algn="just"/>
            <a:endParaRPr lang="fr-FR" sz="1200" dirty="0">
              <a:solidFill>
                <a:srgbClr val="FF0000"/>
              </a:solidFill>
              <a:cs typeface="Arial"/>
            </a:endParaRPr>
          </a:p>
          <a:p>
            <a:pPr marL="342900" indent="-342900">
              <a:lnSpc>
                <a:spcPct val="120000"/>
              </a:lnSpc>
              <a:buFont typeface="Wingdings" panose="05000000000000000000" pitchFamily="2" charset="2"/>
              <a:buChar char="ü"/>
            </a:pPr>
            <a:r>
              <a:rPr lang="fr-FR" sz="2100" b="1" dirty="0">
                <a:latin typeface="+mn-lt"/>
                <a:cs typeface="Arial"/>
              </a:rPr>
              <a:t>Loi du 10 juillet 1987</a:t>
            </a:r>
            <a:r>
              <a:rPr lang="fr-FR" sz="2100" dirty="0">
                <a:latin typeface="+mn-lt"/>
                <a:cs typeface="Arial"/>
              </a:rPr>
              <a:t> en faveur de l'emploi des personnes handicapées, </a:t>
            </a:r>
            <a:r>
              <a:rPr lang="fr-FR" sz="2100" b="1" i="1" dirty="0">
                <a:solidFill>
                  <a:srgbClr val="FF0000"/>
                </a:solidFill>
                <a:latin typeface="+mn-lt"/>
                <a:cs typeface="Arial"/>
              </a:rPr>
              <a:t>obligation d’emploi, AGEFIPH</a:t>
            </a:r>
          </a:p>
          <a:p>
            <a:pPr marL="342900" indent="-342900">
              <a:lnSpc>
                <a:spcPct val="120000"/>
              </a:lnSpc>
              <a:buFont typeface="Wingdings" panose="05000000000000000000" pitchFamily="2" charset="2"/>
              <a:buChar char="ü"/>
            </a:pPr>
            <a:r>
              <a:rPr lang="fr-FR" sz="2100" b="1" dirty="0">
                <a:latin typeface="+mn-lt"/>
                <a:cs typeface="Arial"/>
              </a:rPr>
              <a:t>Loi du 11 février 2005</a:t>
            </a:r>
            <a:r>
              <a:rPr lang="fr-FR" sz="2100" dirty="0">
                <a:latin typeface="+mn-lt"/>
                <a:cs typeface="Arial"/>
              </a:rPr>
              <a:t> pour l'égalité des droits et des chances, la participation et la citoyenneté des personnes handicapées, </a:t>
            </a:r>
            <a:r>
              <a:rPr lang="fr-FR" sz="2100" b="1" i="1" dirty="0">
                <a:solidFill>
                  <a:srgbClr val="FF0000"/>
                </a:solidFill>
                <a:latin typeface="+mn-lt"/>
                <a:cs typeface="Arial"/>
              </a:rPr>
              <a:t>compensation, FIPHFP</a:t>
            </a:r>
          </a:p>
          <a:p>
            <a:pPr marL="342900" indent="-342900">
              <a:lnSpc>
                <a:spcPct val="120000"/>
              </a:lnSpc>
              <a:buFont typeface="Wingdings" panose="05000000000000000000" pitchFamily="2" charset="2"/>
              <a:buChar char="ü"/>
            </a:pPr>
            <a:r>
              <a:rPr lang="fr-FR" sz="2100" b="1" dirty="0">
                <a:latin typeface="+mn-lt"/>
                <a:cs typeface="Arial"/>
              </a:rPr>
              <a:t>2007</a:t>
            </a:r>
            <a:r>
              <a:rPr lang="fr-FR" sz="2100" dirty="0">
                <a:latin typeface="+mn-lt"/>
                <a:cs typeface="Arial"/>
              </a:rPr>
              <a:t> Charte Université Handicap entre MESR et CPU, enrichie en </a:t>
            </a:r>
            <a:r>
              <a:rPr lang="fr-FR" sz="2100" b="1" dirty="0">
                <a:latin typeface="+mn-lt"/>
                <a:cs typeface="Arial"/>
              </a:rPr>
              <a:t>2012</a:t>
            </a:r>
            <a:r>
              <a:rPr lang="fr-FR" sz="2100" dirty="0">
                <a:latin typeface="+mn-lt"/>
                <a:cs typeface="Arial"/>
              </a:rPr>
              <a:t>, </a:t>
            </a:r>
            <a:r>
              <a:rPr lang="fr-FR" sz="2100" b="1" i="1" dirty="0">
                <a:solidFill>
                  <a:srgbClr val="FF0000"/>
                </a:solidFill>
                <a:latin typeface="+mn-lt"/>
                <a:cs typeface="Arial"/>
              </a:rPr>
              <a:t>étudiants, personnels, formation, recherche, accessibilité</a:t>
            </a:r>
          </a:p>
          <a:p>
            <a:pPr marL="342900" indent="-342900">
              <a:lnSpc>
                <a:spcPct val="120000"/>
              </a:lnSpc>
              <a:buFont typeface="Wingdings" panose="05000000000000000000" pitchFamily="2" charset="2"/>
              <a:buChar char="ü"/>
            </a:pPr>
            <a:r>
              <a:rPr lang="fr-FR" sz="2100" b="1" dirty="0">
                <a:latin typeface="+mn-lt"/>
                <a:cs typeface="Arial"/>
              </a:rPr>
              <a:t>Loi du 8 juillet 2013</a:t>
            </a:r>
            <a:r>
              <a:rPr lang="fr-FR" sz="2100" dirty="0">
                <a:latin typeface="+mn-lt"/>
                <a:cs typeface="Arial"/>
              </a:rPr>
              <a:t> pour l’Enseignement et la Recherche, </a:t>
            </a:r>
            <a:r>
              <a:rPr lang="fr-FR" sz="2100" b="1" i="1" dirty="0">
                <a:solidFill>
                  <a:srgbClr val="FF0000"/>
                </a:solidFill>
                <a:latin typeface="+mn-lt"/>
                <a:cs typeface="Arial"/>
              </a:rPr>
              <a:t>Schéma Directeur Handicap pluriannuel</a:t>
            </a:r>
          </a:p>
          <a:p>
            <a:pPr marL="342900" indent="-342900">
              <a:lnSpc>
                <a:spcPct val="120000"/>
              </a:lnSpc>
              <a:buFont typeface="Wingdings" panose="05000000000000000000" pitchFamily="2" charset="2"/>
              <a:buChar char="ü"/>
            </a:pPr>
            <a:r>
              <a:rPr lang="fr-FR" sz="2100" b="1" dirty="0">
                <a:latin typeface="+mn-lt"/>
                <a:cs typeface="Arial"/>
              </a:rPr>
              <a:t>Loi du 1 août 2018</a:t>
            </a:r>
            <a:r>
              <a:rPr lang="fr-FR" sz="2100" dirty="0">
                <a:latin typeface="+mn-lt"/>
                <a:cs typeface="Arial"/>
              </a:rPr>
              <a:t> Avenir professionnel, </a:t>
            </a:r>
            <a:r>
              <a:rPr lang="fr-FR" sz="2100" b="1" i="1" dirty="0">
                <a:solidFill>
                  <a:srgbClr val="FF0000"/>
                </a:solidFill>
                <a:latin typeface="+mn-lt"/>
                <a:cs typeface="Arial"/>
              </a:rPr>
              <a:t>emplois directs, tous contrats toutes durées, situation de handicap</a:t>
            </a:r>
          </a:p>
          <a:p>
            <a:pPr marL="342900" indent="-342900">
              <a:lnSpc>
                <a:spcPct val="120000"/>
              </a:lnSpc>
              <a:buFont typeface="Wingdings" panose="05000000000000000000" pitchFamily="2" charset="2"/>
              <a:buChar char="ü"/>
            </a:pPr>
            <a:r>
              <a:rPr lang="fr-FR" sz="2100" b="1" dirty="0">
                <a:latin typeface="+mn-lt"/>
                <a:cs typeface="Arial"/>
              </a:rPr>
              <a:t>Mai 2019</a:t>
            </a:r>
            <a:r>
              <a:rPr lang="fr-FR" sz="2100" dirty="0">
                <a:latin typeface="+mn-lt"/>
                <a:cs typeface="Arial"/>
              </a:rPr>
              <a:t> Convention Université Handicap entre FIPHFP et CPU, </a:t>
            </a:r>
            <a:r>
              <a:rPr lang="fr-FR" sz="2100" b="1" i="1" dirty="0">
                <a:solidFill>
                  <a:srgbClr val="FF0000"/>
                </a:solidFill>
                <a:latin typeface="+mn-lt"/>
                <a:cs typeface="Arial"/>
              </a:rPr>
              <a:t>conventionnement</a:t>
            </a:r>
          </a:p>
          <a:p>
            <a:pPr marL="342900" indent="-342900">
              <a:lnSpc>
                <a:spcPct val="120000"/>
              </a:lnSpc>
              <a:buFont typeface="Wingdings" panose="05000000000000000000" pitchFamily="2" charset="2"/>
              <a:buChar char="ü"/>
            </a:pPr>
            <a:r>
              <a:rPr lang="fr-FR" sz="2100" b="1" dirty="0">
                <a:latin typeface="+mn-lt"/>
                <a:cs typeface="Arial"/>
              </a:rPr>
              <a:t>Faire du handicap une préoccupation majeure</a:t>
            </a:r>
            <a:r>
              <a:rPr lang="fr-FR" sz="2100" dirty="0">
                <a:latin typeface="+mn-lt"/>
                <a:cs typeface="Arial"/>
              </a:rPr>
              <a:t>, une </a:t>
            </a:r>
            <a:r>
              <a:rPr lang="fr-FR" sz="2100" b="1" dirty="0">
                <a:solidFill>
                  <a:srgbClr val="FF0000"/>
                </a:solidFill>
                <a:latin typeface="+mn-lt"/>
                <a:cs typeface="Arial"/>
              </a:rPr>
              <a:t>priorité de l’action publique depuis 2015</a:t>
            </a:r>
          </a:p>
          <a:p>
            <a:pPr marL="800100" lvl="1" indent="-342900">
              <a:lnSpc>
                <a:spcPct val="120000"/>
              </a:lnSpc>
              <a:buFont typeface="Wingdings" panose="05000000000000000000" pitchFamily="2" charset="2"/>
              <a:buChar char="Ø"/>
            </a:pPr>
            <a:r>
              <a:rPr lang="fr-FR" sz="2100" dirty="0">
                <a:latin typeface="+mn-lt"/>
                <a:cs typeface="Arial"/>
              </a:rPr>
              <a:t>Étudiants : consolider les dispositifs d’accueil et l’accompagnement durant les études et les examens, et vers l’insertion professionnelle</a:t>
            </a:r>
          </a:p>
          <a:p>
            <a:pPr marL="800100" lvl="1" indent="-342900">
              <a:lnSpc>
                <a:spcPct val="120000"/>
              </a:lnSpc>
              <a:buFont typeface="Wingdings" panose="05000000000000000000" pitchFamily="2" charset="2"/>
              <a:buChar char="Ø"/>
            </a:pPr>
            <a:r>
              <a:rPr lang="fr-FR" sz="2100" dirty="0">
                <a:latin typeface="+mn-lt"/>
                <a:cs typeface="Arial"/>
              </a:rPr>
              <a:t>Personnels : favoriser le recrutement des personnels, leur carrière et leur maintien dans l’emploi</a:t>
            </a:r>
          </a:p>
          <a:p>
            <a:pPr marL="800100" lvl="1" indent="-342900">
              <a:lnSpc>
                <a:spcPct val="120000"/>
              </a:lnSpc>
              <a:buFont typeface="Wingdings" panose="05000000000000000000" pitchFamily="2" charset="2"/>
              <a:buChar char="Ø"/>
            </a:pPr>
            <a:r>
              <a:rPr lang="fr-FR" sz="2100" dirty="0">
                <a:latin typeface="+mn-lt"/>
                <a:cs typeface="Arial"/>
              </a:rPr>
              <a:t>Formation et Recherche sur handicap : augmenter leurs cohérence et lisibilité</a:t>
            </a:r>
          </a:p>
          <a:p>
            <a:pPr>
              <a:lnSpc>
                <a:spcPct val="120000"/>
              </a:lnSpc>
            </a:pPr>
            <a:endParaRPr lang="fr-FR" dirty="0"/>
          </a:p>
        </p:txBody>
      </p:sp>
    </p:spTree>
    <p:extLst>
      <p:ext uri="{BB962C8B-B14F-4D97-AF65-F5344CB8AC3E}">
        <p14:creationId xmlns:p14="http://schemas.microsoft.com/office/powerpoint/2010/main" val="46895769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re 1"/>
          <p:cNvSpPr>
            <a:spLocks noGrp="1"/>
          </p:cNvSpPr>
          <p:nvPr>
            <p:ph type="title"/>
          </p:nvPr>
        </p:nvSpPr>
        <p:spPr>
          <a:xfrm>
            <a:off x="1608139" y="93664"/>
            <a:ext cx="9050337" cy="598487"/>
          </a:xfrm>
        </p:spPr>
        <p:txBody>
          <a:bodyPr/>
          <a:lstStyle/>
          <a:p>
            <a:pPr algn="ctr"/>
            <a:r>
              <a:rPr lang="fr-FR" altLang="fr-FR" sz="3200">
                <a:solidFill>
                  <a:srgbClr val="0070C0"/>
                </a:solidFill>
              </a:rPr>
              <a:t>Modèle d’analyse de la situation de travail</a:t>
            </a:r>
          </a:p>
        </p:txBody>
      </p:sp>
      <p:sp>
        <p:nvSpPr>
          <p:cNvPr id="18435" name="ZoneTexte 3"/>
          <p:cNvSpPr txBox="1">
            <a:spLocks noChangeArrowheads="1"/>
          </p:cNvSpPr>
          <p:nvPr/>
        </p:nvSpPr>
        <p:spPr bwMode="auto">
          <a:xfrm>
            <a:off x="1703388" y="692150"/>
            <a:ext cx="2513012" cy="1322388"/>
          </a:xfrm>
          <a:prstGeom prst="rect">
            <a:avLst/>
          </a:prstGeom>
          <a:noFill/>
          <a:ln w="2857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tx1"/>
              </a:buClr>
              <a:buSzPct val="75000"/>
              <a:buFont typeface="Wingdings" charset="2"/>
              <a:buChar char="l"/>
              <a:defRPr sz="2800">
                <a:solidFill>
                  <a:schemeClr val="tx1"/>
                </a:solidFill>
                <a:latin typeface="Arial" charset="0"/>
                <a:ea typeface="Arial" charset="0"/>
                <a:cs typeface="Arial" charset="0"/>
              </a:defRPr>
            </a:lvl1pPr>
            <a:lvl2pPr marL="742950" indent="-285750">
              <a:spcBef>
                <a:spcPct val="20000"/>
              </a:spcBef>
              <a:buClr>
                <a:schemeClr val="tx1"/>
              </a:buClr>
              <a:buSzPct val="75000"/>
              <a:buChar char="–"/>
              <a:defRPr sz="2400">
                <a:solidFill>
                  <a:schemeClr val="tx1"/>
                </a:solidFill>
                <a:latin typeface="Arial" charset="0"/>
                <a:ea typeface="Arial" charset="0"/>
                <a:cs typeface="Arial" charset="0"/>
              </a:defRPr>
            </a:lvl2pPr>
            <a:lvl3pPr marL="1143000" indent="-228600">
              <a:spcBef>
                <a:spcPct val="20000"/>
              </a:spcBef>
              <a:buClr>
                <a:schemeClr val="tx1"/>
              </a:buClr>
              <a:buSzPct val="75000"/>
              <a:buFont typeface="Wingdings" charset="2"/>
              <a:buChar char="l"/>
              <a:defRPr sz="2000">
                <a:solidFill>
                  <a:schemeClr val="tx1"/>
                </a:solidFill>
                <a:latin typeface="Arial" charset="0"/>
                <a:ea typeface="Arial" charset="0"/>
                <a:cs typeface="Arial" charset="0"/>
              </a:defRPr>
            </a:lvl3pPr>
            <a:lvl4pPr marL="1600200" indent="-228600">
              <a:spcBef>
                <a:spcPct val="20000"/>
              </a:spcBef>
              <a:buClr>
                <a:schemeClr val="tx1"/>
              </a:buClr>
              <a:buSzPct val="80000"/>
              <a:buChar char="–"/>
              <a:defRPr sz="2000">
                <a:solidFill>
                  <a:schemeClr val="tx1"/>
                </a:solidFill>
                <a:latin typeface="Arial" charset="0"/>
                <a:ea typeface="Arial" charset="0"/>
                <a:cs typeface="Arial" charset="0"/>
              </a:defRPr>
            </a:lvl4pPr>
            <a:lvl5pPr marL="2057400" indent="-228600">
              <a:spcBef>
                <a:spcPct val="20000"/>
              </a:spcBef>
              <a:buClr>
                <a:schemeClr val="tx1"/>
              </a:buClr>
              <a:buSzPct val="65000"/>
              <a:buFont typeface="Wingdings" charset="2"/>
              <a:buChar char="l"/>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chemeClr val="tx1"/>
              </a:buClr>
              <a:buSzPct val="65000"/>
              <a:buFont typeface="Wingdings" charset="2"/>
              <a:buChar char="l"/>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chemeClr val="tx1"/>
              </a:buClr>
              <a:buSzPct val="65000"/>
              <a:buFont typeface="Wingdings" charset="2"/>
              <a:buChar char="l"/>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chemeClr val="tx1"/>
              </a:buClr>
              <a:buSzPct val="65000"/>
              <a:buFont typeface="Wingdings" charset="2"/>
              <a:buChar char="l"/>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chemeClr val="tx1"/>
              </a:buClr>
              <a:buSzPct val="65000"/>
              <a:buFont typeface="Wingdings" charset="2"/>
              <a:buChar char="l"/>
              <a:defRPr sz="2000">
                <a:solidFill>
                  <a:schemeClr val="tx1"/>
                </a:solidFill>
                <a:latin typeface="Arial" charset="0"/>
                <a:ea typeface="Arial" charset="0"/>
                <a:cs typeface="Arial" charset="0"/>
              </a:defRPr>
            </a:lvl9pPr>
          </a:lstStyle>
          <a:p>
            <a:pPr eaLnBrk="1" hangingPunct="1">
              <a:spcBef>
                <a:spcPct val="0"/>
              </a:spcBef>
              <a:buClrTx/>
              <a:buSzTx/>
              <a:buFontTx/>
              <a:buNone/>
            </a:pPr>
            <a:r>
              <a:rPr lang="fr-FR" altLang="fr-FR" sz="1600" b="1">
                <a:solidFill>
                  <a:srgbClr val="00B050"/>
                </a:solidFill>
              </a:rPr>
              <a:t>Quoi ? : Objectif</a:t>
            </a:r>
          </a:p>
          <a:p>
            <a:pPr eaLnBrk="1" hangingPunct="1">
              <a:spcBef>
                <a:spcPct val="0"/>
              </a:spcBef>
              <a:buClrTx/>
              <a:buSzTx/>
              <a:buFontTx/>
              <a:buNone/>
            </a:pPr>
            <a:r>
              <a:rPr lang="fr-FR" altLang="fr-FR" sz="1600"/>
              <a:t>Travail prescrit, Mode opératoire</a:t>
            </a:r>
          </a:p>
          <a:p>
            <a:pPr eaLnBrk="1" hangingPunct="1">
              <a:spcBef>
                <a:spcPct val="0"/>
              </a:spcBef>
              <a:buClrTx/>
              <a:buSzTx/>
              <a:buFontTx/>
              <a:buNone/>
            </a:pPr>
            <a:r>
              <a:rPr lang="fr-FR" altLang="fr-FR" sz="1600"/>
              <a:t>Exigences : qualité, quantité, délais</a:t>
            </a:r>
          </a:p>
        </p:txBody>
      </p:sp>
      <p:sp>
        <p:nvSpPr>
          <p:cNvPr id="18436" name="ZoneTexte 4"/>
          <p:cNvSpPr txBox="1">
            <a:spLocks noChangeArrowheads="1"/>
          </p:cNvSpPr>
          <p:nvPr/>
        </p:nvSpPr>
        <p:spPr bwMode="auto">
          <a:xfrm>
            <a:off x="4367213" y="692151"/>
            <a:ext cx="2946400" cy="1076325"/>
          </a:xfrm>
          <a:prstGeom prst="rect">
            <a:avLst/>
          </a:prstGeom>
          <a:noFill/>
          <a:ln w="2857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tx1"/>
              </a:buClr>
              <a:buSzPct val="75000"/>
              <a:buFont typeface="Wingdings" charset="2"/>
              <a:buChar char="l"/>
              <a:defRPr sz="2800">
                <a:solidFill>
                  <a:schemeClr val="tx1"/>
                </a:solidFill>
                <a:latin typeface="Arial" charset="0"/>
                <a:ea typeface="Arial" charset="0"/>
                <a:cs typeface="Arial" charset="0"/>
              </a:defRPr>
            </a:lvl1pPr>
            <a:lvl2pPr marL="742950" indent="-285750">
              <a:spcBef>
                <a:spcPct val="20000"/>
              </a:spcBef>
              <a:buClr>
                <a:schemeClr val="tx1"/>
              </a:buClr>
              <a:buSzPct val="75000"/>
              <a:buChar char="–"/>
              <a:defRPr sz="2400">
                <a:solidFill>
                  <a:schemeClr val="tx1"/>
                </a:solidFill>
                <a:latin typeface="Arial" charset="0"/>
                <a:ea typeface="Arial" charset="0"/>
                <a:cs typeface="Arial" charset="0"/>
              </a:defRPr>
            </a:lvl2pPr>
            <a:lvl3pPr marL="1143000" indent="-228600">
              <a:spcBef>
                <a:spcPct val="20000"/>
              </a:spcBef>
              <a:buClr>
                <a:schemeClr val="tx1"/>
              </a:buClr>
              <a:buSzPct val="75000"/>
              <a:buFont typeface="Wingdings" charset="2"/>
              <a:buChar char="l"/>
              <a:defRPr sz="2000">
                <a:solidFill>
                  <a:schemeClr val="tx1"/>
                </a:solidFill>
                <a:latin typeface="Arial" charset="0"/>
                <a:ea typeface="Arial" charset="0"/>
                <a:cs typeface="Arial" charset="0"/>
              </a:defRPr>
            </a:lvl3pPr>
            <a:lvl4pPr marL="1600200" indent="-228600">
              <a:spcBef>
                <a:spcPct val="20000"/>
              </a:spcBef>
              <a:buClr>
                <a:schemeClr val="tx1"/>
              </a:buClr>
              <a:buSzPct val="80000"/>
              <a:buChar char="–"/>
              <a:defRPr sz="2000">
                <a:solidFill>
                  <a:schemeClr val="tx1"/>
                </a:solidFill>
                <a:latin typeface="Arial" charset="0"/>
                <a:ea typeface="Arial" charset="0"/>
                <a:cs typeface="Arial" charset="0"/>
              </a:defRPr>
            </a:lvl4pPr>
            <a:lvl5pPr marL="2057400" indent="-228600">
              <a:spcBef>
                <a:spcPct val="20000"/>
              </a:spcBef>
              <a:buClr>
                <a:schemeClr val="tx1"/>
              </a:buClr>
              <a:buSzPct val="65000"/>
              <a:buFont typeface="Wingdings" charset="2"/>
              <a:buChar char="l"/>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chemeClr val="tx1"/>
              </a:buClr>
              <a:buSzPct val="65000"/>
              <a:buFont typeface="Wingdings" charset="2"/>
              <a:buChar char="l"/>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chemeClr val="tx1"/>
              </a:buClr>
              <a:buSzPct val="65000"/>
              <a:buFont typeface="Wingdings" charset="2"/>
              <a:buChar char="l"/>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chemeClr val="tx1"/>
              </a:buClr>
              <a:buSzPct val="65000"/>
              <a:buFont typeface="Wingdings" charset="2"/>
              <a:buChar char="l"/>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chemeClr val="tx1"/>
              </a:buClr>
              <a:buSzPct val="65000"/>
              <a:buFont typeface="Wingdings" charset="2"/>
              <a:buChar char="l"/>
              <a:defRPr sz="2000">
                <a:solidFill>
                  <a:schemeClr val="tx1"/>
                </a:solidFill>
                <a:latin typeface="Arial" charset="0"/>
                <a:ea typeface="Arial" charset="0"/>
                <a:cs typeface="Arial" charset="0"/>
              </a:defRPr>
            </a:lvl9pPr>
          </a:lstStyle>
          <a:p>
            <a:pPr eaLnBrk="1" hangingPunct="1">
              <a:spcBef>
                <a:spcPct val="0"/>
              </a:spcBef>
              <a:buClrTx/>
              <a:buSzTx/>
              <a:buFontTx/>
              <a:buNone/>
            </a:pPr>
            <a:r>
              <a:rPr lang="fr-FR" altLang="fr-FR" sz="1600" b="1">
                <a:solidFill>
                  <a:srgbClr val="00B050"/>
                </a:solidFill>
              </a:rPr>
              <a:t>Comment ? Organisation</a:t>
            </a:r>
          </a:p>
          <a:p>
            <a:pPr eaLnBrk="1" hangingPunct="1">
              <a:spcBef>
                <a:spcPct val="0"/>
              </a:spcBef>
              <a:buClrTx/>
              <a:buSzTx/>
              <a:buFontTx/>
              <a:buNone/>
            </a:pPr>
            <a:r>
              <a:rPr lang="fr-FR" altLang="fr-FR" sz="1600"/>
              <a:t>Organigramme, répartition des tâches, possibilité d’entraide, autonomie</a:t>
            </a:r>
          </a:p>
        </p:txBody>
      </p:sp>
      <p:sp>
        <p:nvSpPr>
          <p:cNvPr id="18437" name="ZoneTexte 7"/>
          <p:cNvSpPr txBox="1">
            <a:spLocks noChangeArrowheads="1"/>
          </p:cNvSpPr>
          <p:nvPr/>
        </p:nvSpPr>
        <p:spPr bwMode="auto">
          <a:xfrm>
            <a:off x="1703389" y="2420939"/>
            <a:ext cx="3017837" cy="1323975"/>
          </a:xfrm>
          <a:prstGeom prst="rect">
            <a:avLst/>
          </a:prstGeom>
          <a:noFill/>
          <a:ln w="2857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tx1"/>
              </a:buClr>
              <a:buSzPct val="75000"/>
              <a:buFont typeface="Wingdings" charset="2"/>
              <a:buChar char="l"/>
              <a:defRPr sz="2800">
                <a:solidFill>
                  <a:schemeClr val="tx1"/>
                </a:solidFill>
                <a:latin typeface="Arial" charset="0"/>
                <a:ea typeface="Arial" charset="0"/>
                <a:cs typeface="Arial" charset="0"/>
              </a:defRPr>
            </a:lvl1pPr>
            <a:lvl2pPr marL="742950" indent="-285750">
              <a:spcBef>
                <a:spcPct val="20000"/>
              </a:spcBef>
              <a:buClr>
                <a:schemeClr val="tx1"/>
              </a:buClr>
              <a:buSzPct val="75000"/>
              <a:buChar char="–"/>
              <a:defRPr sz="2400">
                <a:solidFill>
                  <a:schemeClr val="tx1"/>
                </a:solidFill>
                <a:latin typeface="Arial" charset="0"/>
                <a:ea typeface="Arial" charset="0"/>
                <a:cs typeface="Arial" charset="0"/>
              </a:defRPr>
            </a:lvl2pPr>
            <a:lvl3pPr marL="1143000" indent="-228600">
              <a:spcBef>
                <a:spcPct val="20000"/>
              </a:spcBef>
              <a:buClr>
                <a:schemeClr val="tx1"/>
              </a:buClr>
              <a:buSzPct val="75000"/>
              <a:buFont typeface="Wingdings" charset="2"/>
              <a:buChar char="l"/>
              <a:defRPr sz="2000">
                <a:solidFill>
                  <a:schemeClr val="tx1"/>
                </a:solidFill>
                <a:latin typeface="Arial" charset="0"/>
                <a:ea typeface="Arial" charset="0"/>
                <a:cs typeface="Arial" charset="0"/>
              </a:defRPr>
            </a:lvl3pPr>
            <a:lvl4pPr marL="1600200" indent="-228600">
              <a:spcBef>
                <a:spcPct val="20000"/>
              </a:spcBef>
              <a:buClr>
                <a:schemeClr val="tx1"/>
              </a:buClr>
              <a:buSzPct val="80000"/>
              <a:buChar char="–"/>
              <a:defRPr sz="2000">
                <a:solidFill>
                  <a:schemeClr val="tx1"/>
                </a:solidFill>
                <a:latin typeface="Arial" charset="0"/>
                <a:ea typeface="Arial" charset="0"/>
                <a:cs typeface="Arial" charset="0"/>
              </a:defRPr>
            </a:lvl4pPr>
            <a:lvl5pPr marL="2057400" indent="-228600">
              <a:spcBef>
                <a:spcPct val="20000"/>
              </a:spcBef>
              <a:buClr>
                <a:schemeClr val="tx1"/>
              </a:buClr>
              <a:buSzPct val="65000"/>
              <a:buFont typeface="Wingdings" charset="2"/>
              <a:buChar char="l"/>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chemeClr val="tx1"/>
              </a:buClr>
              <a:buSzPct val="65000"/>
              <a:buFont typeface="Wingdings" charset="2"/>
              <a:buChar char="l"/>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chemeClr val="tx1"/>
              </a:buClr>
              <a:buSzPct val="65000"/>
              <a:buFont typeface="Wingdings" charset="2"/>
              <a:buChar char="l"/>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chemeClr val="tx1"/>
              </a:buClr>
              <a:buSzPct val="65000"/>
              <a:buFont typeface="Wingdings" charset="2"/>
              <a:buChar char="l"/>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chemeClr val="tx1"/>
              </a:buClr>
              <a:buSzPct val="65000"/>
              <a:buFont typeface="Wingdings" charset="2"/>
              <a:buChar char="l"/>
              <a:defRPr sz="2000">
                <a:solidFill>
                  <a:schemeClr val="tx1"/>
                </a:solidFill>
                <a:latin typeface="Arial" charset="0"/>
                <a:ea typeface="Arial" charset="0"/>
                <a:cs typeface="Arial" charset="0"/>
              </a:defRPr>
            </a:lvl9pPr>
          </a:lstStyle>
          <a:p>
            <a:pPr eaLnBrk="1" hangingPunct="1">
              <a:spcBef>
                <a:spcPct val="0"/>
              </a:spcBef>
              <a:buClrTx/>
              <a:buSzTx/>
              <a:buFontTx/>
              <a:buNone/>
            </a:pPr>
            <a:r>
              <a:rPr lang="fr-FR" altLang="fr-FR" sz="1600" b="1">
                <a:solidFill>
                  <a:srgbClr val="00B050"/>
                </a:solidFill>
              </a:rPr>
              <a:t>Individu : Population : Qui ?</a:t>
            </a:r>
          </a:p>
          <a:p>
            <a:pPr eaLnBrk="1" hangingPunct="1">
              <a:spcBef>
                <a:spcPct val="0"/>
              </a:spcBef>
              <a:buClrTx/>
              <a:buSzTx/>
              <a:buFontTx/>
              <a:buNone/>
            </a:pPr>
            <a:r>
              <a:rPr lang="fr-FR" altLang="fr-FR" sz="1600"/>
              <a:t>Age, sexe, caractéristiques physiques, Vie hors travail,</a:t>
            </a:r>
          </a:p>
          <a:p>
            <a:pPr eaLnBrk="1" hangingPunct="1">
              <a:spcBef>
                <a:spcPct val="0"/>
              </a:spcBef>
              <a:buClrTx/>
              <a:buSzTx/>
              <a:buFontTx/>
              <a:buNone/>
            </a:pPr>
            <a:r>
              <a:rPr lang="fr-FR" altLang="fr-FR" sz="1600"/>
              <a:t>Formation, expérience</a:t>
            </a:r>
          </a:p>
          <a:p>
            <a:pPr eaLnBrk="1" hangingPunct="1">
              <a:spcBef>
                <a:spcPct val="0"/>
              </a:spcBef>
              <a:buClrTx/>
              <a:buSzTx/>
              <a:buFontTx/>
              <a:buNone/>
            </a:pPr>
            <a:r>
              <a:rPr lang="fr-FR" altLang="fr-FR" sz="1600"/>
              <a:t>Itinéraire professionnel…</a:t>
            </a:r>
          </a:p>
        </p:txBody>
      </p:sp>
      <p:sp>
        <p:nvSpPr>
          <p:cNvPr id="18438" name="ZoneTexte 8"/>
          <p:cNvSpPr txBox="1">
            <a:spLocks noChangeArrowheads="1"/>
          </p:cNvSpPr>
          <p:nvPr/>
        </p:nvSpPr>
        <p:spPr bwMode="auto">
          <a:xfrm>
            <a:off x="1663701" y="5121276"/>
            <a:ext cx="4348163" cy="1323975"/>
          </a:xfrm>
          <a:prstGeom prst="rect">
            <a:avLst/>
          </a:prstGeom>
          <a:noFill/>
          <a:ln w="2857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tx1"/>
              </a:buClr>
              <a:buSzPct val="75000"/>
              <a:buFont typeface="Wingdings" charset="2"/>
              <a:buChar char="l"/>
              <a:defRPr sz="2800">
                <a:solidFill>
                  <a:schemeClr val="tx1"/>
                </a:solidFill>
                <a:latin typeface="Arial" charset="0"/>
                <a:ea typeface="Arial" charset="0"/>
                <a:cs typeface="Arial" charset="0"/>
              </a:defRPr>
            </a:lvl1pPr>
            <a:lvl2pPr marL="742950" indent="-285750">
              <a:spcBef>
                <a:spcPct val="20000"/>
              </a:spcBef>
              <a:buClr>
                <a:schemeClr val="tx1"/>
              </a:buClr>
              <a:buSzPct val="75000"/>
              <a:buChar char="–"/>
              <a:defRPr sz="2400">
                <a:solidFill>
                  <a:schemeClr val="tx1"/>
                </a:solidFill>
                <a:latin typeface="Arial" charset="0"/>
                <a:ea typeface="Arial" charset="0"/>
                <a:cs typeface="Arial" charset="0"/>
              </a:defRPr>
            </a:lvl2pPr>
            <a:lvl3pPr marL="1143000" indent="-228600">
              <a:spcBef>
                <a:spcPct val="20000"/>
              </a:spcBef>
              <a:buClr>
                <a:schemeClr val="tx1"/>
              </a:buClr>
              <a:buSzPct val="75000"/>
              <a:buFont typeface="Wingdings" charset="2"/>
              <a:buChar char="l"/>
              <a:defRPr sz="2000">
                <a:solidFill>
                  <a:schemeClr val="tx1"/>
                </a:solidFill>
                <a:latin typeface="Arial" charset="0"/>
                <a:ea typeface="Arial" charset="0"/>
                <a:cs typeface="Arial" charset="0"/>
              </a:defRPr>
            </a:lvl3pPr>
            <a:lvl4pPr marL="1600200" indent="-228600">
              <a:spcBef>
                <a:spcPct val="20000"/>
              </a:spcBef>
              <a:buClr>
                <a:schemeClr val="tx1"/>
              </a:buClr>
              <a:buSzPct val="80000"/>
              <a:buChar char="–"/>
              <a:defRPr sz="2000">
                <a:solidFill>
                  <a:schemeClr val="tx1"/>
                </a:solidFill>
                <a:latin typeface="Arial" charset="0"/>
                <a:ea typeface="Arial" charset="0"/>
                <a:cs typeface="Arial" charset="0"/>
              </a:defRPr>
            </a:lvl4pPr>
            <a:lvl5pPr marL="2057400" indent="-228600">
              <a:spcBef>
                <a:spcPct val="20000"/>
              </a:spcBef>
              <a:buClr>
                <a:schemeClr val="tx1"/>
              </a:buClr>
              <a:buSzPct val="65000"/>
              <a:buFont typeface="Wingdings" charset="2"/>
              <a:buChar char="l"/>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chemeClr val="tx1"/>
              </a:buClr>
              <a:buSzPct val="65000"/>
              <a:buFont typeface="Wingdings" charset="2"/>
              <a:buChar char="l"/>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chemeClr val="tx1"/>
              </a:buClr>
              <a:buSzPct val="65000"/>
              <a:buFont typeface="Wingdings" charset="2"/>
              <a:buChar char="l"/>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chemeClr val="tx1"/>
              </a:buClr>
              <a:buSzPct val="65000"/>
              <a:buFont typeface="Wingdings" charset="2"/>
              <a:buChar char="l"/>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chemeClr val="tx1"/>
              </a:buClr>
              <a:buSzPct val="65000"/>
              <a:buFont typeface="Wingdings" charset="2"/>
              <a:buChar char="l"/>
              <a:defRPr sz="2000">
                <a:solidFill>
                  <a:schemeClr val="tx1"/>
                </a:solidFill>
                <a:latin typeface="Arial" charset="0"/>
                <a:ea typeface="Arial" charset="0"/>
                <a:cs typeface="Arial" charset="0"/>
              </a:defRPr>
            </a:lvl9pPr>
          </a:lstStyle>
          <a:p>
            <a:pPr eaLnBrk="1" hangingPunct="1">
              <a:spcBef>
                <a:spcPct val="0"/>
              </a:spcBef>
              <a:buClrTx/>
              <a:buSzTx/>
              <a:buFontTx/>
              <a:buNone/>
            </a:pPr>
            <a:r>
              <a:rPr lang="fr-FR" altLang="fr-FR" sz="1600" b="1">
                <a:solidFill>
                  <a:srgbClr val="00B050"/>
                </a:solidFill>
              </a:rPr>
              <a:t>Conséquences pour l’opérateur :</a:t>
            </a:r>
          </a:p>
          <a:p>
            <a:pPr eaLnBrk="1" hangingPunct="1">
              <a:spcBef>
                <a:spcPct val="0"/>
              </a:spcBef>
              <a:buClrTx/>
              <a:buSzTx/>
              <a:buFontTx/>
              <a:buNone/>
            </a:pPr>
            <a:r>
              <a:rPr lang="fr-FR" altLang="fr-FR" sz="1600"/>
              <a:t>Plaintes, fatigue physique et mentale</a:t>
            </a:r>
          </a:p>
          <a:p>
            <a:pPr eaLnBrk="1" hangingPunct="1">
              <a:spcBef>
                <a:spcPct val="0"/>
              </a:spcBef>
              <a:buClrTx/>
              <a:buSzTx/>
              <a:buFontTx/>
              <a:buNone/>
            </a:pPr>
            <a:r>
              <a:rPr lang="fr-FR" altLang="fr-FR" sz="1600"/>
              <a:t>Problème de santé, TMS, stress, AT, MP, </a:t>
            </a:r>
          </a:p>
          <a:p>
            <a:pPr eaLnBrk="1" hangingPunct="1">
              <a:spcBef>
                <a:spcPct val="0"/>
              </a:spcBef>
              <a:buClrTx/>
              <a:buSzTx/>
              <a:buFontTx/>
              <a:buNone/>
            </a:pPr>
            <a:r>
              <a:rPr lang="fr-FR" altLang="fr-FR" sz="1600"/>
              <a:t>Satisfaction, compétences, reconnaissance au travail…</a:t>
            </a:r>
          </a:p>
        </p:txBody>
      </p:sp>
      <p:sp>
        <p:nvSpPr>
          <p:cNvPr id="18439" name="ZoneTexte 9"/>
          <p:cNvSpPr txBox="1">
            <a:spLocks noChangeArrowheads="1"/>
          </p:cNvSpPr>
          <p:nvPr/>
        </p:nvSpPr>
        <p:spPr bwMode="auto">
          <a:xfrm>
            <a:off x="7362825" y="2276476"/>
            <a:ext cx="3168650" cy="1846263"/>
          </a:xfrm>
          <a:prstGeom prst="rect">
            <a:avLst/>
          </a:prstGeom>
          <a:noFill/>
          <a:ln w="2857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tx1"/>
              </a:buClr>
              <a:buSzPct val="75000"/>
              <a:buFont typeface="Wingdings" charset="2"/>
              <a:buChar char="l"/>
              <a:defRPr sz="2800">
                <a:solidFill>
                  <a:schemeClr val="tx1"/>
                </a:solidFill>
                <a:latin typeface="Arial" charset="0"/>
                <a:ea typeface="Arial" charset="0"/>
                <a:cs typeface="Arial" charset="0"/>
              </a:defRPr>
            </a:lvl1pPr>
            <a:lvl2pPr marL="742950" indent="-285750">
              <a:spcBef>
                <a:spcPct val="20000"/>
              </a:spcBef>
              <a:buClr>
                <a:schemeClr val="tx1"/>
              </a:buClr>
              <a:buSzPct val="75000"/>
              <a:buChar char="–"/>
              <a:defRPr sz="2400">
                <a:solidFill>
                  <a:schemeClr val="tx1"/>
                </a:solidFill>
                <a:latin typeface="Arial" charset="0"/>
                <a:ea typeface="Arial" charset="0"/>
                <a:cs typeface="Arial" charset="0"/>
              </a:defRPr>
            </a:lvl2pPr>
            <a:lvl3pPr marL="1143000" indent="-228600">
              <a:spcBef>
                <a:spcPct val="20000"/>
              </a:spcBef>
              <a:buClr>
                <a:schemeClr val="tx1"/>
              </a:buClr>
              <a:buSzPct val="75000"/>
              <a:buFont typeface="Wingdings" charset="2"/>
              <a:buChar char="l"/>
              <a:defRPr sz="2000">
                <a:solidFill>
                  <a:schemeClr val="tx1"/>
                </a:solidFill>
                <a:latin typeface="Arial" charset="0"/>
                <a:ea typeface="Arial" charset="0"/>
                <a:cs typeface="Arial" charset="0"/>
              </a:defRPr>
            </a:lvl3pPr>
            <a:lvl4pPr marL="1600200" indent="-228600">
              <a:spcBef>
                <a:spcPct val="20000"/>
              </a:spcBef>
              <a:buClr>
                <a:schemeClr val="tx1"/>
              </a:buClr>
              <a:buSzPct val="80000"/>
              <a:buChar char="–"/>
              <a:defRPr sz="2000">
                <a:solidFill>
                  <a:schemeClr val="tx1"/>
                </a:solidFill>
                <a:latin typeface="Arial" charset="0"/>
                <a:ea typeface="Arial" charset="0"/>
                <a:cs typeface="Arial" charset="0"/>
              </a:defRPr>
            </a:lvl4pPr>
            <a:lvl5pPr marL="2057400" indent="-228600">
              <a:spcBef>
                <a:spcPct val="20000"/>
              </a:spcBef>
              <a:buClr>
                <a:schemeClr val="tx1"/>
              </a:buClr>
              <a:buSzPct val="65000"/>
              <a:buFont typeface="Wingdings" charset="2"/>
              <a:buChar char="l"/>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chemeClr val="tx1"/>
              </a:buClr>
              <a:buSzPct val="65000"/>
              <a:buFont typeface="Wingdings" charset="2"/>
              <a:buChar char="l"/>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chemeClr val="tx1"/>
              </a:buClr>
              <a:buSzPct val="65000"/>
              <a:buFont typeface="Wingdings" charset="2"/>
              <a:buChar char="l"/>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chemeClr val="tx1"/>
              </a:buClr>
              <a:buSzPct val="65000"/>
              <a:buFont typeface="Wingdings" charset="2"/>
              <a:buChar char="l"/>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chemeClr val="tx1"/>
              </a:buClr>
              <a:buSzPct val="65000"/>
              <a:buFont typeface="Wingdings" charset="2"/>
              <a:buChar char="l"/>
              <a:defRPr sz="2000">
                <a:solidFill>
                  <a:schemeClr val="tx1"/>
                </a:solidFill>
                <a:latin typeface="Arial" charset="0"/>
                <a:ea typeface="Arial" charset="0"/>
                <a:cs typeface="Arial" charset="0"/>
              </a:defRPr>
            </a:lvl9pPr>
          </a:lstStyle>
          <a:p>
            <a:pPr eaLnBrk="1" hangingPunct="1">
              <a:spcBef>
                <a:spcPct val="0"/>
              </a:spcBef>
              <a:buClrTx/>
              <a:buSzTx/>
              <a:buFontTx/>
              <a:buNone/>
            </a:pPr>
            <a:r>
              <a:rPr lang="fr-FR" altLang="fr-FR" sz="1600" b="1">
                <a:solidFill>
                  <a:srgbClr val="00B050"/>
                </a:solidFill>
              </a:rPr>
              <a:t>Avec quoi ?</a:t>
            </a:r>
          </a:p>
          <a:p>
            <a:pPr eaLnBrk="1" hangingPunct="1">
              <a:spcBef>
                <a:spcPct val="0"/>
              </a:spcBef>
              <a:buClrTx/>
              <a:buSzTx/>
              <a:buFontTx/>
              <a:buNone/>
            </a:pPr>
            <a:r>
              <a:rPr lang="fr-FR" altLang="fr-FR" sz="1600"/>
              <a:t>Machines, degré technologique</a:t>
            </a:r>
          </a:p>
          <a:p>
            <a:pPr eaLnBrk="1" hangingPunct="1">
              <a:spcBef>
                <a:spcPct val="0"/>
              </a:spcBef>
              <a:buClrTx/>
              <a:buSzTx/>
              <a:buFontTx/>
              <a:buNone/>
            </a:pPr>
            <a:r>
              <a:rPr lang="fr-FR" altLang="fr-FR" sz="1600"/>
              <a:t>Mat 1ères : caractéristiques et variabilité</a:t>
            </a:r>
          </a:p>
          <a:p>
            <a:pPr eaLnBrk="1" hangingPunct="1">
              <a:spcBef>
                <a:spcPct val="0"/>
              </a:spcBef>
              <a:buClrTx/>
              <a:buSzTx/>
              <a:buFontTx/>
              <a:buNone/>
            </a:pPr>
            <a:r>
              <a:rPr lang="fr-FR" altLang="fr-FR" sz="1600"/>
              <a:t>Outils : nature, usure, moyens de communication…</a:t>
            </a:r>
          </a:p>
          <a:p>
            <a:pPr eaLnBrk="1" hangingPunct="1">
              <a:spcBef>
                <a:spcPct val="0"/>
              </a:spcBef>
              <a:buClrTx/>
              <a:buSzTx/>
              <a:buFontTx/>
              <a:buNone/>
            </a:pPr>
            <a:r>
              <a:rPr lang="fr-FR" altLang="fr-FR" sz="1600"/>
              <a:t>Risques  </a:t>
            </a:r>
          </a:p>
        </p:txBody>
      </p:sp>
      <p:sp>
        <p:nvSpPr>
          <p:cNvPr id="18440" name="ZoneTexte 11"/>
          <p:cNvSpPr txBox="1">
            <a:spLocks noChangeArrowheads="1"/>
          </p:cNvSpPr>
          <p:nvPr/>
        </p:nvSpPr>
        <p:spPr bwMode="auto">
          <a:xfrm>
            <a:off x="7464426" y="692151"/>
            <a:ext cx="3059113" cy="1323975"/>
          </a:xfrm>
          <a:prstGeom prst="rect">
            <a:avLst/>
          </a:prstGeom>
          <a:noFill/>
          <a:ln w="2857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tx1"/>
              </a:buClr>
              <a:buSzPct val="75000"/>
              <a:buFont typeface="Wingdings" charset="2"/>
              <a:buChar char="l"/>
              <a:defRPr sz="2800">
                <a:solidFill>
                  <a:schemeClr val="tx1"/>
                </a:solidFill>
                <a:latin typeface="Arial" charset="0"/>
                <a:ea typeface="Arial" charset="0"/>
                <a:cs typeface="Arial" charset="0"/>
              </a:defRPr>
            </a:lvl1pPr>
            <a:lvl2pPr marL="742950" indent="-285750">
              <a:spcBef>
                <a:spcPct val="20000"/>
              </a:spcBef>
              <a:buClr>
                <a:schemeClr val="tx1"/>
              </a:buClr>
              <a:buSzPct val="75000"/>
              <a:buChar char="–"/>
              <a:defRPr sz="2400">
                <a:solidFill>
                  <a:schemeClr val="tx1"/>
                </a:solidFill>
                <a:latin typeface="Arial" charset="0"/>
                <a:ea typeface="Arial" charset="0"/>
                <a:cs typeface="Arial" charset="0"/>
              </a:defRPr>
            </a:lvl2pPr>
            <a:lvl3pPr marL="1143000" indent="-228600">
              <a:spcBef>
                <a:spcPct val="20000"/>
              </a:spcBef>
              <a:buClr>
                <a:schemeClr val="tx1"/>
              </a:buClr>
              <a:buSzPct val="75000"/>
              <a:buFont typeface="Wingdings" charset="2"/>
              <a:buChar char="l"/>
              <a:defRPr sz="2000">
                <a:solidFill>
                  <a:schemeClr val="tx1"/>
                </a:solidFill>
                <a:latin typeface="Arial" charset="0"/>
                <a:ea typeface="Arial" charset="0"/>
                <a:cs typeface="Arial" charset="0"/>
              </a:defRPr>
            </a:lvl3pPr>
            <a:lvl4pPr marL="1600200" indent="-228600">
              <a:spcBef>
                <a:spcPct val="20000"/>
              </a:spcBef>
              <a:buClr>
                <a:schemeClr val="tx1"/>
              </a:buClr>
              <a:buSzPct val="80000"/>
              <a:buChar char="–"/>
              <a:defRPr sz="2000">
                <a:solidFill>
                  <a:schemeClr val="tx1"/>
                </a:solidFill>
                <a:latin typeface="Arial" charset="0"/>
                <a:ea typeface="Arial" charset="0"/>
                <a:cs typeface="Arial" charset="0"/>
              </a:defRPr>
            </a:lvl4pPr>
            <a:lvl5pPr marL="2057400" indent="-228600">
              <a:spcBef>
                <a:spcPct val="20000"/>
              </a:spcBef>
              <a:buClr>
                <a:schemeClr val="tx1"/>
              </a:buClr>
              <a:buSzPct val="65000"/>
              <a:buFont typeface="Wingdings" charset="2"/>
              <a:buChar char="l"/>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chemeClr val="tx1"/>
              </a:buClr>
              <a:buSzPct val="65000"/>
              <a:buFont typeface="Wingdings" charset="2"/>
              <a:buChar char="l"/>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chemeClr val="tx1"/>
              </a:buClr>
              <a:buSzPct val="65000"/>
              <a:buFont typeface="Wingdings" charset="2"/>
              <a:buChar char="l"/>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chemeClr val="tx1"/>
              </a:buClr>
              <a:buSzPct val="65000"/>
              <a:buFont typeface="Wingdings" charset="2"/>
              <a:buChar char="l"/>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chemeClr val="tx1"/>
              </a:buClr>
              <a:buSzPct val="65000"/>
              <a:buFont typeface="Wingdings" charset="2"/>
              <a:buChar char="l"/>
              <a:defRPr sz="2000">
                <a:solidFill>
                  <a:schemeClr val="tx1"/>
                </a:solidFill>
                <a:latin typeface="Arial" charset="0"/>
                <a:ea typeface="Arial" charset="0"/>
                <a:cs typeface="Arial" charset="0"/>
              </a:defRPr>
            </a:lvl9pPr>
          </a:lstStyle>
          <a:p>
            <a:pPr eaLnBrk="1" hangingPunct="1">
              <a:spcBef>
                <a:spcPct val="0"/>
              </a:spcBef>
              <a:buClrTx/>
              <a:buSzTx/>
              <a:buFontTx/>
              <a:buNone/>
            </a:pPr>
            <a:r>
              <a:rPr lang="fr-FR" altLang="fr-FR" sz="1600" b="1">
                <a:solidFill>
                  <a:srgbClr val="00B050"/>
                </a:solidFill>
              </a:rPr>
              <a:t>Où ? Environnement</a:t>
            </a:r>
          </a:p>
          <a:p>
            <a:pPr eaLnBrk="1" hangingPunct="1">
              <a:spcBef>
                <a:spcPct val="0"/>
              </a:spcBef>
              <a:buClrTx/>
              <a:buSzTx/>
              <a:buFontTx/>
              <a:buNone/>
            </a:pPr>
            <a:r>
              <a:rPr lang="fr-FR" altLang="fr-FR" sz="1600"/>
              <a:t>Ambiances physiques, espaces de travail, de circulation, relations humaines, contexte éco…</a:t>
            </a:r>
          </a:p>
        </p:txBody>
      </p:sp>
      <p:sp>
        <p:nvSpPr>
          <p:cNvPr id="18441" name="ZoneTexte 12"/>
          <p:cNvSpPr txBox="1">
            <a:spLocks noChangeArrowheads="1"/>
          </p:cNvSpPr>
          <p:nvPr/>
        </p:nvSpPr>
        <p:spPr bwMode="auto">
          <a:xfrm>
            <a:off x="7104064" y="4221163"/>
            <a:ext cx="3419475" cy="831850"/>
          </a:xfrm>
          <a:prstGeom prst="rect">
            <a:avLst/>
          </a:prstGeom>
          <a:noFill/>
          <a:ln w="2857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tx1"/>
              </a:buClr>
              <a:buSzPct val="75000"/>
              <a:buFont typeface="Wingdings" charset="2"/>
              <a:buChar char="l"/>
              <a:defRPr sz="2800">
                <a:solidFill>
                  <a:schemeClr val="tx1"/>
                </a:solidFill>
                <a:latin typeface="Arial" charset="0"/>
                <a:ea typeface="Arial" charset="0"/>
                <a:cs typeface="Arial" charset="0"/>
              </a:defRPr>
            </a:lvl1pPr>
            <a:lvl2pPr marL="742950" indent="-285750">
              <a:spcBef>
                <a:spcPct val="20000"/>
              </a:spcBef>
              <a:buClr>
                <a:schemeClr val="tx1"/>
              </a:buClr>
              <a:buSzPct val="75000"/>
              <a:buChar char="–"/>
              <a:defRPr sz="2400">
                <a:solidFill>
                  <a:schemeClr val="tx1"/>
                </a:solidFill>
                <a:latin typeface="Arial" charset="0"/>
                <a:ea typeface="Arial" charset="0"/>
                <a:cs typeface="Arial" charset="0"/>
              </a:defRPr>
            </a:lvl2pPr>
            <a:lvl3pPr marL="1143000" indent="-228600">
              <a:spcBef>
                <a:spcPct val="20000"/>
              </a:spcBef>
              <a:buClr>
                <a:schemeClr val="tx1"/>
              </a:buClr>
              <a:buSzPct val="75000"/>
              <a:buFont typeface="Wingdings" charset="2"/>
              <a:buChar char="l"/>
              <a:defRPr sz="2000">
                <a:solidFill>
                  <a:schemeClr val="tx1"/>
                </a:solidFill>
                <a:latin typeface="Arial" charset="0"/>
                <a:ea typeface="Arial" charset="0"/>
                <a:cs typeface="Arial" charset="0"/>
              </a:defRPr>
            </a:lvl3pPr>
            <a:lvl4pPr marL="1600200" indent="-228600">
              <a:spcBef>
                <a:spcPct val="20000"/>
              </a:spcBef>
              <a:buClr>
                <a:schemeClr val="tx1"/>
              </a:buClr>
              <a:buSzPct val="80000"/>
              <a:buChar char="–"/>
              <a:defRPr sz="2000">
                <a:solidFill>
                  <a:schemeClr val="tx1"/>
                </a:solidFill>
                <a:latin typeface="Arial" charset="0"/>
                <a:ea typeface="Arial" charset="0"/>
                <a:cs typeface="Arial" charset="0"/>
              </a:defRPr>
            </a:lvl4pPr>
            <a:lvl5pPr marL="2057400" indent="-228600">
              <a:spcBef>
                <a:spcPct val="20000"/>
              </a:spcBef>
              <a:buClr>
                <a:schemeClr val="tx1"/>
              </a:buClr>
              <a:buSzPct val="65000"/>
              <a:buFont typeface="Wingdings" charset="2"/>
              <a:buChar char="l"/>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chemeClr val="tx1"/>
              </a:buClr>
              <a:buSzPct val="65000"/>
              <a:buFont typeface="Wingdings" charset="2"/>
              <a:buChar char="l"/>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chemeClr val="tx1"/>
              </a:buClr>
              <a:buSzPct val="65000"/>
              <a:buFont typeface="Wingdings" charset="2"/>
              <a:buChar char="l"/>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chemeClr val="tx1"/>
              </a:buClr>
              <a:buSzPct val="65000"/>
              <a:buFont typeface="Wingdings" charset="2"/>
              <a:buChar char="l"/>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chemeClr val="tx1"/>
              </a:buClr>
              <a:buSzPct val="65000"/>
              <a:buFont typeface="Wingdings" charset="2"/>
              <a:buChar char="l"/>
              <a:defRPr sz="2000">
                <a:solidFill>
                  <a:schemeClr val="tx1"/>
                </a:solidFill>
                <a:latin typeface="Arial" charset="0"/>
                <a:ea typeface="Arial" charset="0"/>
                <a:cs typeface="Arial" charset="0"/>
              </a:defRPr>
            </a:lvl9pPr>
          </a:lstStyle>
          <a:p>
            <a:pPr eaLnBrk="1" hangingPunct="1">
              <a:spcBef>
                <a:spcPct val="0"/>
              </a:spcBef>
              <a:buClrTx/>
              <a:buSzTx/>
              <a:buFontTx/>
              <a:buNone/>
            </a:pPr>
            <a:r>
              <a:rPr lang="fr-FR" altLang="fr-FR" sz="1600" b="1">
                <a:solidFill>
                  <a:srgbClr val="00B050"/>
                </a:solidFill>
              </a:rPr>
              <a:t>Quand ? Aménagement du temps</a:t>
            </a:r>
          </a:p>
          <a:p>
            <a:pPr eaLnBrk="1" hangingPunct="1">
              <a:spcBef>
                <a:spcPct val="0"/>
              </a:spcBef>
              <a:buClrTx/>
              <a:buSzTx/>
              <a:buFontTx/>
              <a:buNone/>
            </a:pPr>
            <a:r>
              <a:rPr lang="fr-FR" altLang="fr-FR" sz="1600"/>
              <a:t>Délais prescrits, cadences, horaires, urgences…</a:t>
            </a:r>
            <a:endParaRPr lang="fr-FR" altLang="fr-FR" sz="1800"/>
          </a:p>
        </p:txBody>
      </p:sp>
      <p:sp>
        <p:nvSpPr>
          <p:cNvPr id="18442" name="ZoneTexte 13"/>
          <p:cNvSpPr txBox="1">
            <a:spLocks noChangeArrowheads="1"/>
          </p:cNvSpPr>
          <p:nvPr/>
        </p:nvSpPr>
        <p:spPr bwMode="auto">
          <a:xfrm>
            <a:off x="6096000" y="5157789"/>
            <a:ext cx="4427538" cy="1570037"/>
          </a:xfrm>
          <a:prstGeom prst="rect">
            <a:avLst/>
          </a:prstGeom>
          <a:noFill/>
          <a:ln w="2857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tx1"/>
              </a:buClr>
              <a:buSzPct val="75000"/>
              <a:buFont typeface="Wingdings" charset="2"/>
              <a:buChar char="l"/>
              <a:defRPr sz="2800">
                <a:solidFill>
                  <a:schemeClr val="tx1"/>
                </a:solidFill>
                <a:latin typeface="Arial" charset="0"/>
                <a:ea typeface="Arial" charset="0"/>
                <a:cs typeface="Arial" charset="0"/>
              </a:defRPr>
            </a:lvl1pPr>
            <a:lvl2pPr marL="742950" indent="-285750">
              <a:spcBef>
                <a:spcPct val="20000"/>
              </a:spcBef>
              <a:buClr>
                <a:schemeClr val="tx1"/>
              </a:buClr>
              <a:buSzPct val="75000"/>
              <a:buChar char="–"/>
              <a:defRPr sz="2400">
                <a:solidFill>
                  <a:schemeClr val="tx1"/>
                </a:solidFill>
                <a:latin typeface="Arial" charset="0"/>
                <a:ea typeface="Arial" charset="0"/>
                <a:cs typeface="Arial" charset="0"/>
              </a:defRPr>
            </a:lvl2pPr>
            <a:lvl3pPr marL="1143000" indent="-228600">
              <a:spcBef>
                <a:spcPct val="20000"/>
              </a:spcBef>
              <a:buClr>
                <a:schemeClr val="tx1"/>
              </a:buClr>
              <a:buSzPct val="75000"/>
              <a:buFont typeface="Wingdings" charset="2"/>
              <a:buChar char="l"/>
              <a:defRPr sz="2000">
                <a:solidFill>
                  <a:schemeClr val="tx1"/>
                </a:solidFill>
                <a:latin typeface="Arial" charset="0"/>
                <a:ea typeface="Arial" charset="0"/>
                <a:cs typeface="Arial" charset="0"/>
              </a:defRPr>
            </a:lvl3pPr>
            <a:lvl4pPr marL="1600200" indent="-228600">
              <a:spcBef>
                <a:spcPct val="20000"/>
              </a:spcBef>
              <a:buClr>
                <a:schemeClr val="tx1"/>
              </a:buClr>
              <a:buSzPct val="80000"/>
              <a:buChar char="–"/>
              <a:defRPr sz="2000">
                <a:solidFill>
                  <a:schemeClr val="tx1"/>
                </a:solidFill>
                <a:latin typeface="Arial" charset="0"/>
                <a:ea typeface="Arial" charset="0"/>
                <a:cs typeface="Arial" charset="0"/>
              </a:defRPr>
            </a:lvl4pPr>
            <a:lvl5pPr marL="2057400" indent="-228600">
              <a:spcBef>
                <a:spcPct val="20000"/>
              </a:spcBef>
              <a:buClr>
                <a:schemeClr val="tx1"/>
              </a:buClr>
              <a:buSzPct val="65000"/>
              <a:buFont typeface="Wingdings" charset="2"/>
              <a:buChar char="l"/>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chemeClr val="tx1"/>
              </a:buClr>
              <a:buSzPct val="65000"/>
              <a:buFont typeface="Wingdings" charset="2"/>
              <a:buChar char="l"/>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chemeClr val="tx1"/>
              </a:buClr>
              <a:buSzPct val="65000"/>
              <a:buFont typeface="Wingdings" charset="2"/>
              <a:buChar char="l"/>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chemeClr val="tx1"/>
              </a:buClr>
              <a:buSzPct val="65000"/>
              <a:buFont typeface="Wingdings" charset="2"/>
              <a:buChar char="l"/>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chemeClr val="tx1"/>
              </a:buClr>
              <a:buSzPct val="65000"/>
              <a:buFont typeface="Wingdings" charset="2"/>
              <a:buChar char="l"/>
              <a:defRPr sz="2000">
                <a:solidFill>
                  <a:schemeClr val="tx1"/>
                </a:solidFill>
                <a:latin typeface="Arial" charset="0"/>
                <a:ea typeface="Arial" charset="0"/>
                <a:cs typeface="Arial" charset="0"/>
              </a:defRPr>
            </a:lvl9pPr>
          </a:lstStyle>
          <a:p>
            <a:pPr eaLnBrk="1" hangingPunct="1">
              <a:spcBef>
                <a:spcPct val="0"/>
              </a:spcBef>
              <a:buClrTx/>
              <a:buSzTx/>
              <a:buFontTx/>
              <a:buNone/>
            </a:pPr>
            <a:r>
              <a:rPr lang="fr-FR" altLang="fr-FR" sz="1600" b="1">
                <a:solidFill>
                  <a:srgbClr val="00B050"/>
                </a:solidFill>
              </a:rPr>
              <a:t>Résultats pour l’entreprise :</a:t>
            </a:r>
          </a:p>
          <a:p>
            <a:pPr eaLnBrk="1" hangingPunct="1">
              <a:spcBef>
                <a:spcPct val="0"/>
              </a:spcBef>
              <a:buClrTx/>
              <a:buSzTx/>
              <a:buFontTx/>
              <a:buNone/>
            </a:pPr>
            <a:r>
              <a:rPr lang="fr-FR" altLang="fr-FR" sz="1600"/>
              <a:t>Régularité, quantité, qualité, respect des délais, Incidents, défauts,</a:t>
            </a:r>
          </a:p>
          <a:p>
            <a:pPr eaLnBrk="1" hangingPunct="1">
              <a:spcBef>
                <a:spcPct val="0"/>
              </a:spcBef>
              <a:buClrTx/>
              <a:buSzTx/>
              <a:buFontTx/>
              <a:buNone/>
            </a:pPr>
            <a:r>
              <a:rPr lang="fr-FR" altLang="fr-FR" sz="1600"/>
              <a:t>Absentéisme, rotation personnel</a:t>
            </a:r>
          </a:p>
          <a:p>
            <a:pPr eaLnBrk="1" hangingPunct="1">
              <a:spcBef>
                <a:spcPct val="0"/>
              </a:spcBef>
              <a:buClrTx/>
              <a:buSzTx/>
              <a:buFontTx/>
              <a:buNone/>
            </a:pPr>
            <a:r>
              <a:rPr lang="fr-FR" altLang="fr-FR" sz="1600"/>
              <a:t>Demande de mutation, difficulté de recrutement</a:t>
            </a:r>
          </a:p>
        </p:txBody>
      </p:sp>
      <p:sp>
        <p:nvSpPr>
          <p:cNvPr id="17" name="Ellipse 16"/>
          <p:cNvSpPr/>
          <p:nvPr/>
        </p:nvSpPr>
        <p:spPr>
          <a:xfrm>
            <a:off x="4800601" y="3213101"/>
            <a:ext cx="2333625" cy="107791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2000"/>
              <a:t>Travail réel</a:t>
            </a:r>
          </a:p>
          <a:p>
            <a:pPr algn="ctr" eaLnBrk="1" hangingPunct="1">
              <a:defRPr/>
            </a:pPr>
            <a:r>
              <a:rPr lang="fr-FR"/>
              <a:t>physique</a:t>
            </a:r>
          </a:p>
          <a:p>
            <a:pPr algn="ctr" eaLnBrk="1" hangingPunct="1">
              <a:defRPr/>
            </a:pPr>
            <a:r>
              <a:rPr lang="fr-FR"/>
              <a:t> et mental</a:t>
            </a:r>
          </a:p>
        </p:txBody>
      </p:sp>
      <p:pic>
        <p:nvPicPr>
          <p:cNvPr id="18444" name="Image 1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35638" y="2349501"/>
            <a:ext cx="5762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Connecteur droit avec flèche 19"/>
          <p:cNvCxnSpPr>
            <a:stCxn id="18437" idx="3"/>
            <a:endCxn id="17" idx="1"/>
          </p:cNvCxnSpPr>
          <p:nvPr/>
        </p:nvCxnSpPr>
        <p:spPr>
          <a:xfrm>
            <a:off x="4721225" y="3082925"/>
            <a:ext cx="420688" cy="28733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a:off x="4224338" y="1412876"/>
            <a:ext cx="1230312" cy="185896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a:off x="5448300" y="1804988"/>
            <a:ext cx="287338" cy="140811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nvCxnSpPr>
        <p:spPr>
          <a:xfrm flipH="1">
            <a:off x="6600826" y="1804988"/>
            <a:ext cx="1008063" cy="147955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a:endCxn id="17" idx="7"/>
          </p:cNvCxnSpPr>
          <p:nvPr/>
        </p:nvCxnSpPr>
        <p:spPr>
          <a:xfrm flipH="1">
            <a:off x="6792913" y="2811464"/>
            <a:ext cx="508000" cy="56038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flipH="1" flipV="1">
            <a:off x="6835775" y="4095750"/>
            <a:ext cx="215900" cy="15240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a:stCxn id="17" idx="3"/>
            <a:endCxn id="18438" idx="0"/>
          </p:cNvCxnSpPr>
          <p:nvPr/>
        </p:nvCxnSpPr>
        <p:spPr>
          <a:xfrm flipH="1">
            <a:off x="3838575" y="4132263"/>
            <a:ext cx="1303338" cy="989012"/>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p:nvPr/>
        </p:nvCxnSpPr>
        <p:spPr>
          <a:xfrm>
            <a:off x="6456363" y="4292601"/>
            <a:ext cx="392112" cy="836613"/>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7" y="3778025"/>
            <a:ext cx="2209797" cy="127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35238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52600" y="190500"/>
            <a:ext cx="9982200" cy="869891"/>
          </a:xfrm>
        </p:spPr>
        <p:txBody>
          <a:bodyPr>
            <a:normAutofit/>
          </a:bodyPr>
          <a:lstStyle/>
          <a:p>
            <a:r>
              <a:rPr lang="fr-FR" dirty="0">
                <a:solidFill>
                  <a:srgbClr val="0070C0"/>
                </a:solidFill>
                <a:latin typeface="+mn-lt"/>
              </a:rPr>
              <a:t>SECTEUR PRIVÉ = AGEFIPH</a:t>
            </a:r>
          </a:p>
        </p:txBody>
      </p:sp>
      <p:sp>
        <p:nvSpPr>
          <p:cNvPr id="3" name="Espace réservé du contenu 2"/>
          <p:cNvSpPr>
            <a:spLocks noGrp="1"/>
          </p:cNvSpPr>
          <p:nvPr>
            <p:ph idx="1"/>
          </p:nvPr>
        </p:nvSpPr>
        <p:spPr>
          <a:xfrm>
            <a:off x="1752600" y="1447801"/>
            <a:ext cx="9982200" cy="4483099"/>
          </a:xfrm>
        </p:spPr>
        <p:txBody>
          <a:bodyPr>
            <a:normAutofit lnSpcReduction="10000"/>
          </a:bodyPr>
          <a:lstStyle/>
          <a:p>
            <a:pPr marL="0" lvl="0" indent="0">
              <a:lnSpc>
                <a:spcPct val="100000"/>
              </a:lnSpc>
              <a:spcBef>
                <a:spcPts val="0"/>
              </a:spcBef>
              <a:buNone/>
            </a:pPr>
            <a:r>
              <a:rPr lang="fr-FR" sz="1800" dirty="0">
                <a:solidFill>
                  <a:schemeClr val="tx2"/>
                </a:solidFill>
                <a:latin typeface="+mn-lt"/>
              </a:rPr>
              <a:t>L’ </a:t>
            </a:r>
            <a:r>
              <a:rPr lang="fr-FR" sz="1800" dirty="0">
                <a:solidFill>
                  <a:schemeClr val="tx2"/>
                </a:solidFill>
                <a:latin typeface="+mn-lt"/>
                <a:hlinkClick r:id="rId2"/>
              </a:rPr>
              <a:t>AGEFIPH</a:t>
            </a:r>
            <a:r>
              <a:rPr lang="fr-FR" sz="1800" dirty="0">
                <a:solidFill>
                  <a:schemeClr val="tx2"/>
                </a:solidFill>
                <a:latin typeface="+mn-lt"/>
              </a:rPr>
              <a:t> est l’Association de Gestion du Fonds pour l’Insertion professionnelle des Personnes Handicapées.</a:t>
            </a:r>
          </a:p>
          <a:p>
            <a:pPr marL="0" lvl="0" indent="0">
              <a:lnSpc>
                <a:spcPct val="100000"/>
              </a:lnSpc>
              <a:spcBef>
                <a:spcPts val="0"/>
              </a:spcBef>
              <a:buNone/>
            </a:pPr>
            <a:endParaRPr lang="fr-FR" sz="1800" dirty="0">
              <a:solidFill>
                <a:schemeClr val="tx2"/>
              </a:solidFill>
              <a:latin typeface="+mn-lt"/>
            </a:endParaRPr>
          </a:p>
          <a:p>
            <a:pPr marL="0" lvl="0" indent="0">
              <a:lnSpc>
                <a:spcPct val="100000"/>
              </a:lnSpc>
              <a:spcBef>
                <a:spcPts val="0"/>
              </a:spcBef>
              <a:buNone/>
            </a:pPr>
            <a:r>
              <a:rPr lang="fr-FR" sz="1800" dirty="0">
                <a:solidFill>
                  <a:schemeClr val="tx2"/>
                </a:solidFill>
                <a:latin typeface="+mn-lt"/>
              </a:rPr>
              <a:t>A ce titre, elle gère le fonds pour l’insertion professionnelle des personnes handicapées (FIPH) (article L5214-1 du code du travail).</a:t>
            </a:r>
          </a:p>
          <a:p>
            <a:pPr marL="0" lvl="0" indent="0">
              <a:lnSpc>
                <a:spcPct val="100000"/>
              </a:lnSpc>
              <a:spcBef>
                <a:spcPts val="0"/>
              </a:spcBef>
              <a:buNone/>
            </a:pPr>
            <a:r>
              <a:rPr lang="fr-FR" sz="1800" dirty="0">
                <a:solidFill>
                  <a:schemeClr val="tx2"/>
                </a:solidFill>
                <a:latin typeface="+mn-lt"/>
              </a:rPr>
              <a:t>Ce fonds est alimenté par les contributions versées par les entreprises de 20 salariés et plus n’atteignant pas le taux d’emploi légal de 6 % des travailleurs handicapés. Il permet de financer des aides, des prestations et des services mis en œuvre au quotidien sur le terrain que ce soit pour accompagner les personnes handicapées ou les employeurs.</a:t>
            </a:r>
          </a:p>
          <a:p>
            <a:pPr marL="0" lvl="0" indent="0">
              <a:lnSpc>
                <a:spcPct val="100000"/>
              </a:lnSpc>
              <a:spcBef>
                <a:spcPts val="0"/>
              </a:spcBef>
              <a:buNone/>
            </a:pPr>
            <a:endParaRPr lang="fr-FR" sz="1800" dirty="0">
              <a:solidFill>
                <a:schemeClr val="tx2"/>
              </a:solidFill>
              <a:latin typeface="+mn-lt"/>
            </a:endParaRPr>
          </a:p>
          <a:p>
            <a:pPr marL="0" indent="0">
              <a:buNone/>
            </a:pPr>
            <a:r>
              <a:rPr lang="fr-FR" sz="1800" dirty="0">
                <a:solidFill>
                  <a:schemeClr val="tx2"/>
                </a:solidFill>
                <a:latin typeface="+mn-lt"/>
              </a:rPr>
              <a:t>Les interventions de l’</a:t>
            </a:r>
            <a:r>
              <a:rPr lang="fr-FR" sz="1800" dirty="0" err="1">
                <a:solidFill>
                  <a:schemeClr val="tx2"/>
                </a:solidFill>
                <a:latin typeface="+mn-lt"/>
              </a:rPr>
              <a:t>Agefiph</a:t>
            </a:r>
            <a:r>
              <a:rPr lang="fr-FR" sz="1800" dirty="0">
                <a:solidFill>
                  <a:schemeClr val="tx2"/>
                </a:solidFill>
                <a:latin typeface="+mn-lt"/>
              </a:rPr>
              <a:t> s’adressent :</a:t>
            </a:r>
          </a:p>
          <a:p>
            <a:r>
              <a:rPr lang="fr-FR" sz="1800" dirty="0">
                <a:solidFill>
                  <a:schemeClr val="tx2"/>
                </a:solidFill>
                <a:latin typeface="+mn-lt"/>
              </a:rPr>
              <a:t>aux personnes handicapées bénéficiaires de l’obligation d’emploi ou en voie de reconnaissance, dont les travailleurs reconnus handicapés par la Commission des droits et de l’autonomie des personnes handicapées (</a:t>
            </a:r>
            <a:r>
              <a:rPr lang="fr-FR" sz="1800" dirty="0">
                <a:solidFill>
                  <a:schemeClr val="tx2"/>
                </a:solidFill>
                <a:latin typeface="+mn-lt"/>
                <a:hlinkClick r:id="rId3"/>
              </a:rPr>
              <a:t>CDAPH</a:t>
            </a:r>
            <a:r>
              <a:rPr lang="fr-FR" sz="1800" dirty="0">
                <a:solidFill>
                  <a:schemeClr val="tx2"/>
                </a:solidFill>
                <a:latin typeface="+mn-lt"/>
              </a:rPr>
              <a:t>) mais également les titulaires de la carte d’invalidité et les titulaires de l’Allocation adulte handicapé (</a:t>
            </a:r>
            <a:r>
              <a:rPr lang="fr-FR" sz="1800" dirty="0">
                <a:solidFill>
                  <a:schemeClr val="tx2"/>
                </a:solidFill>
                <a:latin typeface="+mn-lt"/>
                <a:hlinkClick r:id="rId4"/>
              </a:rPr>
              <a:t>AAH</a:t>
            </a:r>
            <a:r>
              <a:rPr lang="fr-FR" sz="1800" dirty="0">
                <a:solidFill>
                  <a:schemeClr val="tx2"/>
                </a:solidFill>
                <a:latin typeface="+mn-lt"/>
              </a:rPr>
              <a:t>),</a:t>
            </a:r>
          </a:p>
          <a:p>
            <a:r>
              <a:rPr lang="fr-FR" sz="1800" dirty="0">
                <a:solidFill>
                  <a:schemeClr val="tx2"/>
                </a:solidFill>
                <a:latin typeface="+mn-lt"/>
              </a:rPr>
              <a:t>aux employeurs de droit privé, qu’ils soient soumis ou non à l’obligation d’emploi de personnes handicapées, et aux travailleurs handicapés qui exercent une activité indépendante.</a:t>
            </a:r>
          </a:p>
          <a:p>
            <a:pPr marL="0" lvl="0" indent="0">
              <a:lnSpc>
                <a:spcPct val="100000"/>
              </a:lnSpc>
              <a:spcBef>
                <a:spcPts val="0"/>
              </a:spcBef>
              <a:buNone/>
            </a:pPr>
            <a:endParaRPr lang="fr-FR" sz="1800" dirty="0">
              <a:solidFill>
                <a:schemeClr val="tx2"/>
              </a:solidFill>
              <a:latin typeface="+mn-lt"/>
            </a:endParaRPr>
          </a:p>
          <a:p>
            <a:pPr marL="0" lvl="0" indent="0">
              <a:lnSpc>
                <a:spcPct val="100000"/>
              </a:lnSpc>
              <a:spcBef>
                <a:spcPts val="0"/>
              </a:spcBef>
              <a:buNone/>
            </a:pPr>
            <a:endParaRPr lang="fr-FR" sz="1800" dirty="0">
              <a:solidFill>
                <a:schemeClr val="tx2"/>
              </a:solidFill>
              <a:latin typeface="+mn-lt"/>
            </a:endParaRPr>
          </a:p>
          <a:p>
            <a:pPr marL="0" lvl="0" indent="0">
              <a:lnSpc>
                <a:spcPct val="100000"/>
              </a:lnSpc>
              <a:spcBef>
                <a:spcPts val="0"/>
              </a:spcBef>
              <a:buNone/>
            </a:pPr>
            <a:endParaRPr lang="fr-FR" sz="1800" dirty="0">
              <a:solidFill>
                <a:schemeClr val="tx2"/>
              </a:solidFill>
              <a:latin typeface="+mn-lt"/>
            </a:endParaRPr>
          </a:p>
        </p:txBody>
      </p:sp>
      <p:pic>
        <p:nvPicPr>
          <p:cNvPr id="7" name="Image 6"/>
          <p:cNvPicPr>
            <a:picLocks noChangeAspect="1"/>
          </p:cNvPicPr>
          <p:nvPr/>
        </p:nvPicPr>
        <p:blipFill>
          <a:blip r:embed="rId5"/>
          <a:stretch>
            <a:fillRect/>
          </a:stretch>
        </p:blipFill>
        <p:spPr>
          <a:xfrm>
            <a:off x="101600" y="5270500"/>
            <a:ext cx="1524000" cy="660400"/>
          </a:xfrm>
          <a:prstGeom prst="rect">
            <a:avLst/>
          </a:prstGeom>
        </p:spPr>
      </p:pic>
    </p:spTree>
    <p:extLst>
      <p:ext uri="{BB962C8B-B14F-4D97-AF65-F5344CB8AC3E}">
        <p14:creationId xmlns:p14="http://schemas.microsoft.com/office/powerpoint/2010/main" val="1201185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BC6C0A2-D4B3-4DF2-A850-28B3867F8256}"/>
              </a:ext>
            </a:extLst>
          </p:cNvPr>
          <p:cNvSpPr txBox="1"/>
          <p:nvPr/>
        </p:nvSpPr>
        <p:spPr>
          <a:xfrm>
            <a:off x="1460500" y="145317"/>
            <a:ext cx="9690101" cy="707886"/>
          </a:xfrm>
          <a:prstGeom prst="rect">
            <a:avLst/>
          </a:prstGeom>
          <a:noFill/>
        </p:spPr>
        <p:txBody>
          <a:bodyPr wrap="square" rtlCol="0">
            <a:spAutoFit/>
          </a:bodyPr>
          <a:lstStyle/>
          <a:p>
            <a:pPr algn="ctr"/>
            <a:r>
              <a:rPr lang="fr-FR" sz="4000" b="1" dirty="0">
                <a:solidFill>
                  <a:srgbClr val="0070C0"/>
                </a:solidFill>
              </a:rPr>
              <a:t>Une stratégie Handicap innovante</a:t>
            </a:r>
          </a:p>
        </p:txBody>
      </p:sp>
      <p:sp>
        <p:nvSpPr>
          <p:cNvPr id="15" name="Hexagone 14">
            <a:extLst>
              <a:ext uri="{FF2B5EF4-FFF2-40B4-BE49-F238E27FC236}">
                <a16:creationId xmlns:a16="http://schemas.microsoft.com/office/drawing/2014/main" id="{30B83047-38A4-4BDA-95E7-A9C09B2DD0C5}"/>
              </a:ext>
            </a:extLst>
          </p:cNvPr>
          <p:cNvSpPr/>
          <p:nvPr/>
        </p:nvSpPr>
        <p:spPr>
          <a:xfrm>
            <a:off x="149469" y="5627077"/>
            <a:ext cx="131885" cy="131885"/>
          </a:xfrm>
          <a:prstGeom prst="hexagon">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Rectangle : coins arrondis 2">
            <a:extLst>
              <a:ext uri="{FF2B5EF4-FFF2-40B4-BE49-F238E27FC236}">
                <a16:creationId xmlns:a16="http://schemas.microsoft.com/office/drawing/2014/main" id="{A26CCC30-A5EE-402E-91A8-A18F3F1FD5E3}"/>
              </a:ext>
            </a:extLst>
          </p:cNvPr>
          <p:cNvSpPr/>
          <p:nvPr/>
        </p:nvSpPr>
        <p:spPr>
          <a:xfrm>
            <a:off x="5075044" y="3303942"/>
            <a:ext cx="3339033" cy="106316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002060"/>
                </a:solidFill>
              </a:rPr>
              <a:t>Mission Handicap</a:t>
            </a:r>
            <a:r>
              <a:rPr lang="fr-FR" dirty="0">
                <a:solidFill>
                  <a:schemeClr val="tx1"/>
                </a:solidFill>
              </a:rPr>
              <a:t> </a:t>
            </a:r>
            <a:r>
              <a:rPr lang="fr-FR" i="1" dirty="0">
                <a:solidFill>
                  <a:srgbClr val="FF0000"/>
                </a:solidFill>
              </a:rPr>
              <a:t>transverse</a:t>
            </a:r>
            <a:r>
              <a:rPr lang="fr-FR" dirty="0">
                <a:solidFill>
                  <a:schemeClr val="tx1"/>
                </a:solidFill>
              </a:rPr>
              <a:t> et </a:t>
            </a:r>
            <a:r>
              <a:rPr lang="fr-FR" i="1" dirty="0">
                <a:solidFill>
                  <a:srgbClr val="FF0000"/>
                </a:solidFill>
              </a:rPr>
              <a:t>ubiquitaire</a:t>
            </a:r>
          </a:p>
        </p:txBody>
      </p:sp>
      <p:sp>
        <p:nvSpPr>
          <p:cNvPr id="4" name="Rectangle 3">
            <a:extLst>
              <a:ext uri="{FF2B5EF4-FFF2-40B4-BE49-F238E27FC236}">
                <a16:creationId xmlns:a16="http://schemas.microsoft.com/office/drawing/2014/main" id="{854E65F6-84A8-4263-A385-007EA3DEAC6A}"/>
              </a:ext>
            </a:extLst>
          </p:cNvPr>
          <p:cNvSpPr/>
          <p:nvPr/>
        </p:nvSpPr>
        <p:spPr>
          <a:xfrm>
            <a:off x="4664363" y="1450731"/>
            <a:ext cx="3934691" cy="173208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Composantes, Sites, Services</a:t>
            </a:r>
          </a:p>
          <a:p>
            <a:pPr algn="ctr"/>
            <a:endParaRPr lang="fr-FR" sz="1200" dirty="0">
              <a:solidFill>
                <a:schemeClr val="tx1"/>
              </a:solidFill>
            </a:endParaRPr>
          </a:p>
          <a:p>
            <a:pPr algn="ctr"/>
            <a:r>
              <a:rPr lang="fr-FR" dirty="0">
                <a:solidFill>
                  <a:schemeClr val="tx2"/>
                </a:solidFill>
              </a:rPr>
              <a:t>RH, Santé, Formation, VU, Finances, Communication, SI, Patrimoine...</a:t>
            </a:r>
          </a:p>
          <a:p>
            <a:pPr algn="ctr"/>
            <a:endParaRPr lang="fr-FR" sz="1200" dirty="0">
              <a:solidFill>
                <a:schemeClr val="tx2"/>
              </a:solidFill>
            </a:endParaRPr>
          </a:p>
          <a:p>
            <a:pPr algn="ctr"/>
            <a:r>
              <a:rPr lang="fr-FR" sz="2200" i="1" dirty="0">
                <a:solidFill>
                  <a:schemeClr val="tx2"/>
                </a:solidFill>
              </a:rPr>
              <a:t>+ partenaires externes</a:t>
            </a:r>
          </a:p>
        </p:txBody>
      </p:sp>
      <p:sp>
        <p:nvSpPr>
          <p:cNvPr id="5" name="Rectangle 4">
            <a:extLst>
              <a:ext uri="{FF2B5EF4-FFF2-40B4-BE49-F238E27FC236}">
                <a16:creationId xmlns:a16="http://schemas.microsoft.com/office/drawing/2014/main" id="{E1311070-22A5-4AD6-9A40-E8EA0C7B449D}"/>
              </a:ext>
            </a:extLst>
          </p:cNvPr>
          <p:cNvSpPr/>
          <p:nvPr/>
        </p:nvSpPr>
        <p:spPr>
          <a:xfrm>
            <a:off x="4683547" y="4488229"/>
            <a:ext cx="3934691" cy="224738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dirty="0">
                <a:solidFill>
                  <a:schemeClr val="tx2"/>
                </a:solidFill>
              </a:rPr>
              <a:t>Responsabilité Sociétale d’Établissement</a:t>
            </a:r>
          </a:p>
          <a:p>
            <a:pPr algn="ctr"/>
            <a:r>
              <a:rPr lang="fr-FR" sz="1000" dirty="0">
                <a:solidFill>
                  <a:schemeClr val="tx2"/>
                </a:solidFill>
              </a:rPr>
              <a:t>+</a:t>
            </a:r>
          </a:p>
          <a:p>
            <a:pPr algn="ctr"/>
            <a:r>
              <a:rPr lang="fr-FR" sz="2200" b="1" i="1" dirty="0">
                <a:solidFill>
                  <a:schemeClr val="tx2"/>
                </a:solidFill>
              </a:rPr>
              <a:t>Université Inclusive et Responsable</a:t>
            </a:r>
          </a:p>
          <a:p>
            <a:pPr algn="ctr"/>
            <a:r>
              <a:rPr lang="fr-FR" sz="1000" dirty="0">
                <a:solidFill>
                  <a:schemeClr val="tx2"/>
                </a:solidFill>
              </a:rPr>
              <a:t>+</a:t>
            </a:r>
          </a:p>
          <a:p>
            <a:pPr algn="ctr"/>
            <a:r>
              <a:rPr lang="fr-FR" sz="2200" b="1" dirty="0">
                <a:solidFill>
                  <a:schemeClr val="tx2"/>
                </a:solidFill>
              </a:rPr>
              <a:t>Égalité des Chances et Autonomie</a:t>
            </a:r>
          </a:p>
        </p:txBody>
      </p:sp>
      <p:sp>
        <p:nvSpPr>
          <p:cNvPr id="6" name="Rectangle 5">
            <a:extLst>
              <a:ext uri="{FF2B5EF4-FFF2-40B4-BE49-F238E27FC236}">
                <a16:creationId xmlns:a16="http://schemas.microsoft.com/office/drawing/2014/main" id="{C5E35DD6-8B37-4536-A563-3EF2EFD91EE5}"/>
              </a:ext>
            </a:extLst>
          </p:cNvPr>
          <p:cNvSpPr/>
          <p:nvPr/>
        </p:nvSpPr>
        <p:spPr>
          <a:xfrm>
            <a:off x="429514" y="1888026"/>
            <a:ext cx="4158272" cy="389499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tx1"/>
                </a:solidFill>
              </a:rPr>
              <a:t>PERSONNELS</a:t>
            </a:r>
          </a:p>
          <a:p>
            <a:pPr algn="ctr"/>
            <a:endParaRPr lang="fr-FR" dirty="0">
              <a:solidFill>
                <a:schemeClr val="tx1"/>
              </a:solidFill>
            </a:endParaRPr>
          </a:p>
          <a:p>
            <a:r>
              <a:rPr lang="fr-FR" sz="2000" dirty="0">
                <a:solidFill>
                  <a:schemeClr val="tx2"/>
                </a:solidFill>
              </a:rPr>
              <a:t>Convention FIPHFP ambitieuse</a:t>
            </a:r>
          </a:p>
          <a:p>
            <a:endParaRPr lang="fr-FR" sz="2000" dirty="0">
              <a:solidFill>
                <a:schemeClr val="tx2"/>
              </a:solidFill>
            </a:endParaRPr>
          </a:p>
          <a:p>
            <a:pPr marL="342900" indent="-342900">
              <a:buFont typeface="Wingdings" panose="05000000000000000000" pitchFamily="2" charset="2"/>
              <a:buChar char="ü"/>
            </a:pPr>
            <a:r>
              <a:rPr lang="fr-FR" sz="2000" dirty="0">
                <a:solidFill>
                  <a:schemeClr val="tx2"/>
                </a:solidFill>
              </a:rPr>
              <a:t>Gouvernance et Organisation</a:t>
            </a:r>
          </a:p>
          <a:p>
            <a:pPr marL="342900" indent="-342900">
              <a:buFont typeface="Wingdings" panose="05000000000000000000" pitchFamily="2" charset="2"/>
              <a:buChar char="ü"/>
            </a:pPr>
            <a:r>
              <a:rPr lang="fr-FR" sz="2000" dirty="0">
                <a:solidFill>
                  <a:schemeClr val="tx2"/>
                </a:solidFill>
              </a:rPr>
              <a:t>Recrutement</a:t>
            </a:r>
          </a:p>
          <a:p>
            <a:pPr marL="342900" indent="-342900">
              <a:buFont typeface="Wingdings" panose="05000000000000000000" pitchFamily="2" charset="2"/>
              <a:buChar char="ü"/>
            </a:pPr>
            <a:r>
              <a:rPr lang="fr-FR" sz="2000" dirty="0">
                <a:solidFill>
                  <a:schemeClr val="tx2"/>
                </a:solidFill>
              </a:rPr>
              <a:t>Maintien dans l’emploi</a:t>
            </a:r>
          </a:p>
          <a:p>
            <a:pPr marL="342900" indent="-342900">
              <a:buFont typeface="Wingdings" panose="05000000000000000000" pitchFamily="2" charset="2"/>
              <a:buChar char="ü"/>
            </a:pPr>
            <a:r>
              <a:rPr lang="fr-FR" sz="2000" dirty="0">
                <a:solidFill>
                  <a:schemeClr val="tx2"/>
                </a:solidFill>
              </a:rPr>
              <a:t>Communication</a:t>
            </a:r>
          </a:p>
          <a:p>
            <a:pPr marL="342900" indent="-342900">
              <a:buFont typeface="Wingdings" panose="05000000000000000000" pitchFamily="2" charset="2"/>
              <a:buChar char="ü"/>
            </a:pPr>
            <a:r>
              <a:rPr lang="fr-FR" sz="2000" dirty="0">
                <a:solidFill>
                  <a:schemeClr val="tx2"/>
                </a:solidFill>
              </a:rPr>
              <a:t>Sensibilisation</a:t>
            </a:r>
          </a:p>
          <a:p>
            <a:pPr marL="342900" indent="-342900">
              <a:buFont typeface="Wingdings" panose="05000000000000000000" pitchFamily="2" charset="2"/>
              <a:buChar char="ü"/>
            </a:pPr>
            <a:r>
              <a:rPr lang="fr-FR" sz="2000" dirty="0">
                <a:solidFill>
                  <a:schemeClr val="tx2"/>
                </a:solidFill>
              </a:rPr>
              <a:t>Innovation</a:t>
            </a:r>
          </a:p>
        </p:txBody>
      </p:sp>
      <p:sp>
        <p:nvSpPr>
          <p:cNvPr id="7" name="Rectangle 6">
            <a:extLst>
              <a:ext uri="{FF2B5EF4-FFF2-40B4-BE49-F238E27FC236}">
                <a16:creationId xmlns:a16="http://schemas.microsoft.com/office/drawing/2014/main" id="{763BCC8F-D28E-4595-8E31-1D5FD4B40626}"/>
              </a:ext>
            </a:extLst>
          </p:cNvPr>
          <p:cNvSpPr/>
          <p:nvPr/>
        </p:nvSpPr>
        <p:spPr>
          <a:xfrm>
            <a:off x="8694815" y="1556237"/>
            <a:ext cx="3431309" cy="4918453"/>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300" b="1" dirty="0">
                <a:solidFill>
                  <a:schemeClr val="tx1"/>
                </a:solidFill>
              </a:rPr>
              <a:t>Étudiants</a:t>
            </a:r>
          </a:p>
          <a:p>
            <a:pPr algn="ctr"/>
            <a:endParaRPr lang="fr-FR" sz="2300" dirty="0">
              <a:solidFill>
                <a:schemeClr val="tx1"/>
              </a:solidFill>
            </a:endParaRPr>
          </a:p>
          <a:p>
            <a:pPr marL="342900" indent="-342900">
              <a:buFont typeface="Wingdings" panose="05000000000000000000" pitchFamily="2" charset="2"/>
              <a:buChar char="ü"/>
            </a:pPr>
            <a:r>
              <a:rPr lang="fr-FR" sz="2300" dirty="0">
                <a:solidFill>
                  <a:schemeClr val="tx2"/>
                </a:solidFill>
              </a:rPr>
              <a:t>Chargé(e)s d’Accompagnement</a:t>
            </a:r>
          </a:p>
          <a:p>
            <a:pPr marL="342900" indent="-342900">
              <a:buFont typeface="Wingdings" panose="05000000000000000000" pitchFamily="2" charset="2"/>
              <a:buChar char="ü"/>
            </a:pPr>
            <a:r>
              <a:rPr lang="fr-FR" sz="2300" dirty="0">
                <a:solidFill>
                  <a:schemeClr val="tx2"/>
                </a:solidFill>
              </a:rPr>
              <a:t>Aménagements d’études et d’examens</a:t>
            </a:r>
          </a:p>
          <a:p>
            <a:pPr marL="342900" indent="-342900">
              <a:buFont typeface="Wingdings" panose="05000000000000000000" pitchFamily="2" charset="2"/>
              <a:buChar char="ü"/>
            </a:pPr>
            <a:r>
              <a:rPr lang="fr-FR" sz="2300" dirty="0">
                <a:solidFill>
                  <a:schemeClr val="tx2"/>
                </a:solidFill>
              </a:rPr>
              <a:t>Coordination et actions de terrain</a:t>
            </a:r>
          </a:p>
          <a:p>
            <a:pPr marL="342900" indent="-342900">
              <a:buFont typeface="Wingdings" panose="05000000000000000000" pitchFamily="2" charset="2"/>
              <a:buChar char="ü"/>
            </a:pPr>
            <a:r>
              <a:rPr lang="fr-FR" sz="2300" dirty="0">
                <a:solidFill>
                  <a:schemeClr val="tx2"/>
                </a:solidFill>
              </a:rPr>
              <a:t>en liens directs avec médecine, pédagogie, sites et composantes</a:t>
            </a:r>
          </a:p>
          <a:p>
            <a:pPr marL="342900" indent="-342900">
              <a:buFont typeface="Wingdings" panose="05000000000000000000" pitchFamily="2" charset="2"/>
              <a:buChar char="ü"/>
            </a:pPr>
            <a:r>
              <a:rPr lang="fr-FR" sz="2300" dirty="0">
                <a:solidFill>
                  <a:schemeClr val="tx2"/>
                </a:solidFill>
              </a:rPr>
              <a:t>Accompagnement vers l’insertion professionnelle</a:t>
            </a:r>
          </a:p>
        </p:txBody>
      </p:sp>
      <p:sp>
        <p:nvSpPr>
          <p:cNvPr id="10" name="Espace réservé du numéro de diapositive 5">
            <a:extLst>
              <a:ext uri="{FF2B5EF4-FFF2-40B4-BE49-F238E27FC236}">
                <a16:creationId xmlns:a16="http://schemas.microsoft.com/office/drawing/2014/main" id="{88D4CC14-7918-416C-8C08-8ACA3623B949}"/>
              </a:ext>
            </a:extLst>
          </p:cNvPr>
          <p:cNvSpPr txBox="1">
            <a:spLocks/>
          </p:cNvSpPr>
          <p:nvPr/>
        </p:nvSpPr>
        <p:spPr>
          <a:xfrm>
            <a:off x="9498623" y="6370492"/>
            <a:ext cx="2743200" cy="365125"/>
          </a:xfrm>
          <a:prstGeom prst="rect">
            <a:avLst/>
          </a:prstGeom>
        </p:spPr>
        <p:txBody>
          <a:bodyPr vert="horz" lIns="91440" tIns="45720" rIns="91440" bIns="45720" rtlCol="0" anchor="ctr"/>
          <a:lstStyle>
            <a:defPPr>
              <a:defRPr lang="fr-FR"/>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a:defRPr/>
            </a:pPr>
            <a:fld id="{AA5C12DC-49A7-4971-BA2D-F8E7FC91D205}" type="slidenum">
              <a:rPr lang="fr-FR" smtClean="0"/>
              <a:pPr>
                <a:defRPr/>
              </a:pPr>
              <a:t>12</a:t>
            </a:fld>
            <a:endParaRPr lang="fr-FR" dirty="0"/>
          </a:p>
        </p:txBody>
      </p:sp>
    </p:spTree>
    <p:extLst>
      <p:ext uri="{BB962C8B-B14F-4D97-AF65-F5344CB8AC3E}">
        <p14:creationId xmlns:p14="http://schemas.microsoft.com/office/powerpoint/2010/main" val="164379490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74839" y="1396180"/>
            <a:ext cx="10441858" cy="3529781"/>
          </a:xfrm>
        </p:spPr>
        <p:txBody>
          <a:bodyPr>
            <a:normAutofit/>
          </a:bodyPr>
          <a:lstStyle/>
          <a:p>
            <a:r>
              <a:rPr lang="fr-FR" sz="6000" dirty="0">
                <a:solidFill>
                  <a:srgbClr val="0070C0"/>
                </a:solidFill>
                <a:latin typeface="+mn-lt"/>
              </a:rPr>
              <a:t>COMMUNICATION PROFESSIONNELLE ET HANDICAP</a:t>
            </a:r>
          </a:p>
        </p:txBody>
      </p:sp>
    </p:spTree>
    <p:extLst>
      <p:ext uri="{BB962C8B-B14F-4D97-AF65-F5344CB8AC3E}">
        <p14:creationId xmlns:p14="http://schemas.microsoft.com/office/powerpoint/2010/main" val="247777856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2155" y="190500"/>
            <a:ext cx="10441858" cy="684571"/>
          </a:xfrm>
        </p:spPr>
        <p:txBody>
          <a:bodyPr>
            <a:noAutofit/>
          </a:bodyPr>
          <a:lstStyle/>
          <a:p>
            <a:r>
              <a:rPr lang="fr-FR" sz="2800" dirty="0">
                <a:solidFill>
                  <a:srgbClr val="0070C0"/>
                </a:solidFill>
                <a:latin typeface="+mn-lt"/>
              </a:rPr>
              <a:t>GÉNÉRALITÉS SUR LE HANDICAP</a:t>
            </a:r>
          </a:p>
        </p:txBody>
      </p:sp>
    </p:spTree>
    <p:extLst>
      <p:ext uri="{BB962C8B-B14F-4D97-AF65-F5344CB8AC3E}">
        <p14:creationId xmlns:p14="http://schemas.microsoft.com/office/powerpoint/2010/main" val="285445356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2155" y="190500"/>
            <a:ext cx="10441858" cy="684571"/>
          </a:xfrm>
        </p:spPr>
        <p:txBody>
          <a:bodyPr>
            <a:noAutofit/>
          </a:bodyPr>
          <a:lstStyle/>
          <a:p>
            <a:r>
              <a:rPr lang="fr-FR" sz="2800" dirty="0">
                <a:solidFill>
                  <a:srgbClr val="0070C0"/>
                </a:solidFill>
                <a:latin typeface="+mn-lt"/>
              </a:rPr>
              <a:t>COMMUNICATIONS ET SENSIBILISATIONS À PROPOS DU HANDICAP</a:t>
            </a:r>
          </a:p>
        </p:txBody>
      </p:sp>
    </p:spTree>
    <p:extLst>
      <p:ext uri="{BB962C8B-B14F-4D97-AF65-F5344CB8AC3E}">
        <p14:creationId xmlns:p14="http://schemas.microsoft.com/office/powerpoint/2010/main" val="392396809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2155" y="190500"/>
            <a:ext cx="10441858" cy="684571"/>
          </a:xfrm>
        </p:spPr>
        <p:txBody>
          <a:bodyPr>
            <a:noAutofit/>
          </a:bodyPr>
          <a:lstStyle/>
          <a:p>
            <a:r>
              <a:rPr lang="fr-FR" sz="3600" dirty="0">
                <a:solidFill>
                  <a:srgbClr val="0070C0"/>
                </a:solidFill>
                <a:latin typeface="+mn-lt"/>
              </a:rPr>
              <a:t>COMMUNICATION ET HANDICAP : GRANDS PRINCIPES</a:t>
            </a:r>
          </a:p>
        </p:txBody>
      </p:sp>
      <p:sp>
        <p:nvSpPr>
          <p:cNvPr id="3" name="Espace réservé du contenu 2"/>
          <p:cNvSpPr>
            <a:spLocks noGrp="1"/>
          </p:cNvSpPr>
          <p:nvPr>
            <p:ph idx="1"/>
          </p:nvPr>
        </p:nvSpPr>
        <p:spPr>
          <a:xfrm>
            <a:off x="1632155" y="963561"/>
            <a:ext cx="10441858" cy="5142271"/>
          </a:xfrm>
        </p:spPr>
        <p:txBody>
          <a:bodyPr>
            <a:normAutofit fontScale="92500" lnSpcReduction="10000"/>
          </a:bodyPr>
          <a:lstStyle/>
          <a:p>
            <a:pPr marL="0" lvl="0" indent="0">
              <a:lnSpc>
                <a:spcPct val="100000"/>
              </a:lnSpc>
              <a:spcBef>
                <a:spcPts val="0"/>
              </a:spcBef>
              <a:spcAft>
                <a:spcPts val="1000"/>
              </a:spcAft>
              <a:buNone/>
            </a:pPr>
            <a:r>
              <a:rPr lang="fr-FR" sz="3600" b="1" dirty="0">
                <a:latin typeface="+mn-lt"/>
              </a:rPr>
              <a:t>Évitez l’erreur fondamentale : la stigmatisation.</a:t>
            </a:r>
          </a:p>
          <a:p>
            <a:pPr algn="just">
              <a:lnSpc>
                <a:spcPct val="110000"/>
              </a:lnSpc>
              <a:spcBef>
                <a:spcPts val="0"/>
              </a:spcBef>
              <a:spcAft>
                <a:spcPts val="1000"/>
              </a:spcAft>
            </a:pPr>
            <a:r>
              <a:rPr lang="fr-FR" sz="3600" dirty="0">
                <a:latin typeface="+mn-lt"/>
              </a:rPr>
              <a:t>Une personne handicapée est une personne avec des spécificités (comme toute personne) et non un handicap.</a:t>
            </a:r>
          </a:p>
          <a:p>
            <a:pPr algn="just">
              <a:lnSpc>
                <a:spcPct val="110000"/>
              </a:lnSpc>
              <a:spcBef>
                <a:spcPts val="0"/>
              </a:spcBef>
              <a:spcAft>
                <a:spcPts val="1000"/>
              </a:spcAft>
            </a:pPr>
            <a:r>
              <a:rPr lang="fr-FR" sz="3600" dirty="0">
                <a:latin typeface="+mn-lt"/>
              </a:rPr>
              <a:t>La communication vers une personne handicapée est la même que vers toute personne. </a:t>
            </a:r>
            <a:r>
              <a:rPr lang="fr-FR" sz="3600" dirty="0">
                <a:solidFill>
                  <a:schemeClr val="accent6">
                    <a:lumMod val="50000"/>
                  </a:schemeClr>
                </a:solidFill>
                <a:latin typeface="+mn-lt"/>
              </a:rPr>
              <a:t>Elle est simplement adaptée pour compenser une déficience due au handicap de l’interlocuteur.</a:t>
            </a:r>
          </a:p>
          <a:p>
            <a:pPr marL="0" indent="0" algn="just">
              <a:lnSpc>
                <a:spcPct val="110000"/>
              </a:lnSpc>
              <a:spcBef>
                <a:spcPts val="0"/>
              </a:spcBef>
              <a:spcAft>
                <a:spcPts val="1000"/>
              </a:spcAft>
              <a:buNone/>
            </a:pPr>
            <a:r>
              <a:rPr lang="fr-FR" sz="3600" i="1" dirty="0">
                <a:latin typeface="+mn-lt"/>
              </a:rPr>
              <a:t>Exemple : on ne parle pas allemand à une personne qui ne maîtrise pas cette langue.</a:t>
            </a:r>
          </a:p>
        </p:txBody>
      </p:sp>
      <p:pic>
        <p:nvPicPr>
          <p:cNvPr id="5" name="Image 4" descr="Une image contenant texte&#10;&#10;Description générée automatiquement">
            <a:extLst>
              <a:ext uri="{FF2B5EF4-FFF2-40B4-BE49-F238E27FC236}">
                <a16:creationId xmlns:a16="http://schemas.microsoft.com/office/drawing/2014/main" id="{9DEFE8B7-FD8C-453C-90B1-95F6CE82D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8545" y="875071"/>
            <a:ext cx="1915129" cy="855346"/>
          </a:xfrm>
          <a:prstGeom prst="rect">
            <a:avLst/>
          </a:prstGeom>
          <a:effectLst/>
        </p:spPr>
      </p:pic>
    </p:spTree>
    <p:extLst>
      <p:ext uri="{BB962C8B-B14F-4D97-AF65-F5344CB8AC3E}">
        <p14:creationId xmlns:p14="http://schemas.microsoft.com/office/powerpoint/2010/main" val="276174308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2155" y="190500"/>
            <a:ext cx="10441858" cy="684571"/>
          </a:xfrm>
        </p:spPr>
        <p:txBody>
          <a:bodyPr>
            <a:noAutofit/>
          </a:bodyPr>
          <a:lstStyle/>
          <a:p>
            <a:r>
              <a:rPr lang="fr-FR" sz="3600" dirty="0">
                <a:solidFill>
                  <a:srgbClr val="0070C0"/>
                </a:solidFill>
                <a:latin typeface="+mn-lt"/>
              </a:rPr>
              <a:t>COMMUNICATION ET HANDICAP : GRANDS PRINCIPES</a:t>
            </a:r>
          </a:p>
        </p:txBody>
      </p:sp>
      <p:sp>
        <p:nvSpPr>
          <p:cNvPr id="3" name="Espace réservé du contenu 2"/>
          <p:cNvSpPr>
            <a:spLocks noGrp="1"/>
          </p:cNvSpPr>
          <p:nvPr>
            <p:ph idx="1"/>
          </p:nvPr>
        </p:nvSpPr>
        <p:spPr>
          <a:xfrm>
            <a:off x="1632155" y="963561"/>
            <a:ext cx="10441858" cy="5142271"/>
          </a:xfrm>
        </p:spPr>
        <p:txBody>
          <a:bodyPr>
            <a:normAutofit fontScale="92500" lnSpcReduction="10000"/>
          </a:bodyPr>
          <a:lstStyle/>
          <a:p>
            <a:pPr marL="0" indent="0">
              <a:lnSpc>
                <a:spcPct val="100000"/>
              </a:lnSpc>
              <a:spcBef>
                <a:spcPts val="0"/>
              </a:spcBef>
              <a:spcAft>
                <a:spcPts val="1000"/>
              </a:spcAft>
              <a:buNone/>
            </a:pPr>
            <a:r>
              <a:rPr lang="fr-FR" sz="4000" b="1" dirty="0">
                <a:latin typeface="+mn-lt"/>
              </a:rPr>
              <a:t>Ne séparez pas la communication vers les personnes handicapées de la communication générale.</a:t>
            </a:r>
          </a:p>
          <a:p>
            <a:pPr>
              <a:lnSpc>
                <a:spcPct val="100000"/>
              </a:lnSpc>
              <a:spcBef>
                <a:spcPts val="0"/>
              </a:spcBef>
              <a:spcAft>
                <a:spcPts val="1000"/>
              </a:spcAft>
            </a:pPr>
            <a:r>
              <a:rPr lang="fr-FR" sz="4000" dirty="0">
                <a:latin typeface="+mn-lt"/>
              </a:rPr>
              <a:t>Pas de courriels séparés</a:t>
            </a:r>
          </a:p>
          <a:p>
            <a:pPr>
              <a:lnSpc>
                <a:spcPct val="100000"/>
              </a:lnSpc>
              <a:spcBef>
                <a:spcPts val="0"/>
              </a:spcBef>
              <a:spcAft>
                <a:spcPts val="1000"/>
              </a:spcAft>
            </a:pPr>
            <a:r>
              <a:rPr lang="fr-FR" sz="4000" dirty="0">
                <a:latin typeface="+mn-lt"/>
              </a:rPr>
              <a:t>Pas de flyers spécifiques</a:t>
            </a:r>
          </a:p>
          <a:p>
            <a:pPr>
              <a:lnSpc>
                <a:spcPct val="100000"/>
              </a:lnSpc>
              <a:spcBef>
                <a:spcPts val="0"/>
              </a:spcBef>
              <a:spcAft>
                <a:spcPts val="1000"/>
              </a:spcAft>
            </a:pPr>
            <a:r>
              <a:rPr lang="fr-FR" sz="4000" dirty="0">
                <a:latin typeface="+mn-lt"/>
              </a:rPr>
              <a:t>Pas de salle réservée</a:t>
            </a:r>
          </a:p>
          <a:p>
            <a:pPr>
              <a:lnSpc>
                <a:spcPct val="100000"/>
              </a:lnSpc>
              <a:spcBef>
                <a:spcPts val="0"/>
              </a:spcBef>
              <a:spcAft>
                <a:spcPts val="1000"/>
              </a:spcAft>
            </a:pPr>
            <a:r>
              <a:rPr lang="fr-FR" sz="4000" dirty="0">
                <a:latin typeface="+mn-lt"/>
              </a:rPr>
              <a:t>Pas de réunion à part</a:t>
            </a:r>
          </a:p>
          <a:p>
            <a:pPr>
              <a:lnSpc>
                <a:spcPct val="100000"/>
              </a:lnSpc>
              <a:spcBef>
                <a:spcPts val="0"/>
              </a:spcBef>
              <a:spcAft>
                <a:spcPts val="1000"/>
              </a:spcAft>
            </a:pPr>
            <a:endParaRPr lang="fr-FR" sz="4000" dirty="0">
              <a:latin typeface="+mn-lt"/>
            </a:endParaRPr>
          </a:p>
          <a:p>
            <a:pPr marL="0" indent="0">
              <a:lnSpc>
                <a:spcPct val="100000"/>
              </a:lnSpc>
              <a:spcBef>
                <a:spcPts val="0"/>
              </a:spcBef>
              <a:spcAft>
                <a:spcPts val="1000"/>
              </a:spcAft>
              <a:buNone/>
            </a:pPr>
            <a:r>
              <a:rPr lang="fr-FR" sz="4000" dirty="0">
                <a:solidFill>
                  <a:schemeClr val="accent6">
                    <a:lumMod val="50000"/>
                  </a:schemeClr>
                </a:solidFill>
                <a:latin typeface="+mn-lt"/>
              </a:rPr>
              <a:t>C’est le principe de l’inclusion.</a:t>
            </a:r>
          </a:p>
        </p:txBody>
      </p:sp>
      <p:pic>
        <p:nvPicPr>
          <p:cNvPr id="4" name="Image 3">
            <a:extLst>
              <a:ext uri="{FF2B5EF4-FFF2-40B4-BE49-F238E27FC236}">
                <a16:creationId xmlns:a16="http://schemas.microsoft.com/office/drawing/2014/main" id="{CE08F437-A557-46FD-8DA6-BF25F61B655D}"/>
              </a:ext>
            </a:extLst>
          </p:cNvPr>
          <p:cNvPicPr>
            <a:picLocks noChangeAspect="1"/>
          </p:cNvPicPr>
          <p:nvPr/>
        </p:nvPicPr>
        <p:blipFill>
          <a:blip r:embed="rId2"/>
          <a:stretch>
            <a:fillRect/>
          </a:stretch>
        </p:blipFill>
        <p:spPr>
          <a:xfrm>
            <a:off x="8186338" y="3429000"/>
            <a:ext cx="3522345" cy="2080256"/>
          </a:xfrm>
          <a:prstGeom prst="rect">
            <a:avLst/>
          </a:prstGeom>
        </p:spPr>
      </p:pic>
    </p:spTree>
    <p:extLst>
      <p:ext uri="{BB962C8B-B14F-4D97-AF65-F5344CB8AC3E}">
        <p14:creationId xmlns:p14="http://schemas.microsoft.com/office/powerpoint/2010/main" val="259869677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2155" y="190500"/>
            <a:ext cx="10441858" cy="684571"/>
          </a:xfrm>
        </p:spPr>
        <p:txBody>
          <a:bodyPr>
            <a:noAutofit/>
          </a:bodyPr>
          <a:lstStyle/>
          <a:p>
            <a:r>
              <a:rPr lang="fr-FR" sz="3600" dirty="0">
                <a:solidFill>
                  <a:srgbClr val="0070C0"/>
                </a:solidFill>
                <a:latin typeface="+mn-lt"/>
              </a:rPr>
              <a:t>COMMUNICATION ET HANDICAP : GRANDS PRINCIPES</a:t>
            </a:r>
          </a:p>
        </p:txBody>
      </p:sp>
      <p:sp>
        <p:nvSpPr>
          <p:cNvPr id="3" name="Espace réservé du contenu 2"/>
          <p:cNvSpPr>
            <a:spLocks noGrp="1"/>
          </p:cNvSpPr>
          <p:nvPr>
            <p:ph idx="1"/>
          </p:nvPr>
        </p:nvSpPr>
        <p:spPr>
          <a:xfrm>
            <a:off x="1415846" y="875071"/>
            <a:ext cx="10658168" cy="5388077"/>
          </a:xfrm>
        </p:spPr>
        <p:txBody>
          <a:bodyPr>
            <a:noAutofit/>
          </a:bodyPr>
          <a:lstStyle/>
          <a:p>
            <a:pPr marL="0" indent="0">
              <a:lnSpc>
                <a:spcPct val="100000"/>
              </a:lnSpc>
              <a:spcBef>
                <a:spcPts val="0"/>
              </a:spcBef>
              <a:spcAft>
                <a:spcPts val="100"/>
              </a:spcAft>
              <a:buNone/>
            </a:pPr>
            <a:r>
              <a:rPr lang="fr-FR" sz="2400" b="1" dirty="0">
                <a:latin typeface="+mn-lt"/>
              </a:rPr>
              <a:t>Pensez à aider tout le monde et pas spécifiquement une catégorie de handicapés. </a:t>
            </a:r>
            <a:r>
              <a:rPr lang="fr-FR" sz="2400" dirty="0">
                <a:latin typeface="+mn-lt"/>
              </a:rPr>
              <a:t>Réfléchissez plutôt en termes de difficultés à faire, ressentir, comprendre...</a:t>
            </a:r>
          </a:p>
          <a:p>
            <a:pPr marL="0" indent="0">
              <a:lnSpc>
                <a:spcPct val="100000"/>
              </a:lnSpc>
              <a:spcBef>
                <a:spcPts val="0"/>
              </a:spcBef>
              <a:spcAft>
                <a:spcPts val="100"/>
              </a:spcAft>
              <a:buNone/>
            </a:pPr>
            <a:endParaRPr lang="fr-FR" sz="1400" dirty="0">
              <a:latin typeface="+mn-lt"/>
            </a:endParaRPr>
          </a:p>
          <a:p>
            <a:pPr marL="0" indent="0">
              <a:lnSpc>
                <a:spcPct val="100000"/>
              </a:lnSpc>
              <a:spcBef>
                <a:spcPts val="0"/>
              </a:spcBef>
              <a:spcAft>
                <a:spcPts val="100"/>
              </a:spcAft>
              <a:buNone/>
            </a:pPr>
            <a:r>
              <a:rPr lang="fr-FR" sz="2400" dirty="0">
                <a:latin typeface="+mn-lt"/>
              </a:rPr>
              <a:t>Ne vous occupez pas des </a:t>
            </a:r>
            <a:r>
              <a:rPr lang="fr-FR" sz="2400" dirty="0">
                <a:solidFill>
                  <a:schemeClr val="accent2"/>
                </a:solidFill>
                <a:latin typeface="+mn-lt"/>
              </a:rPr>
              <a:t>sourds ou malentendants</a:t>
            </a:r>
            <a:r>
              <a:rPr lang="fr-FR" sz="2400" dirty="0">
                <a:latin typeface="+mn-lt"/>
              </a:rPr>
              <a:t>. Pensez à ceux qui ont une </a:t>
            </a:r>
            <a:r>
              <a:rPr lang="fr-FR" sz="2400" dirty="0">
                <a:solidFill>
                  <a:schemeClr val="accent6">
                    <a:lumMod val="50000"/>
                  </a:schemeClr>
                </a:solidFill>
                <a:latin typeface="+mn-lt"/>
              </a:rPr>
              <a:t>gêne auditive</a:t>
            </a:r>
            <a:r>
              <a:rPr lang="fr-FR" sz="2400" dirty="0">
                <a:latin typeface="+mn-lt"/>
              </a:rPr>
              <a:t>. Cela sera utile aussi :</a:t>
            </a:r>
          </a:p>
          <a:p>
            <a:pPr>
              <a:lnSpc>
                <a:spcPct val="100000"/>
              </a:lnSpc>
              <a:spcBef>
                <a:spcPts val="0"/>
              </a:spcBef>
              <a:spcAft>
                <a:spcPts val="100"/>
              </a:spcAft>
            </a:pPr>
            <a:r>
              <a:rPr lang="fr-FR" sz="2200" dirty="0">
                <a:latin typeface="+mn-lt"/>
              </a:rPr>
              <a:t>à ceux qui sont entourés de bruits en ce moment,</a:t>
            </a:r>
          </a:p>
          <a:p>
            <a:pPr>
              <a:lnSpc>
                <a:spcPct val="100000"/>
              </a:lnSpc>
              <a:spcBef>
                <a:spcPts val="0"/>
              </a:spcBef>
              <a:spcAft>
                <a:spcPts val="100"/>
              </a:spcAft>
            </a:pPr>
            <a:r>
              <a:rPr lang="fr-FR" sz="2200" dirty="0">
                <a:latin typeface="+mn-lt"/>
              </a:rPr>
              <a:t>à compenser une panne technique : enceinte à plat, haut-parleur d’ordinateur cassé...,</a:t>
            </a:r>
          </a:p>
          <a:p>
            <a:pPr>
              <a:lnSpc>
                <a:spcPct val="100000"/>
              </a:lnSpc>
              <a:spcBef>
                <a:spcPts val="0"/>
              </a:spcBef>
              <a:spcAft>
                <a:spcPts val="100"/>
              </a:spcAft>
            </a:pPr>
            <a:r>
              <a:rPr lang="fr-FR" sz="2200" dirty="0">
                <a:latin typeface="+mn-lt"/>
              </a:rPr>
              <a:t>etc.</a:t>
            </a:r>
          </a:p>
          <a:p>
            <a:pPr marL="0" indent="0">
              <a:lnSpc>
                <a:spcPct val="100000"/>
              </a:lnSpc>
              <a:spcBef>
                <a:spcPts val="0"/>
              </a:spcBef>
              <a:spcAft>
                <a:spcPts val="100"/>
              </a:spcAft>
              <a:buNone/>
            </a:pPr>
            <a:endParaRPr lang="fr-FR" sz="500" dirty="0">
              <a:latin typeface="+mn-lt"/>
            </a:endParaRPr>
          </a:p>
          <a:p>
            <a:pPr marL="0" indent="0">
              <a:lnSpc>
                <a:spcPct val="100000"/>
              </a:lnSpc>
              <a:spcBef>
                <a:spcPts val="0"/>
              </a:spcBef>
              <a:spcAft>
                <a:spcPts val="100"/>
              </a:spcAft>
              <a:buNone/>
            </a:pPr>
            <a:r>
              <a:rPr lang="fr-FR" sz="2400" dirty="0">
                <a:latin typeface="+mn-lt"/>
              </a:rPr>
              <a:t>Ne pensez pas aux </a:t>
            </a:r>
            <a:r>
              <a:rPr lang="fr-FR" sz="2400" dirty="0">
                <a:solidFill>
                  <a:schemeClr val="accent2"/>
                </a:solidFill>
                <a:latin typeface="+mn-lt"/>
              </a:rPr>
              <a:t>personnes en fauteuils roulants</a:t>
            </a:r>
            <a:r>
              <a:rPr lang="fr-FR" sz="2400" dirty="0">
                <a:latin typeface="+mn-lt"/>
              </a:rPr>
              <a:t>. Pensez à ceux qui sont </a:t>
            </a:r>
            <a:r>
              <a:rPr lang="fr-FR" sz="2400" dirty="0">
                <a:solidFill>
                  <a:schemeClr val="accent6">
                    <a:lumMod val="50000"/>
                  </a:schemeClr>
                </a:solidFill>
                <a:latin typeface="+mn-lt"/>
              </a:rPr>
              <a:t>gênés pour se déplacer</a:t>
            </a:r>
            <a:r>
              <a:rPr lang="fr-FR" sz="2400" dirty="0">
                <a:latin typeface="+mn-lt"/>
              </a:rPr>
              <a:t>. Cela sera utile aussi :</a:t>
            </a:r>
          </a:p>
          <a:p>
            <a:pPr>
              <a:lnSpc>
                <a:spcPct val="100000"/>
              </a:lnSpc>
              <a:spcBef>
                <a:spcPts val="0"/>
              </a:spcBef>
              <a:spcAft>
                <a:spcPts val="100"/>
              </a:spcAft>
            </a:pPr>
            <a:r>
              <a:rPr lang="fr-FR" sz="2200" dirty="0">
                <a:latin typeface="+mn-lt"/>
              </a:rPr>
              <a:t>à ceux qui ont des prothèses dont vous n’avez jamais entendu parler,</a:t>
            </a:r>
          </a:p>
          <a:p>
            <a:pPr>
              <a:lnSpc>
                <a:spcPct val="100000"/>
              </a:lnSpc>
              <a:spcBef>
                <a:spcPts val="0"/>
              </a:spcBef>
              <a:spcAft>
                <a:spcPts val="100"/>
              </a:spcAft>
            </a:pPr>
            <a:r>
              <a:rPr lang="fr-FR" sz="2200" dirty="0">
                <a:latin typeface="+mn-lt"/>
              </a:rPr>
              <a:t>à ceux qui ont le dos coincé depuis le déménagement de ce week-end,</a:t>
            </a:r>
          </a:p>
          <a:p>
            <a:pPr>
              <a:lnSpc>
                <a:spcPct val="100000"/>
              </a:lnSpc>
              <a:spcBef>
                <a:spcPts val="0"/>
              </a:spcBef>
              <a:spcAft>
                <a:spcPts val="100"/>
              </a:spcAft>
            </a:pPr>
            <a:r>
              <a:rPr lang="fr-FR" sz="2200" dirty="0">
                <a:latin typeface="+mn-lt"/>
              </a:rPr>
              <a:t>à ceux qui sont plus grands, petits, minces, gros, etc. que vous,</a:t>
            </a:r>
          </a:p>
          <a:p>
            <a:pPr>
              <a:lnSpc>
                <a:spcPct val="100000"/>
              </a:lnSpc>
              <a:spcBef>
                <a:spcPts val="0"/>
              </a:spcBef>
              <a:spcAft>
                <a:spcPts val="100"/>
              </a:spcAft>
            </a:pPr>
            <a:r>
              <a:rPr lang="fr-FR" sz="2200" dirty="0">
                <a:latin typeface="+mn-lt"/>
              </a:rPr>
              <a:t>à ceux qui sont aveugles ou malvoyants,</a:t>
            </a:r>
          </a:p>
          <a:p>
            <a:pPr>
              <a:lnSpc>
                <a:spcPct val="100000"/>
              </a:lnSpc>
              <a:spcBef>
                <a:spcPts val="0"/>
              </a:spcBef>
              <a:spcAft>
                <a:spcPts val="100"/>
              </a:spcAft>
            </a:pPr>
            <a:r>
              <a:rPr lang="fr-FR" sz="2200" dirty="0">
                <a:latin typeface="+mn-lt"/>
              </a:rPr>
              <a:t>etc.</a:t>
            </a:r>
          </a:p>
        </p:txBody>
      </p:sp>
    </p:spTree>
    <p:extLst>
      <p:ext uri="{BB962C8B-B14F-4D97-AF65-F5344CB8AC3E}">
        <p14:creationId xmlns:p14="http://schemas.microsoft.com/office/powerpoint/2010/main" val="121468649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2155" y="190500"/>
            <a:ext cx="10441858" cy="684571"/>
          </a:xfrm>
        </p:spPr>
        <p:txBody>
          <a:bodyPr>
            <a:noAutofit/>
          </a:bodyPr>
          <a:lstStyle/>
          <a:p>
            <a:r>
              <a:rPr lang="fr-FR" sz="3600" dirty="0">
                <a:solidFill>
                  <a:srgbClr val="0070C0"/>
                </a:solidFill>
                <a:latin typeface="+mn-lt"/>
              </a:rPr>
              <a:t>COMMUNICATION ET HANDICAP : GRANDS PRINCIPES</a:t>
            </a:r>
          </a:p>
        </p:txBody>
      </p:sp>
      <p:sp>
        <p:nvSpPr>
          <p:cNvPr id="3" name="Espace réservé du contenu 2"/>
          <p:cNvSpPr>
            <a:spLocks noGrp="1"/>
          </p:cNvSpPr>
          <p:nvPr>
            <p:ph idx="1"/>
          </p:nvPr>
        </p:nvSpPr>
        <p:spPr>
          <a:xfrm>
            <a:off x="1415846" y="875072"/>
            <a:ext cx="10658168" cy="5279922"/>
          </a:xfrm>
        </p:spPr>
        <p:txBody>
          <a:bodyPr>
            <a:noAutofit/>
          </a:bodyPr>
          <a:lstStyle/>
          <a:p>
            <a:pPr marL="0" indent="0" algn="ctr">
              <a:buNone/>
            </a:pPr>
            <a:r>
              <a:rPr lang="fr-FR" b="1" dirty="0">
                <a:solidFill>
                  <a:schemeClr val="accent6">
                    <a:lumMod val="50000"/>
                  </a:schemeClr>
                </a:solidFill>
              </a:rPr>
              <a:t>Un pour tous, tout pour tous !</a:t>
            </a:r>
          </a:p>
          <a:p>
            <a:pPr marL="0" indent="0" algn="ctr">
              <a:buNone/>
            </a:pPr>
            <a:r>
              <a:rPr lang="fr-FR" b="1" dirty="0"/>
              <a:t>Une communication inclusive, c’est l’affaire de tous </a:t>
            </a:r>
            <a:r>
              <a:rPr lang="fr-FR" b="1" dirty="0">
                <a:solidFill>
                  <a:schemeClr val="accent2"/>
                </a:solidFill>
              </a:rPr>
              <a:t>au profit de tous !</a:t>
            </a:r>
          </a:p>
          <a:p>
            <a:pPr marL="0" indent="0" algn="ctr">
              <a:buNone/>
            </a:pPr>
            <a:endParaRPr lang="fr-FR" i="1" dirty="0">
              <a:solidFill>
                <a:schemeClr val="accent1"/>
              </a:solidFill>
            </a:endParaRPr>
          </a:p>
          <a:p>
            <a:pPr marL="0" indent="0">
              <a:buNone/>
            </a:pPr>
            <a:r>
              <a:rPr lang="fr-FR" dirty="0"/>
              <a:t>        XVIII</a:t>
            </a:r>
            <a:r>
              <a:rPr lang="fr-FR" baseline="30000" dirty="0"/>
              <a:t>e</a:t>
            </a:r>
            <a:r>
              <a:rPr lang="fr-FR" dirty="0"/>
              <a:t>		          XIX</a:t>
            </a:r>
            <a:r>
              <a:rPr lang="fr-FR" baseline="30000" dirty="0"/>
              <a:t>e		          </a:t>
            </a:r>
            <a:r>
              <a:rPr lang="fr-FR" dirty="0"/>
              <a:t>XX</a:t>
            </a:r>
            <a:r>
              <a:rPr lang="fr-FR" baseline="30000" dirty="0"/>
              <a:t>e</a:t>
            </a:r>
            <a:r>
              <a:rPr lang="fr-FR" dirty="0"/>
              <a:t>	                XXI</a:t>
            </a:r>
            <a:r>
              <a:rPr lang="fr-FR" baseline="30000" dirty="0"/>
              <a:t>e</a:t>
            </a:r>
          </a:p>
          <a:p>
            <a:pPr marL="0" indent="0">
              <a:buNone/>
            </a:pPr>
            <a:endParaRPr lang="fr-FR" baseline="30000" dirty="0"/>
          </a:p>
          <a:p>
            <a:pPr marL="0" indent="0">
              <a:buNone/>
            </a:pPr>
            <a:endParaRPr lang="fr-FR" baseline="30000" dirty="0"/>
          </a:p>
          <a:p>
            <a:pPr marL="0" indent="0">
              <a:buNone/>
            </a:pPr>
            <a:endParaRPr lang="fr-FR" baseline="30000" dirty="0"/>
          </a:p>
          <a:p>
            <a:pPr marL="0" indent="0">
              <a:buNone/>
            </a:pPr>
            <a:endParaRPr lang="fr-FR" baseline="30000" dirty="0"/>
          </a:p>
          <a:p>
            <a:pPr marL="0" indent="0">
              <a:buNone/>
            </a:pPr>
            <a:endParaRPr lang="fr-FR" baseline="30000" dirty="0">
              <a:latin typeface="Bahnschrift Condensed" panose="020B0502040204020203" pitchFamily="34" charset="0"/>
              <a:cs typeface="Adobe Devanagari" panose="02040503050201020203" pitchFamily="18" charset="0"/>
            </a:endParaRPr>
          </a:p>
          <a:p>
            <a:pPr marL="0" indent="0" algn="ctr">
              <a:buNone/>
            </a:pPr>
            <a:endParaRPr lang="fr-FR" sz="3600" baseline="30000" dirty="0">
              <a:latin typeface="Berlin Sans FB Demi" panose="020E0802020502020306" pitchFamily="34" charset="0"/>
              <a:cs typeface="Adobe Devanagari" panose="02040503050201020203" pitchFamily="18" charset="0"/>
            </a:endParaRPr>
          </a:p>
          <a:p>
            <a:pPr marL="0" indent="0" algn="ctr">
              <a:buNone/>
            </a:pPr>
            <a:r>
              <a:rPr lang="fr-FR" sz="3200" baseline="30000" dirty="0">
                <a:latin typeface="Book Antiqua" panose="02040602050305030304" pitchFamily="18" charset="0"/>
                <a:cs typeface="Adobe Devanagari" panose="02040503050201020203" pitchFamily="18" charset="0"/>
              </a:rPr>
              <a:t>Agir pour une personne en situation de handicap dans une équipe</a:t>
            </a:r>
            <a:br>
              <a:rPr lang="fr-FR" sz="3200" baseline="30000" dirty="0">
                <a:latin typeface="Book Antiqua" panose="02040602050305030304" pitchFamily="18" charset="0"/>
                <a:cs typeface="Adobe Devanagari" panose="02040503050201020203" pitchFamily="18" charset="0"/>
              </a:rPr>
            </a:br>
            <a:r>
              <a:rPr lang="fr-FR" sz="3200" b="1" baseline="30000" dirty="0">
                <a:latin typeface="Book Antiqua" panose="02040602050305030304" pitchFamily="18" charset="0"/>
                <a:cs typeface="Adobe Devanagari" panose="02040503050201020203" pitchFamily="18" charset="0"/>
              </a:rPr>
              <a:t>réduit notablement le taux d’absences</a:t>
            </a:r>
            <a:r>
              <a:rPr lang="fr-FR" sz="3200" baseline="30000" dirty="0">
                <a:latin typeface="Book Antiqua" panose="02040602050305030304" pitchFamily="18" charset="0"/>
                <a:cs typeface="Adobe Devanagari" panose="02040503050201020203" pitchFamily="18" charset="0"/>
              </a:rPr>
              <a:t> de l’ensemble des membres de l’équipe.</a:t>
            </a:r>
            <a:endParaRPr lang="fr-FR" sz="3200" i="1" dirty="0">
              <a:solidFill>
                <a:schemeClr val="accent1"/>
              </a:solidFill>
              <a:latin typeface="Book Antiqua" panose="02040602050305030304" pitchFamily="18" charset="0"/>
              <a:cs typeface="Adobe Devanagari" panose="02040503050201020203" pitchFamily="18" charset="0"/>
            </a:endParaRPr>
          </a:p>
        </p:txBody>
      </p:sp>
      <p:pic>
        <p:nvPicPr>
          <p:cNvPr id="4" name="Image 3" descr="Une image contenant intérieur, assis, mur&#10;&#10;Description générée avec un niveau de confiance élevé">
            <a:extLst>
              <a:ext uri="{FF2B5EF4-FFF2-40B4-BE49-F238E27FC236}">
                <a16:creationId xmlns:a16="http://schemas.microsoft.com/office/drawing/2014/main" id="{49F73DE4-B3E9-4CA0-9DED-CAAF4AB6772F}"/>
              </a:ext>
            </a:extLst>
          </p:cNvPr>
          <p:cNvPicPr>
            <a:picLocks noChangeAspect="1"/>
          </p:cNvPicPr>
          <p:nvPr/>
        </p:nvPicPr>
        <p:blipFill>
          <a:blip r:embed="rId2"/>
          <a:stretch>
            <a:fillRect/>
          </a:stretch>
        </p:blipFill>
        <p:spPr>
          <a:xfrm>
            <a:off x="9442316" y="3042097"/>
            <a:ext cx="2168675" cy="1440000"/>
          </a:xfrm>
          <a:prstGeom prst="rect">
            <a:avLst/>
          </a:prstGeom>
        </p:spPr>
      </p:pic>
      <p:pic>
        <p:nvPicPr>
          <p:cNvPr id="5" name="Image 4" descr="Une image contenant télécommande, contrôle, intérieur, assis&#10;&#10;Description générée avec un niveau de confiance très élevé">
            <a:extLst>
              <a:ext uri="{FF2B5EF4-FFF2-40B4-BE49-F238E27FC236}">
                <a16:creationId xmlns:a16="http://schemas.microsoft.com/office/drawing/2014/main" id="{1FB86AF6-C169-47EE-9459-C51CDCD7B962}"/>
              </a:ext>
            </a:extLst>
          </p:cNvPr>
          <p:cNvPicPr>
            <a:picLocks noChangeAspect="1"/>
          </p:cNvPicPr>
          <p:nvPr/>
        </p:nvPicPr>
        <p:blipFill>
          <a:blip r:embed="rId3"/>
          <a:stretch>
            <a:fillRect/>
          </a:stretch>
        </p:blipFill>
        <p:spPr>
          <a:xfrm>
            <a:off x="7044128" y="3042097"/>
            <a:ext cx="1440000" cy="1440000"/>
          </a:xfrm>
          <a:prstGeom prst="rect">
            <a:avLst/>
          </a:prstGeom>
        </p:spPr>
      </p:pic>
      <p:pic>
        <p:nvPicPr>
          <p:cNvPr id="6" name="Image 5">
            <a:extLst>
              <a:ext uri="{FF2B5EF4-FFF2-40B4-BE49-F238E27FC236}">
                <a16:creationId xmlns:a16="http://schemas.microsoft.com/office/drawing/2014/main" id="{7A8ADB7E-E247-44D1-81E7-369B29FCDE88}"/>
              </a:ext>
            </a:extLst>
          </p:cNvPr>
          <p:cNvPicPr>
            <a:picLocks noChangeAspect="1"/>
          </p:cNvPicPr>
          <p:nvPr/>
        </p:nvPicPr>
        <p:blipFill>
          <a:blip r:embed="rId4"/>
          <a:stretch>
            <a:fillRect/>
          </a:stretch>
        </p:blipFill>
        <p:spPr>
          <a:xfrm>
            <a:off x="4558144" y="2917993"/>
            <a:ext cx="1440000" cy="1440000"/>
          </a:xfrm>
          <a:prstGeom prst="rect">
            <a:avLst/>
          </a:prstGeom>
        </p:spPr>
      </p:pic>
      <p:pic>
        <p:nvPicPr>
          <p:cNvPr id="7" name="Image 6">
            <a:extLst>
              <a:ext uri="{FF2B5EF4-FFF2-40B4-BE49-F238E27FC236}">
                <a16:creationId xmlns:a16="http://schemas.microsoft.com/office/drawing/2014/main" id="{5C13369A-CB00-432C-B001-0D40CF651621}"/>
              </a:ext>
            </a:extLst>
          </p:cNvPr>
          <p:cNvPicPr>
            <a:picLocks noChangeAspect="1"/>
          </p:cNvPicPr>
          <p:nvPr/>
        </p:nvPicPr>
        <p:blipFill>
          <a:blip r:embed="rId5"/>
          <a:stretch>
            <a:fillRect/>
          </a:stretch>
        </p:blipFill>
        <p:spPr>
          <a:xfrm>
            <a:off x="1113972" y="3106994"/>
            <a:ext cx="2813024" cy="1440000"/>
          </a:xfrm>
          <a:prstGeom prst="rect">
            <a:avLst/>
          </a:prstGeom>
        </p:spPr>
      </p:pic>
    </p:spTree>
    <p:extLst>
      <p:ext uri="{BB962C8B-B14F-4D97-AF65-F5344CB8AC3E}">
        <p14:creationId xmlns:p14="http://schemas.microsoft.com/office/powerpoint/2010/main" val="99299152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2155" y="0"/>
            <a:ext cx="10441858" cy="875071"/>
          </a:xfrm>
        </p:spPr>
        <p:txBody>
          <a:bodyPr>
            <a:noAutofit/>
          </a:bodyPr>
          <a:lstStyle/>
          <a:p>
            <a:r>
              <a:rPr lang="fr-FR" sz="3200" dirty="0">
                <a:solidFill>
                  <a:srgbClr val="0070C0"/>
                </a:solidFill>
                <a:latin typeface="+mn-lt"/>
              </a:rPr>
              <a:t>COMMUNICATION PROFESSIONNELLE ET HANDICAP</a:t>
            </a:r>
            <a:br>
              <a:rPr lang="fr-FR" sz="3200" dirty="0">
                <a:solidFill>
                  <a:srgbClr val="0070C0"/>
                </a:solidFill>
                <a:latin typeface="+mn-lt"/>
              </a:rPr>
            </a:br>
            <a:r>
              <a:rPr lang="fr-FR" sz="3200" dirty="0">
                <a:solidFill>
                  <a:srgbClr val="0070C0"/>
                </a:solidFill>
                <a:latin typeface="+mn-lt"/>
              </a:rPr>
              <a:t>COMPENSER UNE DIFFICULTÉ VISUELLE</a:t>
            </a:r>
          </a:p>
        </p:txBody>
      </p:sp>
      <p:sp>
        <p:nvSpPr>
          <p:cNvPr id="3" name="ZoneTexte 2">
            <a:extLst>
              <a:ext uri="{FF2B5EF4-FFF2-40B4-BE49-F238E27FC236}">
                <a16:creationId xmlns:a16="http://schemas.microsoft.com/office/drawing/2014/main" id="{C3D56EAF-7AB8-450E-A258-E00A73465B30}"/>
              </a:ext>
            </a:extLst>
          </p:cNvPr>
          <p:cNvSpPr txBox="1"/>
          <p:nvPr/>
        </p:nvSpPr>
        <p:spPr>
          <a:xfrm>
            <a:off x="1268361" y="875071"/>
            <a:ext cx="10805651" cy="5101397"/>
          </a:xfrm>
          <a:prstGeom prst="rect">
            <a:avLst/>
          </a:prstGeom>
          <a:noFill/>
        </p:spPr>
        <p:txBody>
          <a:bodyPr wrap="square" rtlCol="0">
            <a:spAutoFit/>
          </a:bodyPr>
          <a:lstStyle/>
          <a:p>
            <a:pPr marL="342900" indent="-342900">
              <a:spcAft>
                <a:spcPts val="300"/>
              </a:spcAft>
              <a:buFont typeface="Wingdings" panose="05000000000000000000" pitchFamily="2" charset="2"/>
              <a:buChar char="ü"/>
            </a:pPr>
            <a:r>
              <a:rPr lang="fr-FR" sz="2800" dirty="0"/>
              <a:t>Les déficiences visuelles importantes concernent environ </a:t>
            </a:r>
            <a:r>
              <a:rPr lang="fr-FR" sz="2800" b="1" dirty="0"/>
              <a:t>3 % de la population</a:t>
            </a:r>
            <a:r>
              <a:rPr lang="fr-FR" sz="2800" dirty="0"/>
              <a:t>.</a:t>
            </a:r>
          </a:p>
          <a:p>
            <a:pPr marL="342900" indent="-342900" algn="l">
              <a:spcAft>
                <a:spcPts val="300"/>
              </a:spcAft>
              <a:buFont typeface="Wingdings" panose="05000000000000000000" pitchFamily="2" charset="2"/>
              <a:buChar char="ü"/>
            </a:pPr>
            <a:r>
              <a:rPr lang="fr-FR" sz="2800" b="1" dirty="0"/>
              <a:t>Exemples de difficulté :</a:t>
            </a:r>
            <a:r>
              <a:rPr lang="fr-FR" sz="2800" dirty="0"/>
              <a:t> </a:t>
            </a:r>
            <a:r>
              <a:rPr lang="fr-FR" sz="2800" i="0" dirty="0">
                <a:effectLst/>
              </a:rPr>
              <a:t>manque de lumière, écran trop petit, distance de lecture trop grande, myopie, astigmatisme, daltonisme, strabisme, cécité...</a:t>
            </a:r>
          </a:p>
          <a:p>
            <a:pPr marL="342900" indent="-342900" algn="l">
              <a:spcAft>
                <a:spcPts val="300"/>
              </a:spcAft>
              <a:buFont typeface="Wingdings" panose="05000000000000000000" pitchFamily="2" charset="2"/>
              <a:buChar char="ü"/>
            </a:pPr>
            <a:r>
              <a:rPr lang="fr-FR" sz="2800" b="1" dirty="0"/>
              <a:t>Ne pas bien voir, c’est</a:t>
            </a:r>
          </a:p>
          <a:p>
            <a:pPr marL="914400" lvl="1" indent="-457200">
              <a:spcAft>
                <a:spcPts val="300"/>
              </a:spcAft>
              <a:buFont typeface="Arial" panose="020B0604020202020204" pitchFamily="34" charset="0"/>
              <a:buChar char="•"/>
            </a:pPr>
            <a:r>
              <a:rPr lang="fr-FR" sz="2800" dirty="0"/>
              <a:t>ne pas avoir une bonne acuité visuelle (de loin, de près)</a:t>
            </a:r>
          </a:p>
          <a:p>
            <a:pPr marL="914400" lvl="1" indent="-457200">
              <a:spcAft>
                <a:spcPts val="300"/>
              </a:spcAft>
              <a:buFont typeface="Arial" panose="020B0604020202020204" pitchFamily="34" charset="0"/>
              <a:buChar char="•"/>
            </a:pPr>
            <a:r>
              <a:rPr lang="fr-FR" sz="2800" dirty="0"/>
              <a:t>ne pas pouvoir lire facilement sur un écran</a:t>
            </a:r>
          </a:p>
          <a:p>
            <a:pPr marL="914400" lvl="1" indent="-457200">
              <a:spcAft>
                <a:spcPts val="300"/>
              </a:spcAft>
              <a:buFont typeface="Arial" panose="020B0604020202020204" pitchFamily="34" charset="0"/>
              <a:buChar char="•"/>
            </a:pPr>
            <a:r>
              <a:rPr lang="fr-FR" sz="2800" dirty="0"/>
              <a:t>mal percevoir les couleurs et les contrastes</a:t>
            </a:r>
          </a:p>
          <a:p>
            <a:pPr marL="914400" lvl="1" indent="-457200">
              <a:spcAft>
                <a:spcPts val="300"/>
              </a:spcAft>
              <a:buFont typeface="Arial" panose="020B0604020202020204" pitchFamily="34" charset="0"/>
              <a:buChar char="•"/>
            </a:pPr>
            <a:r>
              <a:rPr lang="fr-FR" sz="2800" dirty="0"/>
              <a:t>avoir un champ de vision réduit ou ne pas voir dans tout ce champ</a:t>
            </a:r>
          </a:p>
          <a:p>
            <a:pPr marL="914400" lvl="1" indent="-457200">
              <a:spcAft>
                <a:spcPts val="300"/>
              </a:spcAft>
              <a:buFont typeface="Arial" panose="020B0604020202020204" pitchFamily="34" charset="0"/>
              <a:buChar char="•"/>
            </a:pPr>
            <a:r>
              <a:rPr lang="fr-FR" sz="2800" dirty="0"/>
              <a:t>Se déplacer et s’orienter avec difficulté</a:t>
            </a:r>
          </a:p>
        </p:txBody>
      </p:sp>
      <p:pic>
        <p:nvPicPr>
          <p:cNvPr id="5" name="Image 4">
            <a:extLst>
              <a:ext uri="{FF2B5EF4-FFF2-40B4-BE49-F238E27FC236}">
                <a16:creationId xmlns:a16="http://schemas.microsoft.com/office/drawing/2014/main" id="{37B6D3B0-D2A5-41B4-8B7A-3F29F2356D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20" y="3851503"/>
            <a:ext cx="1558435" cy="1001851"/>
          </a:xfrm>
          <a:prstGeom prst="rect">
            <a:avLst/>
          </a:prstGeom>
        </p:spPr>
      </p:pic>
    </p:spTree>
    <p:extLst>
      <p:ext uri="{BB962C8B-B14F-4D97-AF65-F5344CB8AC3E}">
        <p14:creationId xmlns:p14="http://schemas.microsoft.com/office/powerpoint/2010/main" val="379126961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2155" y="0"/>
            <a:ext cx="10441858" cy="875071"/>
          </a:xfrm>
        </p:spPr>
        <p:txBody>
          <a:bodyPr>
            <a:noAutofit/>
          </a:bodyPr>
          <a:lstStyle/>
          <a:p>
            <a:r>
              <a:rPr lang="fr-FR" sz="3200" dirty="0">
                <a:solidFill>
                  <a:srgbClr val="0070C0"/>
                </a:solidFill>
                <a:latin typeface="+mn-lt"/>
              </a:rPr>
              <a:t>COMMUNICATION PROFESSIONNELLE ET HANDICAP</a:t>
            </a:r>
            <a:br>
              <a:rPr lang="fr-FR" sz="3200" dirty="0">
                <a:solidFill>
                  <a:srgbClr val="0070C0"/>
                </a:solidFill>
                <a:latin typeface="+mn-lt"/>
              </a:rPr>
            </a:br>
            <a:r>
              <a:rPr lang="fr-FR" sz="3200" dirty="0">
                <a:solidFill>
                  <a:srgbClr val="0070C0"/>
                </a:solidFill>
                <a:latin typeface="+mn-lt"/>
              </a:rPr>
              <a:t>COMPENSER UNE DIFFICULTÉ VISUELLE</a:t>
            </a:r>
          </a:p>
        </p:txBody>
      </p:sp>
      <p:sp>
        <p:nvSpPr>
          <p:cNvPr id="3" name="ZoneTexte 2">
            <a:extLst>
              <a:ext uri="{FF2B5EF4-FFF2-40B4-BE49-F238E27FC236}">
                <a16:creationId xmlns:a16="http://schemas.microsoft.com/office/drawing/2014/main" id="{C3D56EAF-7AB8-450E-A258-E00A73465B30}"/>
              </a:ext>
            </a:extLst>
          </p:cNvPr>
          <p:cNvSpPr txBox="1"/>
          <p:nvPr/>
        </p:nvSpPr>
        <p:spPr>
          <a:xfrm>
            <a:off x="1268361" y="875071"/>
            <a:ext cx="10805651" cy="5324535"/>
          </a:xfrm>
          <a:prstGeom prst="rect">
            <a:avLst/>
          </a:prstGeom>
          <a:noFill/>
        </p:spPr>
        <p:txBody>
          <a:bodyPr wrap="square" rtlCol="0">
            <a:spAutoFit/>
          </a:bodyPr>
          <a:lstStyle/>
          <a:p>
            <a:pPr algn="ctr">
              <a:spcAft>
                <a:spcPts val="300"/>
              </a:spcAft>
            </a:pPr>
            <a:r>
              <a:rPr lang="fr-FR" sz="2400" b="1" dirty="0"/>
              <a:t>Conseils utiles (à adapter en fonction de chaque personnes)</a:t>
            </a:r>
          </a:p>
          <a:p>
            <a:pPr algn="ctr">
              <a:spcAft>
                <a:spcPts val="300"/>
              </a:spcAft>
            </a:pPr>
            <a:endParaRPr lang="fr-FR" b="1" dirty="0"/>
          </a:p>
          <a:p>
            <a:pPr marL="342900" indent="-342900">
              <a:spcAft>
                <a:spcPts val="300"/>
              </a:spcAft>
              <a:buFont typeface="Wingdings" panose="05000000000000000000" pitchFamily="2" charset="2"/>
              <a:buChar char="ü"/>
            </a:pPr>
            <a:r>
              <a:rPr lang="fr-FR" sz="2400" b="1" dirty="0"/>
              <a:t>documents papiers</a:t>
            </a:r>
          </a:p>
          <a:p>
            <a:pPr marL="800100" lvl="1" indent="-342900">
              <a:spcAft>
                <a:spcPts val="300"/>
              </a:spcAft>
              <a:buFont typeface="Arial" panose="020B0604020202020204" pitchFamily="34" charset="0"/>
              <a:buChar char="•"/>
            </a:pPr>
            <a:r>
              <a:rPr lang="fr-FR" sz="2400" dirty="0"/>
              <a:t>agrandissez les polices et les images</a:t>
            </a:r>
          </a:p>
          <a:p>
            <a:pPr marL="800100" lvl="1" indent="-342900">
              <a:spcAft>
                <a:spcPts val="300"/>
              </a:spcAft>
              <a:buFont typeface="Arial" panose="020B0604020202020204" pitchFamily="34" charset="0"/>
              <a:buChar char="•"/>
            </a:pPr>
            <a:r>
              <a:rPr lang="fr-FR" sz="2400" dirty="0"/>
              <a:t>limitez le nombre de polices</a:t>
            </a:r>
          </a:p>
          <a:p>
            <a:pPr marL="800100" lvl="1" indent="-342900">
              <a:spcAft>
                <a:spcPts val="300"/>
              </a:spcAft>
              <a:buFont typeface="Arial" panose="020B0604020202020204" pitchFamily="34" charset="0"/>
              <a:buChar char="•"/>
            </a:pPr>
            <a:r>
              <a:rPr lang="fr-FR" sz="2400" dirty="0"/>
              <a:t>limitez le nombre de couleurs</a:t>
            </a:r>
          </a:p>
          <a:p>
            <a:pPr marL="800100" lvl="1" indent="-342900">
              <a:spcAft>
                <a:spcPts val="300"/>
              </a:spcAft>
              <a:buFont typeface="Arial" panose="020B0604020202020204" pitchFamily="34" charset="0"/>
              <a:buChar char="•"/>
            </a:pPr>
            <a:r>
              <a:rPr lang="fr-FR" sz="2400" dirty="0"/>
              <a:t>augmentez les contrastes</a:t>
            </a:r>
          </a:p>
          <a:p>
            <a:pPr marL="800100" lvl="1" indent="-342900">
              <a:spcAft>
                <a:spcPts val="300"/>
              </a:spcAft>
              <a:buFont typeface="Arial" panose="020B0604020202020204" pitchFamily="34" charset="0"/>
              <a:buChar char="•"/>
            </a:pPr>
            <a:r>
              <a:rPr lang="fr-FR" sz="2400" dirty="0"/>
              <a:t>choisissez des polices sans sérif        </a:t>
            </a:r>
            <a:r>
              <a:rPr lang="fr-FR" sz="2800" dirty="0">
                <a:latin typeface="Arial" panose="020B0604020202020204" pitchFamily="34" charset="0"/>
                <a:cs typeface="Arial" panose="020B0604020202020204" pitchFamily="34" charset="0"/>
              </a:rPr>
              <a:t>sans sérif        </a:t>
            </a:r>
            <a:r>
              <a:rPr lang="fr-FR" sz="2800" dirty="0">
                <a:latin typeface="Times New Roman" panose="02020603050405020304" pitchFamily="18" charset="0"/>
                <a:cs typeface="Times New Roman" panose="02020603050405020304" pitchFamily="18" charset="0"/>
              </a:rPr>
              <a:t>avec sérif</a:t>
            </a:r>
            <a:endParaRPr lang="fr-FR" sz="2400" dirty="0"/>
          </a:p>
          <a:p>
            <a:pPr marL="800100" lvl="1" indent="-342900">
              <a:spcAft>
                <a:spcPts val="300"/>
              </a:spcAft>
              <a:buFont typeface="Arial" panose="020B0604020202020204" pitchFamily="34" charset="0"/>
              <a:buChar char="•"/>
            </a:pPr>
            <a:r>
              <a:rPr lang="fr-FR" sz="2400" dirty="0"/>
              <a:t>augmentez l’éclairage</a:t>
            </a:r>
            <a:endParaRPr lang="fr-FR" dirty="0"/>
          </a:p>
          <a:p>
            <a:pPr marL="342900" indent="-342900">
              <a:spcAft>
                <a:spcPts val="300"/>
              </a:spcAft>
              <a:buFont typeface="Wingdings" panose="05000000000000000000" pitchFamily="2" charset="2"/>
              <a:buChar char="ü"/>
            </a:pPr>
            <a:r>
              <a:rPr lang="fr-FR" sz="2400" b="1" dirty="0"/>
              <a:t>documents numériques</a:t>
            </a:r>
            <a:r>
              <a:rPr lang="fr-FR" sz="2400" dirty="0"/>
              <a:t>, en plus des conseils ci-dessus :</a:t>
            </a:r>
          </a:p>
          <a:p>
            <a:pPr marL="800100" lvl="1" indent="-342900">
              <a:spcAft>
                <a:spcPts val="300"/>
              </a:spcAft>
              <a:buFont typeface="Arial" panose="020B0604020202020204" pitchFamily="34" charset="0"/>
              <a:buChar char="•"/>
            </a:pPr>
            <a:r>
              <a:rPr lang="fr-FR" sz="2400" dirty="0"/>
              <a:t>n’utilisez pas de PDF codés sous forme d’images</a:t>
            </a:r>
          </a:p>
          <a:p>
            <a:pPr marL="800100" lvl="1" indent="-342900">
              <a:spcAft>
                <a:spcPts val="300"/>
              </a:spcAft>
              <a:buFont typeface="Arial" panose="020B0604020202020204" pitchFamily="34" charset="0"/>
              <a:buChar char="•"/>
            </a:pPr>
            <a:r>
              <a:rPr lang="fr-FR" sz="2400" dirty="0"/>
              <a:t>ne protégez pas inutilement les fichiers, PDF ou autres</a:t>
            </a:r>
          </a:p>
          <a:p>
            <a:pPr marL="800100" lvl="1" indent="-342900">
              <a:spcAft>
                <a:spcPts val="300"/>
              </a:spcAft>
              <a:buFont typeface="Arial" panose="020B0604020202020204" pitchFamily="34" charset="0"/>
              <a:buChar char="•"/>
            </a:pPr>
            <a:r>
              <a:rPr lang="fr-FR" sz="2400" dirty="0"/>
              <a:t>préférez les traitements de texte aux logiciels de diaporamas ou aux tableurs</a:t>
            </a:r>
          </a:p>
        </p:txBody>
      </p:sp>
      <p:pic>
        <p:nvPicPr>
          <p:cNvPr id="4" name="Image 3">
            <a:extLst>
              <a:ext uri="{FF2B5EF4-FFF2-40B4-BE49-F238E27FC236}">
                <a16:creationId xmlns:a16="http://schemas.microsoft.com/office/drawing/2014/main" id="{06A8A35F-149C-46AE-AA0D-C099255F93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4421" y="1590623"/>
            <a:ext cx="1558435" cy="1001851"/>
          </a:xfrm>
          <a:prstGeom prst="rect">
            <a:avLst/>
          </a:prstGeom>
        </p:spPr>
      </p:pic>
    </p:spTree>
    <p:extLst>
      <p:ext uri="{BB962C8B-B14F-4D97-AF65-F5344CB8AC3E}">
        <p14:creationId xmlns:p14="http://schemas.microsoft.com/office/powerpoint/2010/main" val="341754632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2155" y="0"/>
            <a:ext cx="10441858" cy="875071"/>
          </a:xfrm>
        </p:spPr>
        <p:txBody>
          <a:bodyPr>
            <a:noAutofit/>
          </a:bodyPr>
          <a:lstStyle/>
          <a:p>
            <a:r>
              <a:rPr lang="fr-FR" sz="3200" dirty="0">
                <a:solidFill>
                  <a:srgbClr val="0070C0"/>
                </a:solidFill>
                <a:latin typeface="+mn-lt"/>
              </a:rPr>
              <a:t>COMMUNICATION PROFESSIONNELLE ET HANDICAP</a:t>
            </a:r>
            <a:br>
              <a:rPr lang="fr-FR" sz="3200" dirty="0">
                <a:solidFill>
                  <a:srgbClr val="0070C0"/>
                </a:solidFill>
                <a:latin typeface="+mn-lt"/>
              </a:rPr>
            </a:br>
            <a:r>
              <a:rPr lang="fr-FR" sz="3200" dirty="0">
                <a:solidFill>
                  <a:srgbClr val="0070C0"/>
                </a:solidFill>
                <a:latin typeface="+mn-lt"/>
              </a:rPr>
              <a:t>COMPENSER UNE DIFFICULTÉ AUDITIVE</a:t>
            </a:r>
          </a:p>
        </p:txBody>
      </p:sp>
      <p:sp>
        <p:nvSpPr>
          <p:cNvPr id="3" name="ZoneTexte 2">
            <a:extLst>
              <a:ext uri="{FF2B5EF4-FFF2-40B4-BE49-F238E27FC236}">
                <a16:creationId xmlns:a16="http://schemas.microsoft.com/office/drawing/2014/main" id="{C3D56EAF-7AB8-450E-A258-E00A73465B30}"/>
              </a:ext>
            </a:extLst>
          </p:cNvPr>
          <p:cNvSpPr txBox="1"/>
          <p:nvPr/>
        </p:nvSpPr>
        <p:spPr>
          <a:xfrm>
            <a:off x="1268361" y="875071"/>
            <a:ext cx="10805651" cy="5270674"/>
          </a:xfrm>
          <a:prstGeom prst="rect">
            <a:avLst/>
          </a:prstGeom>
          <a:noFill/>
        </p:spPr>
        <p:txBody>
          <a:bodyPr wrap="square" rtlCol="0">
            <a:spAutoFit/>
          </a:bodyPr>
          <a:lstStyle/>
          <a:p>
            <a:pPr marL="342900" indent="-342900">
              <a:spcAft>
                <a:spcPts val="300"/>
              </a:spcAft>
              <a:buFont typeface="Wingdings" panose="05000000000000000000" pitchFamily="2" charset="2"/>
              <a:buChar char="ü"/>
            </a:pPr>
            <a:r>
              <a:rPr lang="fr-FR" sz="3600" dirty="0"/>
              <a:t>Les déficiences auditives importantes concernent environ </a:t>
            </a:r>
            <a:r>
              <a:rPr lang="fr-FR" sz="3600" b="1" dirty="0"/>
              <a:t>9 % de la population</a:t>
            </a:r>
            <a:r>
              <a:rPr lang="fr-FR" sz="3600" dirty="0"/>
              <a:t>.</a:t>
            </a:r>
          </a:p>
          <a:p>
            <a:pPr marL="342900" indent="-342900" algn="l">
              <a:spcAft>
                <a:spcPts val="300"/>
              </a:spcAft>
              <a:buFont typeface="Wingdings" panose="05000000000000000000" pitchFamily="2" charset="2"/>
              <a:buChar char="ü"/>
            </a:pPr>
            <a:r>
              <a:rPr lang="fr-FR" sz="3600" b="1" dirty="0"/>
              <a:t>Exemples de difficulté :</a:t>
            </a:r>
            <a:r>
              <a:rPr lang="fr-FR" sz="3600" dirty="0"/>
              <a:t> son trop faible, son trop grave ou trop aigu, ambiance sonore gênante, bruits annexes forts, malentendance, surdité...</a:t>
            </a:r>
          </a:p>
          <a:p>
            <a:pPr marL="342900" indent="-342900" algn="l">
              <a:spcAft>
                <a:spcPts val="300"/>
              </a:spcAft>
              <a:buFont typeface="Wingdings" panose="05000000000000000000" pitchFamily="2" charset="2"/>
              <a:buChar char="ü"/>
            </a:pPr>
            <a:r>
              <a:rPr lang="fr-FR" sz="3600" b="1" dirty="0"/>
              <a:t>Ne pas bien entendre, c’est</a:t>
            </a:r>
          </a:p>
          <a:p>
            <a:pPr marL="914400" lvl="1" indent="-457200">
              <a:spcAft>
                <a:spcPts val="300"/>
              </a:spcAft>
              <a:buFont typeface="Arial" panose="020B0604020202020204" pitchFamily="34" charset="0"/>
              <a:buChar char="•"/>
            </a:pPr>
            <a:r>
              <a:rPr lang="fr-FR" sz="3600" dirty="0"/>
              <a:t>mal détecter les sons (aigus et graves)</a:t>
            </a:r>
          </a:p>
          <a:p>
            <a:pPr marL="914400" lvl="1" indent="-457200">
              <a:spcAft>
                <a:spcPts val="300"/>
              </a:spcAft>
              <a:buFont typeface="Arial" panose="020B0604020202020204" pitchFamily="34" charset="0"/>
              <a:buChar char="•"/>
            </a:pPr>
            <a:r>
              <a:rPr lang="fr-FR" sz="3600" dirty="0"/>
              <a:t>mal dissocier la parole d’un bruit de fond</a:t>
            </a:r>
          </a:p>
          <a:p>
            <a:pPr marL="914400" lvl="1" indent="-457200">
              <a:spcAft>
                <a:spcPts val="300"/>
              </a:spcAft>
              <a:buFont typeface="Arial" panose="020B0604020202020204" pitchFamily="34" charset="0"/>
              <a:buChar char="•"/>
            </a:pPr>
            <a:r>
              <a:rPr lang="fr-FR" sz="3600" dirty="0"/>
              <a:t>mal localiser les sons</a:t>
            </a:r>
          </a:p>
        </p:txBody>
      </p:sp>
      <p:pic>
        <p:nvPicPr>
          <p:cNvPr id="5" name="Image 4">
            <a:extLst>
              <a:ext uri="{FF2B5EF4-FFF2-40B4-BE49-F238E27FC236}">
                <a16:creationId xmlns:a16="http://schemas.microsoft.com/office/drawing/2014/main" id="{478AFEBB-C31F-47FC-8E73-727A367C86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2802" y="3349085"/>
            <a:ext cx="2481210" cy="1595064"/>
          </a:xfrm>
          <a:prstGeom prst="rect">
            <a:avLst/>
          </a:prstGeom>
        </p:spPr>
      </p:pic>
    </p:spTree>
    <p:extLst>
      <p:ext uri="{BB962C8B-B14F-4D97-AF65-F5344CB8AC3E}">
        <p14:creationId xmlns:p14="http://schemas.microsoft.com/office/powerpoint/2010/main" val="1088521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200" y="0"/>
            <a:ext cx="8478982" cy="6858000"/>
          </a:xfrm>
          <a:prstGeom prst="rect">
            <a:avLst/>
          </a:prstGeom>
        </p:spPr>
      </p:pic>
    </p:spTree>
    <p:extLst>
      <p:ext uri="{BB962C8B-B14F-4D97-AF65-F5344CB8AC3E}">
        <p14:creationId xmlns:p14="http://schemas.microsoft.com/office/powerpoint/2010/main" val="6731433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2155" y="0"/>
            <a:ext cx="10441858" cy="875071"/>
          </a:xfrm>
        </p:spPr>
        <p:txBody>
          <a:bodyPr>
            <a:noAutofit/>
          </a:bodyPr>
          <a:lstStyle/>
          <a:p>
            <a:r>
              <a:rPr lang="fr-FR" sz="3200" dirty="0">
                <a:solidFill>
                  <a:srgbClr val="0070C0"/>
                </a:solidFill>
                <a:latin typeface="+mn-lt"/>
              </a:rPr>
              <a:t>COMMUNICATION PROFESSIONNELLE ET HANDICAP</a:t>
            </a:r>
            <a:br>
              <a:rPr lang="fr-FR" sz="3200" dirty="0">
                <a:solidFill>
                  <a:srgbClr val="0070C0"/>
                </a:solidFill>
                <a:latin typeface="+mn-lt"/>
              </a:rPr>
            </a:br>
            <a:r>
              <a:rPr lang="fr-FR" sz="3200" dirty="0">
                <a:solidFill>
                  <a:srgbClr val="0070C0"/>
                </a:solidFill>
                <a:latin typeface="+mn-lt"/>
              </a:rPr>
              <a:t>COMPENSER UNE DIFFICULTÉ AUDITIVE</a:t>
            </a:r>
          </a:p>
        </p:txBody>
      </p:sp>
      <p:sp>
        <p:nvSpPr>
          <p:cNvPr id="3" name="ZoneTexte 2">
            <a:extLst>
              <a:ext uri="{FF2B5EF4-FFF2-40B4-BE49-F238E27FC236}">
                <a16:creationId xmlns:a16="http://schemas.microsoft.com/office/drawing/2014/main" id="{C3D56EAF-7AB8-450E-A258-E00A73465B30}"/>
              </a:ext>
            </a:extLst>
          </p:cNvPr>
          <p:cNvSpPr txBox="1"/>
          <p:nvPr/>
        </p:nvSpPr>
        <p:spPr>
          <a:xfrm>
            <a:off x="1268361" y="875071"/>
            <a:ext cx="10805651" cy="5547673"/>
          </a:xfrm>
          <a:prstGeom prst="rect">
            <a:avLst/>
          </a:prstGeom>
          <a:noFill/>
        </p:spPr>
        <p:txBody>
          <a:bodyPr wrap="square" rtlCol="0">
            <a:spAutoFit/>
          </a:bodyPr>
          <a:lstStyle/>
          <a:p>
            <a:pPr algn="ctr">
              <a:spcAft>
                <a:spcPts val="300"/>
              </a:spcAft>
            </a:pPr>
            <a:r>
              <a:rPr lang="fr-FR" sz="2800" b="1" dirty="0"/>
              <a:t>Conseils utiles (à adapter en fonction de chaque personnes)</a:t>
            </a:r>
          </a:p>
          <a:p>
            <a:pPr algn="ctr">
              <a:spcAft>
                <a:spcPts val="300"/>
              </a:spcAft>
            </a:pPr>
            <a:endParaRPr lang="fr-FR" sz="1600" b="1" dirty="0"/>
          </a:p>
          <a:p>
            <a:pPr marL="342900" indent="-342900">
              <a:spcAft>
                <a:spcPts val="300"/>
              </a:spcAft>
              <a:buFont typeface="Wingdings" panose="05000000000000000000" pitchFamily="2" charset="2"/>
              <a:buChar char="ü"/>
            </a:pPr>
            <a:r>
              <a:rPr lang="fr-FR" sz="2800" b="1" dirty="0"/>
              <a:t>communication orale</a:t>
            </a:r>
          </a:p>
          <a:p>
            <a:pPr marL="800100" lvl="1" indent="-342900">
              <a:spcAft>
                <a:spcPts val="300"/>
              </a:spcAft>
              <a:buFont typeface="Arial" panose="020B0604020202020204" pitchFamily="34" charset="0"/>
              <a:buChar char="•"/>
            </a:pPr>
            <a:r>
              <a:rPr lang="fr-FR" sz="2800" dirty="0"/>
              <a:t>laissez l’interlocuteur se placer par rapport aux autres</a:t>
            </a:r>
          </a:p>
          <a:p>
            <a:pPr marL="800100" lvl="1" indent="-342900">
              <a:spcAft>
                <a:spcPts val="300"/>
              </a:spcAft>
              <a:buFont typeface="Arial" panose="020B0604020202020204" pitchFamily="34" charset="0"/>
              <a:buChar char="•"/>
            </a:pPr>
            <a:r>
              <a:rPr lang="fr-FR" sz="2800" dirty="0" err="1"/>
              <a:t>tournez vous</a:t>
            </a:r>
            <a:r>
              <a:rPr lang="fr-FR" sz="2800" dirty="0"/>
              <a:t> vers l’interlocuteur pour parler (</a:t>
            </a:r>
            <a:r>
              <a:rPr lang="fr-FR" sz="2800" b="0" i="0" dirty="0">
                <a:effectLst/>
              </a:rPr>
              <a:t>lecture labiale)</a:t>
            </a:r>
          </a:p>
          <a:p>
            <a:pPr marL="800100" lvl="1" indent="-342900">
              <a:spcAft>
                <a:spcPts val="300"/>
              </a:spcAft>
              <a:buFont typeface="Arial" panose="020B0604020202020204" pitchFamily="34" charset="0"/>
              <a:buChar char="•"/>
            </a:pPr>
            <a:r>
              <a:rPr lang="fr-FR" sz="2800" b="0" i="0" dirty="0">
                <a:effectLst/>
              </a:rPr>
              <a:t>prévoyez des textes pour doubler l’oralité</a:t>
            </a:r>
          </a:p>
          <a:p>
            <a:pPr marL="800100" lvl="1" indent="-342900">
              <a:spcAft>
                <a:spcPts val="300"/>
              </a:spcAft>
              <a:buFont typeface="Arial" panose="020B0604020202020204" pitchFamily="34" charset="0"/>
              <a:buChar char="•"/>
            </a:pPr>
            <a:r>
              <a:rPr lang="fr-FR" sz="2800" b="0" i="0" dirty="0">
                <a:effectLst/>
              </a:rPr>
              <a:t>prévoyez des images pour illustrer le discours</a:t>
            </a:r>
          </a:p>
          <a:p>
            <a:pPr marL="800100" lvl="1" indent="-342900">
              <a:spcAft>
                <a:spcPts val="300"/>
              </a:spcAft>
              <a:buFont typeface="Arial" panose="020B0604020202020204" pitchFamily="34" charset="0"/>
              <a:buChar char="•"/>
            </a:pPr>
            <a:r>
              <a:rPr lang="fr-FR" sz="2800" dirty="0"/>
              <a:t>prévoyez un carnet et un stylo, une tablette tactile...</a:t>
            </a:r>
            <a:endParaRPr lang="fr-FR" sz="2800" b="0" i="0" dirty="0">
              <a:effectLst/>
            </a:endParaRPr>
          </a:p>
          <a:p>
            <a:pPr marL="800100" lvl="1" indent="-342900">
              <a:spcAft>
                <a:spcPts val="300"/>
              </a:spcAft>
              <a:buFont typeface="Arial" panose="020B0604020202020204" pitchFamily="34" charset="0"/>
              <a:buChar char="•"/>
            </a:pPr>
            <a:r>
              <a:rPr lang="fr-FR" sz="2800" dirty="0"/>
              <a:t>codez en LfPC (</a:t>
            </a:r>
            <a:r>
              <a:rPr lang="fr-FR" sz="2800" i="1" dirty="0">
                <a:effectLst/>
              </a:rPr>
              <a:t>Langue française Parlée Complétée</a:t>
            </a:r>
            <a:r>
              <a:rPr lang="fr-FR" sz="2800" i="0" dirty="0">
                <a:effectLst/>
              </a:rPr>
              <a:t>) langue française parlée complétée par un code visuel</a:t>
            </a:r>
          </a:p>
          <a:p>
            <a:pPr marL="800100" lvl="1" indent="-342900">
              <a:spcAft>
                <a:spcPts val="300"/>
              </a:spcAft>
              <a:buFont typeface="Arial" panose="020B0604020202020204" pitchFamily="34" charset="0"/>
              <a:buChar char="•"/>
            </a:pPr>
            <a:r>
              <a:rPr lang="fr-FR" sz="2800" dirty="0"/>
              <a:t>traduisez en </a:t>
            </a:r>
            <a:r>
              <a:rPr lang="fr-FR" sz="2800" b="0" i="0" dirty="0">
                <a:effectLst/>
              </a:rPr>
              <a:t>LSF (</a:t>
            </a:r>
            <a:r>
              <a:rPr lang="fr-FR" sz="2800" b="0" i="1" dirty="0">
                <a:effectLst/>
              </a:rPr>
              <a:t>Langue des Signes en </a:t>
            </a:r>
            <a:r>
              <a:rPr lang="fr-FR" sz="2800" i="1" dirty="0"/>
              <a:t>F</a:t>
            </a:r>
            <a:r>
              <a:rPr lang="fr-FR" sz="2800" b="0" i="1" dirty="0">
                <a:effectLst/>
              </a:rPr>
              <a:t>rançais</a:t>
            </a:r>
            <a:r>
              <a:rPr lang="fr-FR" sz="2800" b="0" i="0" dirty="0">
                <a:effectLst/>
              </a:rPr>
              <a:t>) langue différente de la langue parlée</a:t>
            </a:r>
            <a:endParaRPr lang="fr-FR" sz="2000" dirty="0"/>
          </a:p>
        </p:txBody>
      </p:sp>
      <p:pic>
        <p:nvPicPr>
          <p:cNvPr id="4" name="Image 3">
            <a:extLst>
              <a:ext uri="{FF2B5EF4-FFF2-40B4-BE49-F238E27FC236}">
                <a16:creationId xmlns:a16="http://schemas.microsoft.com/office/drawing/2014/main" id="{AA5663F9-63E4-4F99-A493-3CB49F2EBD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88" y="2223669"/>
            <a:ext cx="1460385" cy="938819"/>
          </a:xfrm>
          <a:prstGeom prst="rect">
            <a:avLst/>
          </a:prstGeom>
        </p:spPr>
      </p:pic>
    </p:spTree>
    <p:extLst>
      <p:ext uri="{BB962C8B-B14F-4D97-AF65-F5344CB8AC3E}">
        <p14:creationId xmlns:p14="http://schemas.microsoft.com/office/powerpoint/2010/main" val="381052376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2155" y="0"/>
            <a:ext cx="10441858" cy="875071"/>
          </a:xfrm>
        </p:spPr>
        <p:txBody>
          <a:bodyPr>
            <a:noAutofit/>
          </a:bodyPr>
          <a:lstStyle/>
          <a:p>
            <a:r>
              <a:rPr lang="fr-FR" sz="3200" dirty="0">
                <a:solidFill>
                  <a:srgbClr val="0070C0"/>
                </a:solidFill>
                <a:latin typeface="+mn-lt"/>
              </a:rPr>
              <a:t>COMMUNICATION PROFESSIONNELLE ET HANDICAP</a:t>
            </a:r>
            <a:br>
              <a:rPr lang="fr-FR" sz="3200" dirty="0">
                <a:solidFill>
                  <a:srgbClr val="0070C0"/>
                </a:solidFill>
                <a:latin typeface="+mn-lt"/>
              </a:rPr>
            </a:br>
            <a:r>
              <a:rPr lang="fr-FR" sz="3200" dirty="0">
                <a:solidFill>
                  <a:srgbClr val="0070C0"/>
                </a:solidFill>
                <a:latin typeface="+mn-lt"/>
              </a:rPr>
              <a:t>COMPENSER UNE DIFFICULTÉ AUDITIVE</a:t>
            </a:r>
          </a:p>
        </p:txBody>
      </p:sp>
      <p:sp>
        <p:nvSpPr>
          <p:cNvPr id="3" name="ZoneTexte 2">
            <a:extLst>
              <a:ext uri="{FF2B5EF4-FFF2-40B4-BE49-F238E27FC236}">
                <a16:creationId xmlns:a16="http://schemas.microsoft.com/office/drawing/2014/main" id="{C3D56EAF-7AB8-450E-A258-E00A73465B30}"/>
              </a:ext>
            </a:extLst>
          </p:cNvPr>
          <p:cNvSpPr txBox="1"/>
          <p:nvPr/>
        </p:nvSpPr>
        <p:spPr>
          <a:xfrm>
            <a:off x="1268361" y="875071"/>
            <a:ext cx="10805651" cy="3608680"/>
          </a:xfrm>
          <a:prstGeom prst="rect">
            <a:avLst/>
          </a:prstGeom>
          <a:noFill/>
        </p:spPr>
        <p:txBody>
          <a:bodyPr wrap="square" rtlCol="0">
            <a:spAutoFit/>
          </a:bodyPr>
          <a:lstStyle/>
          <a:p>
            <a:pPr algn="ctr">
              <a:spcAft>
                <a:spcPts val="300"/>
              </a:spcAft>
            </a:pPr>
            <a:r>
              <a:rPr lang="fr-FR" sz="2800" b="1" dirty="0"/>
              <a:t>Conseils utiles (à adapter en fonction de chaque personnes)</a:t>
            </a:r>
          </a:p>
          <a:p>
            <a:pPr algn="ctr">
              <a:spcAft>
                <a:spcPts val="300"/>
              </a:spcAft>
            </a:pPr>
            <a:endParaRPr lang="fr-FR" sz="2000" b="1" dirty="0"/>
          </a:p>
          <a:p>
            <a:pPr marL="342900" indent="-342900">
              <a:spcAft>
                <a:spcPts val="300"/>
              </a:spcAft>
              <a:buFont typeface="Wingdings" panose="05000000000000000000" pitchFamily="2" charset="2"/>
              <a:buChar char="ü"/>
            </a:pPr>
            <a:r>
              <a:rPr lang="fr-FR" sz="2800" b="1" dirty="0"/>
              <a:t>communication numérique</a:t>
            </a:r>
            <a:r>
              <a:rPr lang="fr-FR" sz="2800" dirty="0"/>
              <a:t> (sons ou vidéos)</a:t>
            </a:r>
          </a:p>
          <a:p>
            <a:pPr marL="800100" lvl="1" indent="-342900">
              <a:spcAft>
                <a:spcPts val="300"/>
              </a:spcAft>
              <a:buFont typeface="Arial" panose="020B0604020202020204" pitchFamily="34" charset="0"/>
              <a:buChar char="•"/>
            </a:pPr>
            <a:r>
              <a:rPr lang="fr-FR" sz="2800" dirty="0"/>
              <a:t>sous-titrez les paroles (penser au multilingue en fonction des lecteurs)</a:t>
            </a:r>
          </a:p>
          <a:p>
            <a:pPr marL="800100" lvl="1" indent="-342900">
              <a:spcAft>
                <a:spcPts val="300"/>
              </a:spcAft>
              <a:buFont typeface="Arial" panose="020B0604020202020204" pitchFamily="34" charset="0"/>
              <a:buChar char="•"/>
            </a:pPr>
            <a:r>
              <a:rPr lang="fr-FR" sz="2800" dirty="0"/>
              <a:t>ajoutez une description écrite des musiques, sons et bruits en dehors des paroles (audiodescription)</a:t>
            </a:r>
          </a:p>
          <a:p>
            <a:pPr marL="800100" lvl="1" indent="-342900">
              <a:spcAft>
                <a:spcPts val="300"/>
              </a:spcAft>
              <a:buFont typeface="Arial" panose="020B0604020202020204" pitchFamily="34" charset="0"/>
              <a:buChar char="•"/>
            </a:pPr>
            <a:r>
              <a:rPr lang="fr-FR" sz="2800" dirty="0"/>
              <a:t>pensez aux sons et vidéos inclus dans les documents textes</a:t>
            </a:r>
          </a:p>
        </p:txBody>
      </p:sp>
      <p:pic>
        <p:nvPicPr>
          <p:cNvPr id="4" name="Image 3">
            <a:extLst>
              <a:ext uri="{FF2B5EF4-FFF2-40B4-BE49-F238E27FC236}">
                <a16:creationId xmlns:a16="http://schemas.microsoft.com/office/drawing/2014/main" id="{AD4539A4-2A7A-48A2-9C35-04CE3210AF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2479" y="4483751"/>
            <a:ext cx="2481210" cy="1595064"/>
          </a:xfrm>
          <a:prstGeom prst="rect">
            <a:avLst/>
          </a:prstGeom>
        </p:spPr>
      </p:pic>
    </p:spTree>
    <p:extLst>
      <p:ext uri="{BB962C8B-B14F-4D97-AF65-F5344CB8AC3E}">
        <p14:creationId xmlns:p14="http://schemas.microsoft.com/office/powerpoint/2010/main" val="57264253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2155" y="0"/>
            <a:ext cx="10441858" cy="973394"/>
          </a:xfrm>
        </p:spPr>
        <p:txBody>
          <a:bodyPr>
            <a:noAutofit/>
          </a:bodyPr>
          <a:lstStyle/>
          <a:p>
            <a:r>
              <a:rPr lang="fr-FR" sz="2400" dirty="0">
                <a:solidFill>
                  <a:srgbClr val="0070C0"/>
                </a:solidFill>
                <a:latin typeface="+mn-lt"/>
              </a:rPr>
              <a:t>COMMUNICATION PROFESSIONNELLE ET HANDICAP : COMPENSER UNE DIFFICULTÉ DE COMPRÉHENSION, RÉFLEXION, COMPORTEMENT, COMMUNICATION, MÉMOIRE, MAL-ÊTRE, FATIGABILITÉ...</a:t>
            </a:r>
          </a:p>
        </p:txBody>
      </p:sp>
      <p:sp>
        <p:nvSpPr>
          <p:cNvPr id="3" name="ZoneTexte 2">
            <a:extLst>
              <a:ext uri="{FF2B5EF4-FFF2-40B4-BE49-F238E27FC236}">
                <a16:creationId xmlns:a16="http://schemas.microsoft.com/office/drawing/2014/main" id="{C3D56EAF-7AB8-450E-A258-E00A73465B30}"/>
              </a:ext>
            </a:extLst>
          </p:cNvPr>
          <p:cNvSpPr txBox="1"/>
          <p:nvPr/>
        </p:nvSpPr>
        <p:spPr>
          <a:xfrm>
            <a:off x="393290" y="973394"/>
            <a:ext cx="11680723" cy="5501506"/>
          </a:xfrm>
          <a:prstGeom prst="rect">
            <a:avLst/>
          </a:prstGeom>
          <a:noFill/>
        </p:spPr>
        <p:txBody>
          <a:bodyPr wrap="square" rtlCol="0">
            <a:spAutoFit/>
          </a:bodyPr>
          <a:lstStyle/>
          <a:p>
            <a:pPr algn="ctr">
              <a:spcAft>
                <a:spcPts val="300"/>
              </a:spcAft>
            </a:pPr>
            <a:r>
              <a:rPr lang="fr-FR" sz="2000" b="1" dirty="0"/>
              <a:t>De quoi peut-il s’agir ? Quelles peuvent en être les causes ?</a:t>
            </a:r>
          </a:p>
          <a:p>
            <a:pPr algn="ctr">
              <a:spcAft>
                <a:spcPts val="300"/>
              </a:spcAft>
            </a:pPr>
            <a:r>
              <a:rPr lang="fr-FR" sz="1600" i="1" dirty="0">
                <a:solidFill>
                  <a:srgbClr val="FF0000"/>
                </a:solidFill>
              </a:rPr>
              <a:t>Prenez du recul et soyez prudents avec les mots comme ceux ci-dessous,</a:t>
            </a:r>
          </a:p>
          <a:p>
            <a:pPr algn="ctr">
              <a:spcAft>
                <a:spcPts val="300"/>
              </a:spcAft>
            </a:pPr>
            <a:r>
              <a:rPr lang="fr-FR" sz="1600" i="1" dirty="0">
                <a:solidFill>
                  <a:srgbClr val="FF0000"/>
                </a:solidFill>
              </a:rPr>
              <a:t>ils peuvent être plus angoissants et sévères que la réalité qu’ils décrivent.</a:t>
            </a:r>
          </a:p>
          <a:p>
            <a:pPr marL="285750" indent="-285750">
              <a:spcAft>
                <a:spcPts val="300"/>
              </a:spcAft>
              <a:buFont typeface="Wingdings" panose="05000000000000000000" pitchFamily="2" charset="2"/>
              <a:buChar char="ü"/>
            </a:pPr>
            <a:r>
              <a:rPr lang="fr-FR" sz="2400" b="1" dirty="0"/>
              <a:t>difficultés mentales (anomalie chromosomique, maladie génétique, problème neurologique, accident...)</a:t>
            </a:r>
          </a:p>
          <a:p>
            <a:pPr marL="800100" lvl="1" indent="-342900">
              <a:spcAft>
                <a:spcPts val="300"/>
              </a:spcAft>
              <a:buFont typeface="Arial" panose="020B0604020202020204" pitchFamily="34" charset="0"/>
              <a:buChar char="•"/>
            </a:pPr>
            <a:r>
              <a:rPr lang="fr-FR" sz="2400" dirty="0"/>
              <a:t>déficience intellectuelle</a:t>
            </a:r>
          </a:p>
          <a:p>
            <a:pPr marL="800100" lvl="1" indent="-342900">
              <a:spcAft>
                <a:spcPts val="300"/>
              </a:spcAft>
              <a:buFont typeface="Arial" panose="020B0604020202020204" pitchFamily="34" charset="0"/>
              <a:buChar char="•"/>
            </a:pPr>
            <a:r>
              <a:rPr lang="fr-FR" sz="2400" dirty="0"/>
              <a:t>difficultés de réflexion, de coordination, de communication, de décision</a:t>
            </a:r>
          </a:p>
          <a:p>
            <a:pPr marL="800100" lvl="1" indent="-342900">
              <a:spcAft>
                <a:spcPts val="300"/>
              </a:spcAft>
              <a:buFont typeface="Arial" panose="020B0604020202020204" pitchFamily="34" charset="0"/>
              <a:buChar char="•"/>
            </a:pPr>
            <a:r>
              <a:rPr lang="fr-FR" sz="2400" dirty="0"/>
              <a:t>modifications du comportement et du jugement</a:t>
            </a:r>
          </a:p>
          <a:p>
            <a:pPr marL="342900" indent="-342900">
              <a:spcAft>
                <a:spcPts val="300"/>
              </a:spcAft>
              <a:buFont typeface="Wingdings" panose="05000000000000000000" pitchFamily="2" charset="2"/>
              <a:buChar char="ü"/>
            </a:pPr>
            <a:r>
              <a:rPr lang="fr-FR" sz="2400" b="1" dirty="0"/>
              <a:t>difficultés cognitives (dyslexie, dyscalculie, dysphasie, dysorthographie, autisme...)</a:t>
            </a:r>
          </a:p>
          <a:p>
            <a:pPr marL="800100" lvl="1" indent="-342900">
              <a:spcAft>
                <a:spcPts val="300"/>
              </a:spcAft>
              <a:buFont typeface="Arial" panose="020B0604020202020204" pitchFamily="34" charset="0"/>
              <a:buChar char="•"/>
            </a:pPr>
            <a:r>
              <a:rPr lang="fr-FR" sz="2400" dirty="0"/>
              <a:t>troubles de l’attention, de la mémoire, de l’adaptation au changement</a:t>
            </a:r>
          </a:p>
          <a:p>
            <a:pPr marL="800100" lvl="1" indent="-342900">
              <a:spcAft>
                <a:spcPts val="300"/>
              </a:spcAft>
              <a:buFont typeface="Arial" panose="020B0604020202020204" pitchFamily="34" charset="0"/>
              <a:buChar char="•"/>
            </a:pPr>
            <a:r>
              <a:rPr lang="fr-FR" sz="2400" dirty="0"/>
              <a:t>troubles du langage, des gestes</a:t>
            </a:r>
          </a:p>
          <a:p>
            <a:pPr marL="800100" lvl="1" indent="-342900">
              <a:spcAft>
                <a:spcPts val="300"/>
              </a:spcAft>
              <a:buFont typeface="Arial" panose="020B0604020202020204" pitchFamily="34" charset="0"/>
              <a:buChar char="•"/>
            </a:pPr>
            <a:r>
              <a:rPr lang="fr-FR" sz="2400" dirty="0"/>
              <a:t>difficultés à mobiliser ses capacités</a:t>
            </a:r>
          </a:p>
          <a:p>
            <a:pPr marL="800100" lvl="1" indent="-342900">
              <a:spcAft>
                <a:spcPts val="300"/>
              </a:spcAft>
              <a:buFont typeface="Arial" panose="020B0604020202020204" pitchFamily="34" charset="0"/>
              <a:buChar char="•"/>
            </a:pPr>
            <a:r>
              <a:rPr lang="fr-FR" sz="2400" dirty="0"/>
              <a:t>difficultés relationnelles, à exprimer une demande, à prendre une décision, à s’adapter à la vie en société</a:t>
            </a:r>
          </a:p>
        </p:txBody>
      </p:sp>
      <p:pic>
        <p:nvPicPr>
          <p:cNvPr id="5" name="Image 4">
            <a:extLst>
              <a:ext uri="{FF2B5EF4-FFF2-40B4-BE49-F238E27FC236}">
                <a16:creationId xmlns:a16="http://schemas.microsoft.com/office/drawing/2014/main" id="{5E114324-988A-4645-9B67-C5E3F3801C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6913" y="2421577"/>
            <a:ext cx="1371797" cy="1302570"/>
          </a:xfrm>
          <a:prstGeom prst="rect">
            <a:avLst/>
          </a:prstGeom>
        </p:spPr>
      </p:pic>
    </p:spTree>
    <p:extLst>
      <p:ext uri="{BB962C8B-B14F-4D97-AF65-F5344CB8AC3E}">
        <p14:creationId xmlns:p14="http://schemas.microsoft.com/office/powerpoint/2010/main" val="380423146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2155" y="0"/>
            <a:ext cx="10441858" cy="973394"/>
          </a:xfrm>
        </p:spPr>
        <p:txBody>
          <a:bodyPr>
            <a:noAutofit/>
          </a:bodyPr>
          <a:lstStyle/>
          <a:p>
            <a:r>
              <a:rPr lang="fr-FR" sz="2400" dirty="0">
                <a:solidFill>
                  <a:srgbClr val="0070C0"/>
                </a:solidFill>
                <a:latin typeface="+mn-lt"/>
              </a:rPr>
              <a:t>COMMUNICATION PROFESSIONNELLE ET HANDICAP : COMPENSER UNE DIFFICULTÉ DE COMPRÉHENSION, RÉFLEXION, COMPORTEMENT, COMMUNICATION, MÉMOIRE, MAL-ÊTRE, FATIGABILITÉ...</a:t>
            </a:r>
          </a:p>
        </p:txBody>
      </p:sp>
      <p:sp>
        <p:nvSpPr>
          <p:cNvPr id="3" name="ZoneTexte 2">
            <a:extLst>
              <a:ext uri="{FF2B5EF4-FFF2-40B4-BE49-F238E27FC236}">
                <a16:creationId xmlns:a16="http://schemas.microsoft.com/office/drawing/2014/main" id="{C3D56EAF-7AB8-450E-A258-E00A73465B30}"/>
              </a:ext>
            </a:extLst>
          </p:cNvPr>
          <p:cNvSpPr txBox="1"/>
          <p:nvPr/>
        </p:nvSpPr>
        <p:spPr>
          <a:xfrm>
            <a:off x="1268362" y="973394"/>
            <a:ext cx="10805651" cy="5216813"/>
          </a:xfrm>
          <a:prstGeom prst="rect">
            <a:avLst/>
          </a:prstGeom>
          <a:noFill/>
        </p:spPr>
        <p:txBody>
          <a:bodyPr wrap="square" rtlCol="0">
            <a:spAutoFit/>
          </a:bodyPr>
          <a:lstStyle/>
          <a:p>
            <a:pPr algn="ctr">
              <a:spcAft>
                <a:spcPts val="300"/>
              </a:spcAft>
            </a:pPr>
            <a:r>
              <a:rPr lang="fr-FR" sz="2800" b="1" dirty="0"/>
              <a:t>De quoi peut-il s’agir ? Quelles peuvent en être les causes ?</a:t>
            </a:r>
          </a:p>
          <a:p>
            <a:pPr algn="ctr">
              <a:spcAft>
                <a:spcPts val="300"/>
              </a:spcAft>
            </a:pPr>
            <a:r>
              <a:rPr lang="fr-FR" sz="2000" i="1" dirty="0">
                <a:solidFill>
                  <a:srgbClr val="FF0000"/>
                </a:solidFill>
              </a:rPr>
              <a:t>Prenez du recul et soyez prudents avec les mots comme ceux ci-dessous,</a:t>
            </a:r>
          </a:p>
          <a:p>
            <a:pPr algn="ctr">
              <a:spcAft>
                <a:spcPts val="300"/>
              </a:spcAft>
            </a:pPr>
            <a:r>
              <a:rPr lang="fr-FR" sz="2000" i="1" dirty="0">
                <a:solidFill>
                  <a:srgbClr val="FF0000"/>
                </a:solidFill>
              </a:rPr>
              <a:t>ils peuvent être plus angoissants et sévères que la réalité qu’ils décrivent.</a:t>
            </a:r>
          </a:p>
          <a:p>
            <a:pPr marL="342900" indent="-342900">
              <a:spcAft>
                <a:spcPts val="300"/>
              </a:spcAft>
              <a:buFont typeface="Wingdings" panose="05000000000000000000" pitchFamily="2" charset="2"/>
              <a:buChar char="ü"/>
            </a:pPr>
            <a:r>
              <a:rPr lang="fr-FR" sz="2400" b="1" dirty="0"/>
              <a:t>difficultés psychiques</a:t>
            </a:r>
          </a:p>
          <a:p>
            <a:pPr marL="800100" lvl="1" indent="-342900">
              <a:spcAft>
                <a:spcPts val="300"/>
              </a:spcAft>
              <a:buFont typeface="Arial" panose="020B0604020202020204" pitchFamily="34" charset="0"/>
              <a:buChar char="•"/>
            </a:pPr>
            <a:r>
              <a:rPr lang="fr-FR" sz="2400" dirty="0"/>
              <a:t>dépression, angoisses, bipolarités, troubles obsessionnels compulsifs, troubles de la personnalité</a:t>
            </a:r>
          </a:p>
          <a:p>
            <a:pPr marL="800100" lvl="1" indent="-342900">
              <a:spcAft>
                <a:spcPts val="300"/>
              </a:spcAft>
              <a:buFont typeface="Arial" panose="020B0604020202020204" pitchFamily="34" charset="0"/>
              <a:buChar char="•"/>
            </a:pPr>
            <a:r>
              <a:rPr lang="fr-FR" sz="2400" dirty="0"/>
              <a:t>psychoses, névroses</a:t>
            </a:r>
          </a:p>
          <a:p>
            <a:pPr marL="342900" indent="-342900">
              <a:spcAft>
                <a:spcPts val="300"/>
              </a:spcAft>
              <a:buFont typeface="Wingdings" panose="05000000000000000000" pitchFamily="2" charset="2"/>
              <a:buChar char="ü"/>
            </a:pPr>
            <a:r>
              <a:rPr lang="fr-FR" sz="2400" b="1" dirty="0"/>
              <a:t>difficultés dues à une maladie</a:t>
            </a:r>
          </a:p>
          <a:p>
            <a:pPr marL="800100" lvl="1" indent="-342900">
              <a:spcAft>
                <a:spcPts val="300"/>
              </a:spcAft>
              <a:buFont typeface="Arial" panose="020B0604020202020204" pitchFamily="34" charset="0"/>
              <a:buChar char="•"/>
            </a:pPr>
            <a:r>
              <a:rPr lang="fr-FR" sz="2400" dirty="0"/>
              <a:t>maladies chroniques (allergie grave, diabète, asthme...)</a:t>
            </a:r>
          </a:p>
          <a:p>
            <a:pPr marL="800100" lvl="1" indent="-342900">
              <a:spcAft>
                <a:spcPts val="300"/>
              </a:spcAft>
              <a:buFont typeface="Arial" panose="020B0604020202020204" pitchFamily="34" charset="0"/>
              <a:buChar char="•"/>
            </a:pPr>
            <a:r>
              <a:rPr lang="fr-FR" sz="2400" dirty="0"/>
              <a:t>cancers, rhumatismes graves, insuffisances cardiaques</a:t>
            </a:r>
          </a:p>
          <a:p>
            <a:pPr marL="800100" lvl="1" indent="-342900">
              <a:spcAft>
                <a:spcPts val="300"/>
              </a:spcAft>
              <a:buFont typeface="Arial" panose="020B0604020202020204" pitchFamily="34" charset="0"/>
              <a:buChar char="•"/>
            </a:pPr>
            <a:r>
              <a:rPr lang="fr-FR" sz="2400" dirty="0"/>
              <a:t>maladies nécessitant un traitement avec effets secondaires importants</a:t>
            </a:r>
          </a:p>
          <a:p>
            <a:pPr marL="800100" lvl="1" indent="-342900">
              <a:spcAft>
                <a:spcPts val="300"/>
              </a:spcAft>
              <a:buFont typeface="Arial" panose="020B0604020202020204" pitchFamily="34" charset="0"/>
              <a:buChar char="•"/>
            </a:pPr>
            <a:r>
              <a:rPr lang="fr-FR" sz="2400" dirty="0"/>
              <a:t>autres maladies invalidantes (inflammatoires, lupus, insuffisance rénale, mucoviscidose, sclérose en plaques, hépatite...)</a:t>
            </a:r>
          </a:p>
        </p:txBody>
      </p:sp>
      <p:pic>
        <p:nvPicPr>
          <p:cNvPr id="4" name="Image 3">
            <a:extLst>
              <a:ext uri="{FF2B5EF4-FFF2-40B4-BE49-F238E27FC236}">
                <a16:creationId xmlns:a16="http://schemas.microsoft.com/office/drawing/2014/main" id="{63CDA5A8-ED26-495B-A328-C473A7418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6381" y="3295783"/>
            <a:ext cx="1371797" cy="1302570"/>
          </a:xfrm>
          <a:prstGeom prst="rect">
            <a:avLst/>
          </a:prstGeom>
        </p:spPr>
      </p:pic>
    </p:spTree>
    <p:extLst>
      <p:ext uri="{BB962C8B-B14F-4D97-AF65-F5344CB8AC3E}">
        <p14:creationId xmlns:p14="http://schemas.microsoft.com/office/powerpoint/2010/main" val="215434682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2155" y="0"/>
            <a:ext cx="10441858" cy="875071"/>
          </a:xfrm>
        </p:spPr>
        <p:txBody>
          <a:bodyPr>
            <a:noAutofit/>
          </a:bodyPr>
          <a:lstStyle/>
          <a:p>
            <a:r>
              <a:rPr lang="fr-FR" sz="2800" dirty="0">
                <a:solidFill>
                  <a:srgbClr val="0070C0"/>
                </a:solidFill>
                <a:latin typeface="+mn-lt"/>
              </a:rPr>
              <a:t>COMMUNICATION PROFESSIONNELLE ET HANDICAP</a:t>
            </a:r>
            <a:br>
              <a:rPr lang="fr-FR" sz="2800" dirty="0">
                <a:solidFill>
                  <a:srgbClr val="0070C0"/>
                </a:solidFill>
                <a:latin typeface="+mn-lt"/>
              </a:rPr>
            </a:br>
            <a:r>
              <a:rPr lang="fr-FR" sz="2800" dirty="0">
                <a:solidFill>
                  <a:srgbClr val="0070C0"/>
                </a:solidFill>
                <a:latin typeface="+mn-lt"/>
              </a:rPr>
              <a:t>COMPENSER UNE DIFFICULTÉ MENTALE, COGNITIVE OU PSYCHIQUE</a:t>
            </a:r>
          </a:p>
        </p:txBody>
      </p:sp>
      <p:sp>
        <p:nvSpPr>
          <p:cNvPr id="3" name="ZoneTexte 2">
            <a:extLst>
              <a:ext uri="{FF2B5EF4-FFF2-40B4-BE49-F238E27FC236}">
                <a16:creationId xmlns:a16="http://schemas.microsoft.com/office/drawing/2014/main" id="{C3D56EAF-7AB8-450E-A258-E00A73465B30}"/>
              </a:ext>
            </a:extLst>
          </p:cNvPr>
          <p:cNvSpPr txBox="1"/>
          <p:nvPr/>
        </p:nvSpPr>
        <p:spPr>
          <a:xfrm>
            <a:off x="1268361" y="875071"/>
            <a:ext cx="10805651" cy="5224507"/>
          </a:xfrm>
          <a:prstGeom prst="rect">
            <a:avLst/>
          </a:prstGeom>
          <a:noFill/>
        </p:spPr>
        <p:txBody>
          <a:bodyPr wrap="square" rtlCol="0">
            <a:spAutoFit/>
          </a:bodyPr>
          <a:lstStyle/>
          <a:p>
            <a:pPr algn="ctr">
              <a:spcAft>
                <a:spcPts val="300"/>
              </a:spcAft>
            </a:pPr>
            <a:r>
              <a:rPr lang="fr-FR" b="1" dirty="0"/>
              <a:t>Conseils utiles</a:t>
            </a:r>
            <a:r>
              <a:rPr lang="fr-FR" b="1" i="1" dirty="0"/>
              <a:t> (à adapter en fonction de chaque personnes)</a:t>
            </a:r>
          </a:p>
          <a:p>
            <a:pPr algn="ctr">
              <a:spcAft>
                <a:spcPts val="300"/>
              </a:spcAft>
            </a:pPr>
            <a:endParaRPr lang="fr-FR" b="1" i="1" dirty="0"/>
          </a:p>
          <a:p>
            <a:pPr marL="342900" indent="-342900">
              <a:spcAft>
                <a:spcPts val="300"/>
              </a:spcAft>
              <a:buFont typeface="Arial" panose="020B0604020202020204" pitchFamily="34" charset="0"/>
              <a:buChar char="•"/>
            </a:pPr>
            <a:r>
              <a:rPr lang="fr-FR" dirty="0"/>
              <a:t>tous : soyez plus qu’habituellement à l’écoute, patient, disponible</a:t>
            </a:r>
          </a:p>
          <a:p>
            <a:pPr marL="342900" indent="-342900">
              <a:spcAft>
                <a:spcPts val="300"/>
              </a:spcAft>
              <a:buFont typeface="Arial" panose="020B0604020202020204" pitchFamily="34" charset="0"/>
              <a:buChar char="•"/>
            </a:pPr>
            <a:r>
              <a:rPr lang="fr-FR" dirty="0"/>
              <a:t>tous : rassurez ouvrez le dialogue, changez de sujet en cas de thème posant problème</a:t>
            </a:r>
          </a:p>
          <a:p>
            <a:pPr marL="342900" indent="-342900">
              <a:spcAft>
                <a:spcPts val="300"/>
              </a:spcAft>
              <a:buFont typeface="Arial" panose="020B0604020202020204" pitchFamily="34" charset="0"/>
              <a:buChar char="•"/>
            </a:pPr>
            <a:r>
              <a:rPr lang="fr-FR" dirty="0"/>
              <a:t>dyslexie, dysorthographie, dyscalculie : n’insistez sur les erreurs</a:t>
            </a:r>
          </a:p>
          <a:p>
            <a:pPr marL="342900" indent="-342900">
              <a:spcAft>
                <a:spcPts val="300"/>
              </a:spcAft>
              <a:buFont typeface="Arial" panose="020B0604020202020204" pitchFamily="34" charset="0"/>
              <a:buChar char="•"/>
            </a:pPr>
            <a:r>
              <a:rPr lang="fr-FR" dirty="0"/>
              <a:t>dyslexie : pensez aux sons et vidéos inclus dans les documents textes</a:t>
            </a:r>
          </a:p>
          <a:p>
            <a:pPr marL="342900" indent="-342900">
              <a:spcAft>
                <a:spcPts val="300"/>
              </a:spcAft>
              <a:buFont typeface="Arial" panose="020B0604020202020204" pitchFamily="34" charset="0"/>
              <a:buChar char="•"/>
            </a:pPr>
            <a:r>
              <a:rPr lang="fr-FR" dirty="0"/>
              <a:t>comportement : poursuivez la discussion de manière calme et pacifique même en cas de comportement inadapté de l’interlocuteur</a:t>
            </a:r>
          </a:p>
          <a:p>
            <a:pPr marL="342900" indent="-342900">
              <a:spcAft>
                <a:spcPts val="300"/>
              </a:spcAft>
              <a:buFont typeface="Arial" panose="020B0604020202020204" pitchFamily="34" charset="0"/>
              <a:buChar char="•"/>
            </a:pPr>
            <a:r>
              <a:rPr lang="fr-FR" dirty="0"/>
              <a:t>comportement : ne fixez pas de manière soutenue l’interlocuteur, mais restez dans son champ de vision</a:t>
            </a:r>
          </a:p>
          <a:p>
            <a:pPr marL="342900" indent="-342900">
              <a:spcAft>
                <a:spcPts val="300"/>
              </a:spcAft>
              <a:buFont typeface="Arial" panose="020B0604020202020204" pitchFamily="34" charset="0"/>
              <a:buChar char="•"/>
            </a:pPr>
            <a:r>
              <a:rPr lang="fr-FR" dirty="0"/>
              <a:t>comportement, sociabilité : refusez les conversations intimes ou hors sujet : réorientez la conversation fermement et clairement</a:t>
            </a:r>
          </a:p>
          <a:p>
            <a:pPr marL="342900" indent="-342900">
              <a:spcAft>
                <a:spcPts val="300"/>
              </a:spcAft>
              <a:buFont typeface="Arial" panose="020B0604020202020204" pitchFamily="34" charset="0"/>
              <a:buChar char="•"/>
            </a:pPr>
            <a:r>
              <a:rPr lang="fr-FR" dirty="0"/>
              <a:t>compréhension : doublez votre communication en FALC (</a:t>
            </a:r>
            <a:r>
              <a:rPr lang="fr-FR" i="1" dirty="0"/>
              <a:t>Facile à Lire et à Comprendre</a:t>
            </a:r>
            <a:r>
              <a:rPr lang="fr-FR" dirty="0"/>
              <a:t>) en cas de difficulté mentale </a:t>
            </a:r>
            <a:r>
              <a:rPr lang="fr-FR" dirty="0">
                <a:hlinkClick r:id="rId2"/>
              </a:rPr>
              <a:t>https://fr.wikipedia.org/wiki/Facile_%C3%A0_lire_et_%C3%A0_comprendre</a:t>
            </a:r>
            <a:endParaRPr lang="fr-FR" dirty="0"/>
          </a:p>
          <a:p>
            <a:pPr marL="342900" indent="-342900">
              <a:spcAft>
                <a:spcPts val="300"/>
              </a:spcAft>
              <a:buFont typeface="Arial" panose="020B0604020202020204" pitchFamily="34" charset="0"/>
              <a:buChar char="•"/>
            </a:pPr>
            <a:r>
              <a:rPr lang="fr-FR" dirty="0"/>
              <a:t>compréhension : évitez les ambiguïtés, les informations manquantes, les sous-entendus, les traits d’humour, etc. ; soyez factuel, simple, sans commentaire inutile</a:t>
            </a:r>
          </a:p>
          <a:p>
            <a:pPr marL="342900" indent="-342900">
              <a:spcAft>
                <a:spcPts val="300"/>
              </a:spcAft>
              <a:buFont typeface="Arial" panose="020B0604020202020204" pitchFamily="34" charset="0"/>
              <a:buChar char="•"/>
            </a:pPr>
            <a:r>
              <a:rPr lang="fr-FR" dirty="0"/>
              <a:t>adaptabilité : évitez tout changement non préparé : communiquez tôt en anticipant les modifications d’organisation, de lieu, d’agenda...</a:t>
            </a:r>
          </a:p>
        </p:txBody>
      </p:sp>
      <p:pic>
        <p:nvPicPr>
          <p:cNvPr id="4" name="Image 3">
            <a:extLst>
              <a:ext uri="{FF2B5EF4-FFF2-40B4-BE49-F238E27FC236}">
                <a16:creationId xmlns:a16="http://schemas.microsoft.com/office/drawing/2014/main" id="{1CC5C669-7C46-4230-BD1B-A175DE450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8799" y="1313001"/>
            <a:ext cx="920747" cy="874282"/>
          </a:xfrm>
          <a:prstGeom prst="rect">
            <a:avLst/>
          </a:prstGeom>
        </p:spPr>
      </p:pic>
    </p:spTree>
    <p:extLst>
      <p:ext uri="{BB962C8B-B14F-4D97-AF65-F5344CB8AC3E}">
        <p14:creationId xmlns:p14="http://schemas.microsoft.com/office/powerpoint/2010/main" val="220616824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2155" y="0"/>
            <a:ext cx="10441858" cy="875071"/>
          </a:xfrm>
        </p:spPr>
        <p:txBody>
          <a:bodyPr>
            <a:noAutofit/>
          </a:bodyPr>
          <a:lstStyle/>
          <a:p>
            <a:r>
              <a:rPr lang="fr-FR" sz="3200" dirty="0">
                <a:solidFill>
                  <a:srgbClr val="0070C0"/>
                </a:solidFill>
                <a:latin typeface="+mn-lt"/>
              </a:rPr>
              <a:t>COMMUNICATION PROFESSIONNELLE ET HANDICAP</a:t>
            </a:r>
            <a:br>
              <a:rPr lang="fr-FR" sz="3200" dirty="0">
                <a:solidFill>
                  <a:srgbClr val="0070C0"/>
                </a:solidFill>
                <a:latin typeface="+mn-lt"/>
              </a:rPr>
            </a:br>
            <a:r>
              <a:rPr lang="fr-FR" sz="3200" dirty="0">
                <a:solidFill>
                  <a:srgbClr val="0070C0"/>
                </a:solidFill>
                <a:latin typeface="+mn-lt"/>
              </a:rPr>
              <a:t>COMPENSER UNE DIFFICULTÉ MOTRICE</a:t>
            </a:r>
          </a:p>
        </p:txBody>
      </p:sp>
      <p:sp>
        <p:nvSpPr>
          <p:cNvPr id="3" name="ZoneTexte 2">
            <a:extLst>
              <a:ext uri="{FF2B5EF4-FFF2-40B4-BE49-F238E27FC236}">
                <a16:creationId xmlns:a16="http://schemas.microsoft.com/office/drawing/2014/main" id="{C3D56EAF-7AB8-450E-A258-E00A73465B30}"/>
              </a:ext>
            </a:extLst>
          </p:cNvPr>
          <p:cNvSpPr txBox="1"/>
          <p:nvPr/>
        </p:nvSpPr>
        <p:spPr>
          <a:xfrm>
            <a:off x="1268362" y="875071"/>
            <a:ext cx="10805651" cy="4947508"/>
          </a:xfrm>
          <a:prstGeom prst="rect">
            <a:avLst/>
          </a:prstGeom>
          <a:noFill/>
        </p:spPr>
        <p:txBody>
          <a:bodyPr wrap="square" rtlCol="0">
            <a:spAutoFit/>
          </a:bodyPr>
          <a:lstStyle/>
          <a:p>
            <a:pPr marL="342900" indent="-342900">
              <a:spcAft>
                <a:spcPts val="300"/>
              </a:spcAft>
              <a:buFont typeface="Wingdings" panose="05000000000000000000" pitchFamily="2" charset="2"/>
              <a:buChar char="ü"/>
            </a:pPr>
            <a:r>
              <a:rPr lang="fr-FR" sz="2800" dirty="0"/>
              <a:t>Les difficultés motrice (de déplacement, de mouvement) ne nécessitent généralement aucune particularité dans le domaine de la communication. </a:t>
            </a:r>
          </a:p>
          <a:p>
            <a:pPr marL="342900" indent="-342900">
              <a:spcAft>
                <a:spcPts val="300"/>
              </a:spcAft>
              <a:buFont typeface="Wingdings" panose="05000000000000000000" pitchFamily="2" charset="2"/>
              <a:buChar char="ü"/>
            </a:pPr>
            <a:r>
              <a:rPr lang="fr-FR" sz="2800" dirty="0"/>
              <a:t>La dispraxie est une difficulté motrice. Elle peut être associée à d’autres troubles dys.</a:t>
            </a:r>
          </a:p>
          <a:p>
            <a:pPr marL="342900" indent="-342900">
              <a:spcAft>
                <a:spcPts val="300"/>
              </a:spcAft>
              <a:buFont typeface="Wingdings" panose="05000000000000000000" pitchFamily="2" charset="2"/>
              <a:buChar char="ü"/>
            </a:pPr>
            <a:r>
              <a:rPr lang="fr-FR" sz="2800" dirty="0"/>
              <a:t>Cependant, sachez qu’il est fréquent qu’une personne en difficulté cumule souvent celles-ci. C’est le cas aussi pour les personnes qui ne sont pas en situation de handicap : la </a:t>
            </a:r>
            <a:r>
              <a:rPr lang="fr-FR" sz="2800" dirty="0">
                <a:solidFill>
                  <a:schemeClr val="accent6">
                    <a:lumMod val="50000"/>
                  </a:schemeClr>
                </a:solidFill>
              </a:rPr>
              <a:t>bienveillance</a:t>
            </a:r>
            <a:r>
              <a:rPr lang="fr-FR" sz="2800" dirty="0"/>
              <a:t> est donc de mise pour les personnes en difficulté motrice.</a:t>
            </a:r>
          </a:p>
          <a:p>
            <a:pPr marL="342900" indent="-342900">
              <a:spcAft>
                <a:spcPts val="300"/>
              </a:spcAft>
              <a:buFont typeface="Wingdings" panose="05000000000000000000" pitchFamily="2" charset="2"/>
              <a:buChar char="ü"/>
            </a:pPr>
            <a:r>
              <a:rPr lang="fr-FR" sz="2800" b="1" dirty="0"/>
              <a:t>Et, comme toujours avec le handicap, cela s’applique à tous, en situation de handicap ou pas ! </a:t>
            </a:r>
            <a:r>
              <a:rPr lang="fr-FR" sz="2800" b="1" dirty="0">
                <a:sym typeface="Wingdings" panose="05000000000000000000" pitchFamily="2" charset="2"/>
              </a:rPr>
              <a:t></a:t>
            </a:r>
            <a:endParaRPr lang="fr-FR" sz="2800" b="1" dirty="0"/>
          </a:p>
        </p:txBody>
      </p:sp>
      <p:pic>
        <p:nvPicPr>
          <p:cNvPr id="5" name="Graphique 4">
            <a:extLst>
              <a:ext uri="{FF2B5EF4-FFF2-40B4-BE49-F238E27FC236}">
                <a16:creationId xmlns:a16="http://schemas.microsoft.com/office/drawing/2014/main" id="{FC57FBF4-27DC-4B2B-B1BC-DE7A151D643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35" y="3264459"/>
            <a:ext cx="1277397" cy="1277397"/>
          </a:xfrm>
          <a:prstGeom prst="rect">
            <a:avLst/>
          </a:prstGeom>
        </p:spPr>
      </p:pic>
    </p:spTree>
    <p:extLst>
      <p:ext uri="{BB962C8B-B14F-4D97-AF65-F5344CB8AC3E}">
        <p14:creationId xmlns:p14="http://schemas.microsoft.com/office/powerpoint/2010/main" val="304802104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2155" y="0"/>
            <a:ext cx="10441858" cy="875071"/>
          </a:xfrm>
        </p:spPr>
        <p:txBody>
          <a:bodyPr>
            <a:noAutofit/>
          </a:bodyPr>
          <a:lstStyle/>
          <a:p>
            <a:r>
              <a:rPr lang="fr-FR" sz="3200" dirty="0">
                <a:solidFill>
                  <a:srgbClr val="0070C0"/>
                </a:solidFill>
                <a:latin typeface="+mn-lt"/>
              </a:rPr>
              <a:t>COMMUNICATION PROFESSIONNELLE ET HANDICAP</a:t>
            </a:r>
            <a:br>
              <a:rPr lang="fr-FR" sz="3200" dirty="0">
                <a:solidFill>
                  <a:srgbClr val="0070C0"/>
                </a:solidFill>
                <a:latin typeface="+mn-lt"/>
              </a:rPr>
            </a:br>
            <a:r>
              <a:rPr lang="fr-FR" sz="3200" dirty="0">
                <a:solidFill>
                  <a:srgbClr val="0070C0"/>
                </a:solidFill>
                <a:latin typeface="+mn-lt"/>
              </a:rPr>
              <a:t>FOCUS SUR LES ÉCRITURES </a:t>
            </a:r>
            <a:r>
              <a:rPr lang="fr-FR" sz="3200" i="1" dirty="0">
                <a:solidFill>
                  <a:srgbClr val="0070C0"/>
                </a:solidFill>
                <a:latin typeface="+mn-lt"/>
              </a:rPr>
              <a:t>INCLUSIVES</a:t>
            </a:r>
          </a:p>
        </p:txBody>
      </p:sp>
      <p:sp>
        <p:nvSpPr>
          <p:cNvPr id="3" name="ZoneTexte 2">
            <a:extLst>
              <a:ext uri="{FF2B5EF4-FFF2-40B4-BE49-F238E27FC236}">
                <a16:creationId xmlns:a16="http://schemas.microsoft.com/office/drawing/2014/main" id="{C3D56EAF-7AB8-450E-A258-E00A73465B30}"/>
              </a:ext>
            </a:extLst>
          </p:cNvPr>
          <p:cNvSpPr txBox="1"/>
          <p:nvPr/>
        </p:nvSpPr>
        <p:spPr>
          <a:xfrm>
            <a:off x="1268362" y="875071"/>
            <a:ext cx="10805651" cy="5093702"/>
          </a:xfrm>
          <a:prstGeom prst="rect">
            <a:avLst/>
          </a:prstGeom>
          <a:noFill/>
        </p:spPr>
        <p:txBody>
          <a:bodyPr wrap="square" rtlCol="0">
            <a:spAutoFit/>
          </a:bodyPr>
          <a:lstStyle/>
          <a:p>
            <a:pPr marL="457200" indent="-457200">
              <a:spcAft>
                <a:spcPts val="300"/>
              </a:spcAft>
              <a:buFont typeface="Wingdings" panose="05000000000000000000" pitchFamily="2" charset="2"/>
              <a:buChar char="Ø"/>
            </a:pPr>
            <a:r>
              <a:rPr lang="fr-FR" sz="3200" dirty="0"/>
              <a:t>Les écritures inclusives portent mal leur nom. Ce sont des </a:t>
            </a:r>
            <a:r>
              <a:rPr lang="fr-FR" sz="3200" b="1" dirty="0"/>
              <a:t>méthodes d’écriture qui limitent les inégalités entre féminin et masculin</a:t>
            </a:r>
            <a:r>
              <a:rPr lang="fr-FR" sz="3200" dirty="0"/>
              <a:t> dans les textes. Mais elles </a:t>
            </a:r>
            <a:r>
              <a:rPr lang="fr-FR" sz="3200" b="1" dirty="0"/>
              <a:t>n’aident pas à l’inclusion</a:t>
            </a:r>
            <a:r>
              <a:rPr lang="fr-FR" sz="3200" dirty="0"/>
              <a:t>.</a:t>
            </a:r>
          </a:p>
          <a:p>
            <a:pPr marL="457200" indent="-457200">
              <a:spcAft>
                <a:spcPts val="300"/>
              </a:spcAft>
              <a:buFont typeface="Wingdings" panose="05000000000000000000" pitchFamily="2" charset="2"/>
              <a:buChar char="Ø"/>
            </a:pPr>
            <a:r>
              <a:rPr lang="fr-FR" sz="3200" dirty="0"/>
              <a:t>L’enfer est pavé de bonnes intentions : elles posent de nombreux problèmes de lisibilité et de compréhension et excluent finalement beaucoup de lectrices et lecteurs.</a:t>
            </a:r>
          </a:p>
          <a:p>
            <a:pPr marL="457200" indent="-457200">
              <a:spcAft>
                <a:spcPts val="300"/>
              </a:spcAft>
              <a:buFont typeface="Wingdings" panose="05000000000000000000" pitchFamily="2" charset="2"/>
              <a:buChar char="Ø"/>
            </a:pPr>
            <a:r>
              <a:rPr lang="fr-FR" sz="3200" dirty="0"/>
              <a:t>Ils ne convient pas forcément de les éviter. Mais </a:t>
            </a:r>
            <a:r>
              <a:rPr lang="fr-FR" sz="3200" b="1" dirty="0">
                <a:solidFill>
                  <a:schemeClr val="accent6">
                    <a:lumMod val="50000"/>
                  </a:schemeClr>
                </a:solidFill>
              </a:rPr>
              <a:t>il faut savoir les utiliser pour bénéficier de leurs avantages sans subir leurs inconvénients</a:t>
            </a:r>
            <a:r>
              <a:rPr lang="fr-FR" sz="3200" dirty="0"/>
              <a:t>.</a:t>
            </a:r>
          </a:p>
        </p:txBody>
      </p:sp>
      <p:pic>
        <p:nvPicPr>
          <p:cNvPr id="5" name="Image 4" descr="Une image contenant texte&#10;&#10;Description générée automatiquement">
            <a:extLst>
              <a:ext uri="{FF2B5EF4-FFF2-40B4-BE49-F238E27FC236}">
                <a16:creationId xmlns:a16="http://schemas.microsoft.com/office/drawing/2014/main" id="{C8ADE0ED-682A-4650-B129-1D8907E7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1950545"/>
            <a:ext cx="1547446" cy="863622"/>
          </a:xfrm>
          <a:prstGeom prst="rect">
            <a:avLst/>
          </a:prstGeom>
        </p:spPr>
      </p:pic>
    </p:spTree>
    <p:extLst>
      <p:ext uri="{BB962C8B-B14F-4D97-AF65-F5344CB8AC3E}">
        <p14:creationId xmlns:p14="http://schemas.microsoft.com/office/powerpoint/2010/main" val="264718280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2155" y="0"/>
            <a:ext cx="10441858" cy="875071"/>
          </a:xfrm>
        </p:spPr>
        <p:txBody>
          <a:bodyPr>
            <a:noAutofit/>
          </a:bodyPr>
          <a:lstStyle/>
          <a:p>
            <a:r>
              <a:rPr lang="fr-FR" sz="3200" dirty="0">
                <a:solidFill>
                  <a:srgbClr val="0070C0"/>
                </a:solidFill>
                <a:latin typeface="+mn-lt"/>
              </a:rPr>
              <a:t>COMMUNICATION PROFESSIONNELLE ET HANDICAP</a:t>
            </a:r>
            <a:br>
              <a:rPr lang="fr-FR" sz="3200" dirty="0">
                <a:solidFill>
                  <a:srgbClr val="0070C0"/>
                </a:solidFill>
                <a:latin typeface="+mn-lt"/>
              </a:rPr>
            </a:br>
            <a:r>
              <a:rPr lang="fr-FR" sz="3200" dirty="0">
                <a:solidFill>
                  <a:srgbClr val="0070C0"/>
                </a:solidFill>
                <a:latin typeface="+mn-lt"/>
              </a:rPr>
              <a:t>FOCUS SUR LES ÉCRITURES </a:t>
            </a:r>
            <a:r>
              <a:rPr lang="fr-FR" sz="3200" i="1" dirty="0">
                <a:solidFill>
                  <a:srgbClr val="0070C0"/>
                </a:solidFill>
                <a:latin typeface="+mn-lt"/>
              </a:rPr>
              <a:t>INCLUSIVES</a:t>
            </a:r>
          </a:p>
        </p:txBody>
      </p:sp>
      <p:sp>
        <p:nvSpPr>
          <p:cNvPr id="3" name="ZoneTexte 2">
            <a:extLst>
              <a:ext uri="{FF2B5EF4-FFF2-40B4-BE49-F238E27FC236}">
                <a16:creationId xmlns:a16="http://schemas.microsoft.com/office/drawing/2014/main" id="{C3D56EAF-7AB8-450E-A258-E00A73465B30}"/>
              </a:ext>
            </a:extLst>
          </p:cNvPr>
          <p:cNvSpPr txBox="1"/>
          <p:nvPr/>
        </p:nvSpPr>
        <p:spPr>
          <a:xfrm>
            <a:off x="648930" y="875071"/>
            <a:ext cx="11425084" cy="5255285"/>
          </a:xfrm>
          <a:prstGeom prst="rect">
            <a:avLst/>
          </a:prstGeom>
          <a:noFill/>
        </p:spPr>
        <p:txBody>
          <a:bodyPr wrap="square" rtlCol="0">
            <a:spAutoFit/>
          </a:bodyPr>
          <a:lstStyle/>
          <a:p>
            <a:pPr algn="ctr">
              <a:spcAft>
                <a:spcPts val="300"/>
              </a:spcAft>
            </a:pPr>
            <a:r>
              <a:rPr lang="fr-FR" sz="2200" b="1" dirty="0"/>
              <a:t>Conseils d’utilisation des écritures inclusives</a:t>
            </a:r>
          </a:p>
          <a:p>
            <a:pPr marL="342900" indent="-180000">
              <a:spcAft>
                <a:spcPts val="300"/>
              </a:spcAft>
              <a:buFont typeface="Arial" panose="020B0604020202020204" pitchFamily="34" charset="0"/>
              <a:buChar char="•"/>
            </a:pPr>
            <a:r>
              <a:rPr lang="fr-FR" sz="2200" b="1" dirty="0">
                <a:solidFill>
                  <a:srgbClr val="FF0000"/>
                </a:solidFill>
              </a:rPr>
              <a:t>N’utilisez jamais les caractères spéciaux !</a:t>
            </a:r>
          </a:p>
          <a:p>
            <a:pPr marL="800100" lvl="1" indent="-180000">
              <a:spcAft>
                <a:spcPts val="300"/>
              </a:spcAft>
              <a:buFont typeface="Arial" panose="020B0604020202020204" pitchFamily="34" charset="0"/>
              <a:buChar char="•"/>
            </a:pPr>
            <a:r>
              <a:rPr lang="fr-FR" sz="2200" dirty="0"/>
              <a:t>parenthèses : </a:t>
            </a:r>
            <a:r>
              <a:rPr lang="fr-FR" sz="2200" b="0" i="0" dirty="0">
                <a:solidFill>
                  <a:srgbClr val="202122"/>
                </a:solidFill>
                <a:effectLst/>
              </a:rPr>
              <a:t>les salarié</a:t>
            </a:r>
            <a:r>
              <a:rPr lang="fr-FR" sz="2200" b="1" i="0" dirty="0">
                <a:solidFill>
                  <a:srgbClr val="FF0000"/>
                </a:solidFill>
                <a:effectLst/>
              </a:rPr>
              <a:t>(</a:t>
            </a:r>
            <a:r>
              <a:rPr lang="fr-FR" sz="2200" b="0" i="0" dirty="0">
                <a:solidFill>
                  <a:srgbClr val="202122"/>
                </a:solidFill>
                <a:effectLst/>
              </a:rPr>
              <a:t>e</a:t>
            </a:r>
            <a:r>
              <a:rPr lang="fr-FR" sz="2200" b="1" i="0" dirty="0">
                <a:solidFill>
                  <a:srgbClr val="FF0000"/>
                </a:solidFill>
                <a:effectLst/>
              </a:rPr>
              <a:t>)</a:t>
            </a:r>
            <a:r>
              <a:rPr lang="fr-FR" sz="2200" b="0" i="0" dirty="0">
                <a:solidFill>
                  <a:srgbClr val="202122"/>
                </a:solidFill>
                <a:effectLst/>
              </a:rPr>
              <a:t>s sont venu</a:t>
            </a:r>
            <a:r>
              <a:rPr lang="fr-FR" sz="2200" b="1" i="0" dirty="0">
                <a:solidFill>
                  <a:srgbClr val="FF0000"/>
                </a:solidFill>
                <a:effectLst/>
              </a:rPr>
              <a:t>(</a:t>
            </a:r>
            <a:r>
              <a:rPr lang="fr-FR" sz="2200" b="0" i="0" dirty="0">
                <a:solidFill>
                  <a:srgbClr val="202122"/>
                </a:solidFill>
                <a:effectLst/>
              </a:rPr>
              <a:t>e</a:t>
            </a:r>
            <a:r>
              <a:rPr lang="fr-FR" sz="2200" b="1" i="0" dirty="0">
                <a:solidFill>
                  <a:srgbClr val="FF0000"/>
                </a:solidFill>
                <a:effectLst/>
              </a:rPr>
              <a:t>)</a:t>
            </a:r>
            <a:r>
              <a:rPr lang="fr-FR" sz="2200" b="0" i="0" dirty="0">
                <a:solidFill>
                  <a:srgbClr val="202122"/>
                </a:solidFill>
                <a:effectLst/>
              </a:rPr>
              <a:t>s</a:t>
            </a:r>
            <a:endParaRPr lang="fr-FR" sz="2200" dirty="0"/>
          </a:p>
          <a:p>
            <a:pPr marL="800100" lvl="1" indent="-180000">
              <a:spcAft>
                <a:spcPts val="300"/>
              </a:spcAft>
              <a:buFont typeface="Arial" panose="020B0604020202020204" pitchFamily="34" charset="0"/>
              <a:buChar char="•"/>
            </a:pPr>
            <a:r>
              <a:rPr lang="fr-FR" sz="2200" dirty="0"/>
              <a:t>points classiques ou médians : </a:t>
            </a:r>
            <a:r>
              <a:rPr lang="fr-FR" sz="2200" b="0" i="0" dirty="0">
                <a:solidFill>
                  <a:srgbClr val="202122"/>
                </a:solidFill>
                <a:effectLst/>
              </a:rPr>
              <a:t>les </a:t>
            </a:r>
            <a:r>
              <a:rPr lang="fr-FR" sz="2200" b="0" i="0" dirty="0" err="1">
                <a:solidFill>
                  <a:srgbClr val="202122"/>
                </a:solidFill>
                <a:effectLst/>
              </a:rPr>
              <a:t>représentant</a:t>
            </a:r>
            <a:r>
              <a:rPr lang="fr-FR" sz="2200" b="1" dirty="0" err="1">
                <a:solidFill>
                  <a:srgbClr val="FF0000"/>
                </a:solidFill>
              </a:rPr>
              <a:t>.</a:t>
            </a:r>
            <a:r>
              <a:rPr lang="fr-FR" sz="2200" b="0" i="0" dirty="0" err="1">
                <a:solidFill>
                  <a:srgbClr val="202122"/>
                </a:solidFill>
                <a:effectLst/>
              </a:rPr>
              <a:t>e</a:t>
            </a:r>
            <a:r>
              <a:rPr lang="fr-FR" sz="2200" b="1" i="0" dirty="0" err="1">
                <a:solidFill>
                  <a:srgbClr val="FF0000"/>
                </a:solidFill>
                <a:effectLst/>
              </a:rPr>
              <a:t>.</a:t>
            </a:r>
            <a:r>
              <a:rPr lang="fr-FR" sz="2200" b="0" i="0" dirty="0" err="1">
                <a:solidFill>
                  <a:srgbClr val="202122"/>
                </a:solidFill>
                <a:effectLst/>
              </a:rPr>
              <a:t>s</a:t>
            </a:r>
            <a:r>
              <a:rPr lang="fr-FR" sz="2200" dirty="0">
                <a:solidFill>
                  <a:srgbClr val="202122"/>
                </a:solidFill>
              </a:rPr>
              <a:t>,</a:t>
            </a:r>
            <a:r>
              <a:rPr lang="fr-FR" sz="2200" b="0" i="0" dirty="0">
                <a:solidFill>
                  <a:srgbClr val="202122"/>
                </a:solidFill>
                <a:effectLst/>
              </a:rPr>
              <a:t> les </a:t>
            </a:r>
            <a:r>
              <a:rPr lang="fr-FR" sz="2200" b="0" i="0" dirty="0" err="1">
                <a:solidFill>
                  <a:srgbClr val="202122"/>
                </a:solidFill>
                <a:effectLst/>
              </a:rPr>
              <a:t>délégué</a:t>
            </a:r>
            <a:r>
              <a:rPr lang="fr-FR" sz="2200" b="1" i="0" dirty="0" err="1">
                <a:solidFill>
                  <a:srgbClr val="FF0000"/>
                </a:solidFill>
                <a:effectLst/>
              </a:rPr>
              <a:t>·</a:t>
            </a:r>
            <a:r>
              <a:rPr lang="fr-FR" sz="2200" b="0" i="0" dirty="0" err="1">
                <a:solidFill>
                  <a:srgbClr val="202122"/>
                </a:solidFill>
                <a:effectLst/>
              </a:rPr>
              <a:t>e</a:t>
            </a:r>
            <a:r>
              <a:rPr lang="fr-FR" sz="2200" b="1" i="0" dirty="0" err="1">
                <a:solidFill>
                  <a:srgbClr val="FF0000"/>
                </a:solidFill>
                <a:effectLst/>
              </a:rPr>
              <a:t>·</a:t>
            </a:r>
            <a:r>
              <a:rPr lang="fr-FR" sz="2200" b="0" i="0" dirty="0" err="1">
                <a:solidFill>
                  <a:srgbClr val="202122"/>
                </a:solidFill>
                <a:effectLst/>
              </a:rPr>
              <a:t>s</a:t>
            </a:r>
            <a:r>
              <a:rPr lang="fr-FR" sz="2200" b="0" i="0" dirty="0">
                <a:solidFill>
                  <a:srgbClr val="202122"/>
                </a:solidFill>
                <a:effectLst/>
              </a:rPr>
              <a:t> de classe</a:t>
            </a:r>
          </a:p>
          <a:p>
            <a:pPr marL="800100" lvl="1" indent="-180000">
              <a:spcAft>
                <a:spcPts val="300"/>
              </a:spcAft>
              <a:buFont typeface="Arial" panose="020B0604020202020204" pitchFamily="34" charset="0"/>
              <a:buChar char="•"/>
            </a:pPr>
            <a:r>
              <a:rPr lang="fr-FR" sz="2200" dirty="0">
                <a:solidFill>
                  <a:srgbClr val="202122"/>
                </a:solidFill>
              </a:rPr>
              <a:t>barre oblique : ils</a:t>
            </a:r>
            <a:r>
              <a:rPr lang="fr-FR" sz="2200" b="1" dirty="0">
                <a:solidFill>
                  <a:srgbClr val="FF0000"/>
                </a:solidFill>
              </a:rPr>
              <a:t>/</a:t>
            </a:r>
            <a:r>
              <a:rPr lang="fr-FR" sz="2200" dirty="0">
                <a:solidFill>
                  <a:srgbClr val="202122"/>
                </a:solidFill>
              </a:rPr>
              <a:t>elles sont loin, les présentateurs</a:t>
            </a:r>
            <a:r>
              <a:rPr lang="fr-FR" sz="2200" b="1" dirty="0">
                <a:solidFill>
                  <a:srgbClr val="FF0000"/>
                </a:solidFill>
              </a:rPr>
              <a:t>/</a:t>
            </a:r>
            <a:r>
              <a:rPr lang="fr-FR" sz="2200" dirty="0" err="1">
                <a:solidFill>
                  <a:srgbClr val="202122"/>
                </a:solidFill>
              </a:rPr>
              <a:t>rices</a:t>
            </a:r>
            <a:endParaRPr lang="fr-FR" sz="2200" dirty="0">
              <a:solidFill>
                <a:srgbClr val="202122"/>
              </a:solidFill>
            </a:endParaRPr>
          </a:p>
          <a:p>
            <a:pPr marL="342900" indent="-180000">
              <a:spcAft>
                <a:spcPts val="300"/>
              </a:spcAft>
              <a:buFont typeface="Arial" panose="020B0604020202020204" pitchFamily="34" charset="0"/>
              <a:buChar char="•"/>
            </a:pPr>
            <a:r>
              <a:rPr lang="fr-FR" sz="2200" b="1" i="0" dirty="0">
                <a:solidFill>
                  <a:schemeClr val="accent6">
                    <a:lumMod val="50000"/>
                  </a:schemeClr>
                </a:solidFill>
                <a:effectLst/>
              </a:rPr>
              <a:t>Préférez les mots épicènes</a:t>
            </a:r>
            <a:r>
              <a:rPr lang="fr-FR" sz="2200" b="0" i="0" dirty="0">
                <a:effectLst/>
              </a:rPr>
              <a:t> </a:t>
            </a:r>
            <a:r>
              <a:rPr lang="fr-FR" sz="2200" b="0" i="1" dirty="0">
                <a:effectLst/>
              </a:rPr>
              <a:t>(identiques au masculin et féminin)</a:t>
            </a:r>
          </a:p>
          <a:p>
            <a:pPr marL="800100" lvl="1" indent="-180000">
              <a:spcAft>
                <a:spcPts val="300"/>
              </a:spcAft>
              <a:buFont typeface="Arial" panose="020B0604020202020204" pitchFamily="34" charset="0"/>
              <a:buChar char="•"/>
            </a:pPr>
            <a:r>
              <a:rPr lang="fr-FR" sz="2200" dirty="0"/>
              <a:t>enfant, élève, </a:t>
            </a:r>
            <a:r>
              <a:rPr lang="fr-FR" sz="2200" b="0" i="0" dirty="0">
                <a:effectLst/>
              </a:rPr>
              <a:t>adulte, bénévole, collègue, malade, nomade, partenaire, maire...</a:t>
            </a:r>
          </a:p>
          <a:p>
            <a:pPr marL="342900" indent="-180000">
              <a:spcAft>
                <a:spcPts val="300"/>
              </a:spcAft>
              <a:buFont typeface="Arial" panose="020B0604020202020204" pitchFamily="34" charset="0"/>
              <a:buChar char="•"/>
            </a:pPr>
            <a:r>
              <a:rPr lang="fr-FR" sz="2200" b="1" i="0" dirty="0">
                <a:solidFill>
                  <a:schemeClr val="accent6">
                    <a:lumMod val="50000"/>
                  </a:schemeClr>
                </a:solidFill>
                <a:effectLst/>
              </a:rPr>
              <a:t>Accordez en genre les noms de fonctions, grades, métiers et titres</a:t>
            </a:r>
            <a:r>
              <a:rPr lang="fr-FR" sz="2200" b="0" i="0" dirty="0">
                <a:effectLst/>
              </a:rPr>
              <a:t> </a:t>
            </a:r>
            <a:r>
              <a:rPr lang="fr-FR" sz="2200" b="0" i="1" dirty="0">
                <a:effectLst/>
              </a:rPr>
              <a:t>(avec quelques néologismes)</a:t>
            </a:r>
          </a:p>
          <a:p>
            <a:pPr marL="800100" lvl="1" indent="-180000">
              <a:spcAft>
                <a:spcPts val="300"/>
              </a:spcAft>
              <a:buFont typeface="Arial" panose="020B0604020202020204" pitchFamily="34" charset="0"/>
              <a:buChar char="•"/>
            </a:pPr>
            <a:r>
              <a:rPr lang="fr-FR" sz="2200" b="0" i="0" dirty="0">
                <a:solidFill>
                  <a:srgbClr val="202122"/>
                </a:solidFill>
                <a:effectLst/>
              </a:rPr>
              <a:t>professeure, présidente, agente, écrivaine, colonelle, docteure...</a:t>
            </a:r>
          </a:p>
          <a:p>
            <a:pPr marL="342900" indent="-180000">
              <a:spcAft>
                <a:spcPts val="300"/>
              </a:spcAft>
              <a:buFont typeface="Arial" panose="020B0604020202020204" pitchFamily="34" charset="0"/>
              <a:buChar char="•"/>
            </a:pPr>
            <a:r>
              <a:rPr lang="fr-FR" sz="2200" b="1" dirty="0">
                <a:solidFill>
                  <a:schemeClr val="accent6">
                    <a:lumMod val="50000"/>
                  </a:schemeClr>
                </a:solidFill>
              </a:rPr>
              <a:t>Utilisez la double flexion</a:t>
            </a:r>
          </a:p>
          <a:p>
            <a:pPr marL="800100" lvl="1" indent="-180000">
              <a:spcAft>
                <a:spcPts val="300"/>
              </a:spcAft>
              <a:buFont typeface="Arial" panose="020B0604020202020204" pitchFamily="34" charset="0"/>
              <a:buChar char="•"/>
            </a:pPr>
            <a:r>
              <a:rPr lang="fr-FR" sz="2200" b="0" i="0" dirty="0">
                <a:solidFill>
                  <a:srgbClr val="202122"/>
                </a:solidFill>
                <a:effectLst/>
              </a:rPr>
              <a:t>les femmes et les hommes, les étudiantes et étudiants, chers et chères collègues, des collaborateurs et collaboratrices...</a:t>
            </a:r>
          </a:p>
          <a:p>
            <a:pPr marL="342900" indent="-180000">
              <a:spcAft>
                <a:spcPts val="300"/>
              </a:spcAft>
              <a:buFont typeface="Arial" panose="020B0604020202020204" pitchFamily="34" charset="0"/>
              <a:buChar char="•"/>
            </a:pPr>
            <a:r>
              <a:rPr lang="fr-FR" sz="2200" b="1" i="0" dirty="0">
                <a:solidFill>
                  <a:schemeClr val="accent6">
                    <a:lumMod val="50000"/>
                  </a:schemeClr>
                </a:solidFill>
                <a:effectLst/>
              </a:rPr>
              <a:t>N’utilisez pas le mot « homme » pour désigner l’ensemble du genre humain.</a:t>
            </a:r>
            <a:r>
              <a:rPr lang="fr-FR" sz="2200" b="0" i="0" dirty="0">
                <a:solidFill>
                  <a:srgbClr val="202122"/>
                </a:solidFill>
                <a:effectLst/>
              </a:rPr>
              <a:t> Préférez lui « h</a:t>
            </a:r>
            <a:r>
              <a:rPr lang="fr-FR" sz="2200" dirty="0">
                <a:solidFill>
                  <a:srgbClr val="202122"/>
                </a:solidFill>
              </a:rPr>
              <a:t>umanité » ou « humain ».</a:t>
            </a:r>
            <a:endParaRPr lang="fr-FR" sz="2200" b="0" i="0" dirty="0">
              <a:solidFill>
                <a:srgbClr val="202122"/>
              </a:solidFill>
              <a:effectLst/>
            </a:endParaRPr>
          </a:p>
        </p:txBody>
      </p:sp>
      <p:pic>
        <p:nvPicPr>
          <p:cNvPr id="4" name="Image 3" descr="Une image contenant texte&#10;&#10;Description générée automatiquement">
            <a:extLst>
              <a:ext uri="{FF2B5EF4-FFF2-40B4-BE49-F238E27FC236}">
                <a16:creationId xmlns:a16="http://schemas.microsoft.com/office/drawing/2014/main" id="{9883B85E-39F1-419F-98B4-2CC44FEF91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8835" y="2452963"/>
            <a:ext cx="1678075" cy="706985"/>
          </a:xfrm>
          <a:prstGeom prst="rect">
            <a:avLst/>
          </a:prstGeom>
        </p:spPr>
      </p:pic>
    </p:spTree>
    <p:extLst>
      <p:ext uri="{BB962C8B-B14F-4D97-AF65-F5344CB8AC3E}">
        <p14:creationId xmlns:p14="http://schemas.microsoft.com/office/powerpoint/2010/main" val="421506081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2155" y="0"/>
            <a:ext cx="10441858" cy="875071"/>
          </a:xfrm>
        </p:spPr>
        <p:txBody>
          <a:bodyPr>
            <a:noAutofit/>
          </a:bodyPr>
          <a:lstStyle/>
          <a:p>
            <a:r>
              <a:rPr lang="fr-FR" sz="3200" dirty="0">
                <a:solidFill>
                  <a:srgbClr val="0070C0"/>
                </a:solidFill>
                <a:latin typeface="+mn-lt"/>
              </a:rPr>
              <a:t>COMMUNICATION PROFESSIONNELLE ET HANDICAP</a:t>
            </a:r>
            <a:br>
              <a:rPr lang="fr-FR" sz="3200" dirty="0">
                <a:solidFill>
                  <a:srgbClr val="0070C0"/>
                </a:solidFill>
                <a:latin typeface="+mn-lt"/>
              </a:rPr>
            </a:br>
            <a:r>
              <a:rPr lang="fr-FR" sz="3200" dirty="0">
                <a:solidFill>
                  <a:srgbClr val="0070C0"/>
                </a:solidFill>
                <a:latin typeface="+mn-lt"/>
              </a:rPr>
              <a:t>FOCUS SUR LE WEB</a:t>
            </a:r>
            <a:endParaRPr lang="fr-FR" sz="3200" i="1" dirty="0">
              <a:solidFill>
                <a:srgbClr val="0070C0"/>
              </a:solidFill>
              <a:latin typeface="+mn-lt"/>
            </a:endParaRPr>
          </a:p>
        </p:txBody>
      </p:sp>
      <p:sp>
        <p:nvSpPr>
          <p:cNvPr id="3" name="ZoneTexte 2">
            <a:extLst>
              <a:ext uri="{FF2B5EF4-FFF2-40B4-BE49-F238E27FC236}">
                <a16:creationId xmlns:a16="http://schemas.microsoft.com/office/drawing/2014/main" id="{C3D56EAF-7AB8-450E-A258-E00A73465B30}"/>
              </a:ext>
            </a:extLst>
          </p:cNvPr>
          <p:cNvSpPr txBox="1"/>
          <p:nvPr/>
        </p:nvSpPr>
        <p:spPr>
          <a:xfrm>
            <a:off x="648929" y="973393"/>
            <a:ext cx="11425084" cy="4985980"/>
          </a:xfrm>
          <a:prstGeom prst="rect">
            <a:avLst/>
          </a:prstGeom>
          <a:noFill/>
        </p:spPr>
        <p:txBody>
          <a:bodyPr wrap="square" rtlCol="0">
            <a:spAutoFit/>
          </a:bodyPr>
          <a:lstStyle/>
          <a:p>
            <a:pPr algn="ctr">
              <a:spcAft>
                <a:spcPts val="300"/>
              </a:spcAft>
            </a:pPr>
            <a:r>
              <a:rPr lang="fr-FR" sz="2800" b="1" dirty="0"/>
              <a:t>Conseils de conception sur les sites web</a:t>
            </a:r>
          </a:p>
          <a:p>
            <a:pPr algn="ctr">
              <a:spcAft>
                <a:spcPts val="300"/>
              </a:spcAft>
            </a:pPr>
            <a:endParaRPr lang="fr-FR" sz="2800" b="1" dirty="0"/>
          </a:p>
          <a:p>
            <a:pPr marL="457200" indent="-457200">
              <a:spcAft>
                <a:spcPts val="300"/>
              </a:spcAft>
              <a:buFont typeface="Wingdings" panose="05000000000000000000" pitchFamily="2" charset="2"/>
              <a:buChar char="v"/>
            </a:pPr>
            <a:r>
              <a:rPr lang="fr-FR" sz="2800" b="1" dirty="0">
                <a:solidFill>
                  <a:schemeClr val="accent6">
                    <a:lumMod val="50000"/>
                  </a:schemeClr>
                </a:solidFill>
              </a:rPr>
              <a:t>2 normes intéressantes</a:t>
            </a:r>
            <a:r>
              <a:rPr lang="fr-FR" sz="2800" dirty="0"/>
              <a:t> existent pour un web inclusif :</a:t>
            </a:r>
            <a:br>
              <a:rPr lang="fr-FR" sz="2800" dirty="0"/>
            </a:br>
            <a:endParaRPr lang="fr-FR" sz="2800" dirty="0"/>
          </a:p>
          <a:p>
            <a:pPr marL="914400" lvl="1" indent="-457200">
              <a:spcAft>
                <a:spcPts val="300"/>
              </a:spcAft>
              <a:buFont typeface="Courier New" panose="02070309020205020404" pitchFamily="49" charset="0"/>
              <a:buChar char="o"/>
            </a:pPr>
            <a:r>
              <a:rPr lang="fr-FR" sz="2800" b="1" i="0" dirty="0">
                <a:solidFill>
                  <a:srgbClr val="0A0A0A"/>
                </a:solidFill>
                <a:effectLst/>
              </a:rPr>
              <a:t>une norme nationale : </a:t>
            </a:r>
            <a:r>
              <a:rPr lang="fr-FR" sz="2800" b="1" i="0" dirty="0" err="1">
                <a:solidFill>
                  <a:srgbClr val="0A0A0A"/>
                </a:solidFill>
                <a:effectLst/>
              </a:rPr>
              <a:t>RGAA</a:t>
            </a:r>
            <a:r>
              <a:rPr lang="fr-FR" sz="2800" i="0" dirty="0">
                <a:solidFill>
                  <a:srgbClr val="0A0A0A"/>
                </a:solidFill>
                <a:effectLst/>
              </a:rPr>
              <a:t> (Référentiel Général d’Amélioration de l’Accessibilité) actuellement en version 4.0</a:t>
            </a:r>
            <a:br>
              <a:rPr lang="fr-FR" sz="2800" i="0" dirty="0">
                <a:solidFill>
                  <a:srgbClr val="0A0A0A"/>
                </a:solidFill>
                <a:effectLst/>
              </a:rPr>
            </a:br>
            <a:r>
              <a:rPr lang="fr-FR" sz="2800" i="0" dirty="0">
                <a:solidFill>
                  <a:srgbClr val="0A0A0A"/>
                </a:solidFill>
                <a:effectLst/>
                <a:hlinkClick r:id="rId2"/>
              </a:rPr>
              <a:t>https://www.numerique.gouv.fr/uploads/RGAA-v4.0.pdf</a:t>
            </a:r>
            <a:br>
              <a:rPr lang="fr-FR" sz="2800" i="0" dirty="0">
                <a:solidFill>
                  <a:srgbClr val="0A0A0A"/>
                </a:solidFill>
                <a:effectLst/>
              </a:rPr>
            </a:br>
            <a:endParaRPr lang="fr-FR" sz="2800" i="0" dirty="0">
              <a:solidFill>
                <a:srgbClr val="0A0A0A"/>
              </a:solidFill>
              <a:effectLst/>
            </a:endParaRPr>
          </a:p>
          <a:p>
            <a:pPr marL="914400" lvl="1" indent="-457200">
              <a:spcAft>
                <a:spcPts val="300"/>
              </a:spcAft>
              <a:buFont typeface="Courier New" panose="02070309020205020404" pitchFamily="49" charset="0"/>
              <a:buChar char="o"/>
            </a:pPr>
            <a:r>
              <a:rPr lang="fr-FR" sz="2800" b="1" dirty="0">
                <a:solidFill>
                  <a:srgbClr val="0A0A0A"/>
                </a:solidFill>
              </a:rPr>
              <a:t>une norme internationale : </a:t>
            </a:r>
            <a:r>
              <a:rPr lang="fr-FR" sz="2800" b="1" dirty="0" err="1">
                <a:solidFill>
                  <a:srgbClr val="0A0A0A"/>
                </a:solidFill>
              </a:rPr>
              <a:t>WCAG</a:t>
            </a:r>
            <a:r>
              <a:rPr lang="fr-FR" sz="2800" dirty="0">
                <a:solidFill>
                  <a:srgbClr val="0A0A0A"/>
                </a:solidFill>
              </a:rPr>
              <a:t> (</a:t>
            </a:r>
            <a:r>
              <a:rPr lang="en-US" sz="2800" dirty="0">
                <a:solidFill>
                  <a:srgbClr val="0A0A0A"/>
                </a:solidFill>
              </a:rPr>
              <a:t>Web Content Accessibility Guidelines) </a:t>
            </a:r>
            <a:r>
              <a:rPr lang="en-US" sz="2800" dirty="0" err="1">
                <a:solidFill>
                  <a:srgbClr val="0A0A0A"/>
                </a:solidFill>
              </a:rPr>
              <a:t>actuellement</a:t>
            </a:r>
            <a:r>
              <a:rPr lang="en-US" sz="2800" dirty="0">
                <a:solidFill>
                  <a:srgbClr val="0A0A0A"/>
                </a:solidFill>
              </a:rPr>
              <a:t> </a:t>
            </a:r>
            <a:r>
              <a:rPr lang="en-US" sz="2800" dirty="0" err="1">
                <a:solidFill>
                  <a:srgbClr val="0A0A0A"/>
                </a:solidFill>
              </a:rPr>
              <a:t>en</a:t>
            </a:r>
            <a:r>
              <a:rPr lang="en-US" sz="2800" dirty="0">
                <a:solidFill>
                  <a:srgbClr val="0A0A0A"/>
                </a:solidFill>
              </a:rPr>
              <a:t> version 2.1</a:t>
            </a:r>
            <a:br>
              <a:rPr lang="en-US" sz="2800" dirty="0">
                <a:solidFill>
                  <a:srgbClr val="0A0A0A"/>
                </a:solidFill>
              </a:rPr>
            </a:br>
            <a:r>
              <a:rPr lang="en-US" sz="2800" dirty="0">
                <a:solidFill>
                  <a:srgbClr val="0A0A0A"/>
                </a:solidFill>
                <a:hlinkClick r:id="rId3"/>
              </a:rPr>
              <a:t>https://www.w3.org/TR/WCAG21/</a:t>
            </a:r>
            <a:endParaRPr lang="en-US" sz="2800" dirty="0">
              <a:solidFill>
                <a:srgbClr val="0A0A0A"/>
              </a:solidFill>
            </a:endParaRPr>
          </a:p>
        </p:txBody>
      </p:sp>
      <p:pic>
        <p:nvPicPr>
          <p:cNvPr id="5" name="Image 4" descr="Une image contenant texte&#10;&#10;Description générée automatiquement">
            <a:extLst>
              <a:ext uri="{FF2B5EF4-FFF2-40B4-BE49-F238E27FC236}">
                <a16:creationId xmlns:a16="http://schemas.microsoft.com/office/drawing/2014/main" id="{FBAA5937-F8A0-4FED-8D22-B91A8B3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8837" y="1069362"/>
            <a:ext cx="2555176" cy="1703983"/>
          </a:xfrm>
          <a:prstGeom prst="rect">
            <a:avLst/>
          </a:prstGeom>
        </p:spPr>
      </p:pic>
    </p:spTree>
    <p:extLst>
      <p:ext uri="{BB962C8B-B14F-4D97-AF65-F5344CB8AC3E}">
        <p14:creationId xmlns:p14="http://schemas.microsoft.com/office/powerpoint/2010/main" val="138744602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2155" y="0"/>
            <a:ext cx="10441858" cy="875071"/>
          </a:xfrm>
        </p:spPr>
        <p:txBody>
          <a:bodyPr>
            <a:noAutofit/>
          </a:bodyPr>
          <a:lstStyle/>
          <a:p>
            <a:r>
              <a:rPr lang="fr-FR" sz="3200" dirty="0">
                <a:solidFill>
                  <a:srgbClr val="0070C0"/>
                </a:solidFill>
                <a:latin typeface="+mn-lt"/>
              </a:rPr>
              <a:t>COMMUNICATION PROFESSIONNELLE ET HANDICAP</a:t>
            </a:r>
            <a:br>
              <a:rPr lang="fr-FR" sz="3200" dirty="0">
                <a:solidFill>
                  <a:srgbClr val="0070C0"/>
                </a:solidFill>
                <a:latin typeface="+mn-lt"/>
              </a:rPr>
            </a:br>
            <a:r>
              <a:rPr lang="fr-FR" sz="3200" dirty="0">
                <a:solidFill>
                  <a:srgbClr val="0070C0"/>
                </a:solidFill>
                <a:latin typeface="+mn-lt"/>
              </a:rPr>
              <a:t>FOCUS SUR LE WEB</a:t>
            </a:r>
            <a:endParaRPr lang="fr-FR" sz="3200" i="1" dirty="0">
              <a:solidFill>
                <a:srgbClr val="0070C0"/>
              </a:solidFill>
              <a:latin typeface="+mn-lt"/>
            </a:endParaRPr>
          </a:p>
        </p:txBody>
      </p:sp>
      <p:sp>
        <p:nvSpPr>
          <p:cNvPr id="3" name="ZoneTexte 2">
            <a:extLst>
              <a:ext uri="{FF2B5EF4-FFF2-40B4-BE49-F238E27FC236}">
                <a16:creationId xmlns:a16="http://schemas.microsoft.com/office/drawing/2014/main" id="{C3D56EAF-7AB8-450E-A258-E00A73465B30}"/>
              </a:ext>
            </a:extLst>
          </p:cNvPr>
          <p:cNvSpPr txBox="1"/>
          <p:nvPr/>
        </p:nvSpPr>
        <p:spPr>
          <a:xfrm>
            <a:off x="648929" y="973393"/>
            <a:ext cx="11425084" cy="4919167"/>
          </a:xfrm>
          <a:prstGeom prst="rect">
            <a:avLst/>
          </a:prstGeom>
          <a:noFill/>
        </p:spPr>
        <p:txBody>
          <a:bodyPr wrap="square" rtlCol="0">
            <a:spAutoFit/>
          </a:bodyPr>
          <a:lstStyle/>
          <a:p>
            <a:pPr algn="ctr">
              <a:spcAft>
                <a:spcPts val="300"/>
              </a:spcAft>
            </a:pPr>
            <a:r>
              <a:rPr lang="fr-FR" sz="2800" b="1" dirty="0"/>
              <a:t>Conseils de conception sur les sites web</a:t>
            </a:r>
          </a:p>
          <a:p>
            <a:pPr algn="ctr">
              <a:spcAft>
                <a:spcPts val="300"/>
              </a:spcAft>
            </a:pPr>
            <a:endParaRPr lang="fr-FR" sz="2800" b="1" dirty="0"/>
          </a:p>
          <a:p>
            <a:pPr>
              <a:spcAft>
                <a:spcPts val="300"/>
              </a:spcAft>
            </a:pPr>
            <a:r>
              <a:rPr lang="fr-FR" sz="2800" b="1" dirty="0"/>
              <a:t>Rendre son site web plus inclusif permet de</a:t>
            </a:r>
            <a:r>
              <a:rPr lang="fr-FR" sz="2800" b="1" dirty="0">
                <a:solidFill>
                  <a:schemeClr val="accent6">
                    <a:lumMod val="50000"/>
                  </a:schemeClr>
                </a:solidFill>
              </a:rPr>
              <a:t> contribuer à rendre la société plus inclusive</a:t>
            </a:r>
            <a:r>
              <a:rPr lang="fr-FR" sz="2800" b="1" dirty="0"/>
              <a:t>, mais aussi et surtout :</a:t>
            </a:r>
          </a:p>
          <a:p>
            <a:pPr>
              <a:spcAft>
                <a:spcPts val="300"/>
              </a:spcAft>
            </a:pPr>
            <a:endParaRPr lang="fr-FR" sz="2000" b="1" dirty="0"/>
          </a:p>
          <a:p>
            <a:pPr marL="457200" indent="-457200" algn="l">
              <a:lnSpc>
                <a:spcPct val="150000"/>
              </a:lnSpc>
              <a:buFont typeface="Wingdings" panose="05000000000000000000" pitchFamily="2" charset="2"/>
              <a:buChar char="Ø"/>
            </a:pPr>
            <a:r>
              <a:rPr lang="fr-FR" sz="2800" b="0" i="0" dirty="0">
                <a:effectLst/>
              </a:rPr>
              <a:t>Toucher un public plus large, augmenter son nombre de visiteurs</a:t>
            </a:r>
          </a:p>
          <a:p>
            <a:pPr marL="457200" indent="-457200" algn="l">
              <a:lnSpc>
                <a:spcPct val="150000"/>
              </a:lnSpc>
              <a:buFont typeface="Wingdings" panose="05000000000000000000" pitchFamily="2" charset="2"/>
              <a:buChar char="Ø"/>
            </a:pPr>
            <a:r>
              <a:rPr lang="fr-FR" sz="2800" b="0" i="0" dirty="0">
                <a:effectLst/>
              </a:rPr>
              <a:t>Augmenter le trafic et le référencement, et la qualité de ce dernier</a:t>
            </a:r>
          </a:p>
          <a:p>
            <a:pPr marL="457200" indent="-457200" algn="l">
              <a:lnSpc>
                <a:spcPct val="150000"/>
              </a:lnSpc>
              <a:buFont typeface="Wingdings" panose="05000000000000000000" pitchFamily="2" charset="2"/>
              <a:buChar char="Ø"/>
            </a:pPr>
            <a:r>
              <a:rPr lang="fr-FR" sz="2800" b="0" i="0" dirty="0">
                <a:effectLst/>
              </a:rPr>
              <a:t>Améliorer sa e-réputation et son image</a:t>
            </a:r>
          </a:p>
          <a:p>
            <a:pPr marL="457200" indent="-457200" algn="l">
              <a:lnSpc>
                <a:spcPct val="150000"/>
              </a:lnSpc>
              <a:buFont typeface="Wingdings" panose="05000000000000000000" pitchFamily="2" charset="2"/>
              <a:buChar char="Ø"/>
            </a:pPr>
            <a:r>
              <a:rPr lang="fr-FR" sz="2800" b="0" i="0" dirty="0">
                <a:effectLst/>
              </a:rPr>
              <a:t>Répondre à une obligation légale</a:t>
            </a:r>
          </a:p>
        </p:txBody>
      </p:sp>
      <p:pic>
        <p:nvPicPr>
          <p:cNvPr id="4" name="Image 3" descr="Une image contenant texte&#10;&#10;Description générée automatiquement">
            <a:extLst>
              <a:ext uri="{FF2B5EF4-FFF2-40B4-BE49-F238E27FC236}">
                <a16:creationId xmlns:a16="http://schemas.microsoft.com/office/drawing/2014/main" id="{9F2B8D3C-2089-46BA-A4E5-6CA1430935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7386" y="4385318"/>
            <a:ext cx="2555176" cy="1703983"/>
          </a:xfrm>
          <a:prstGeom prst="rect">
            <a:avLst/>
          </a:prstGeom>
        </p:spPr>
      </p:pic>
    </p:spTree>
    <p:extLst>
      <p:ext uri="{BB962C8B-B14F-4D97-AF65-F5344CB8AC3E}">
        <p14:creationId xmlns:p14="http://schemas.microsoft.com/office/powerpoint/2010/main" val="2341546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0082" y="318386"/>
            <a:ext cx="9211236" cy="886119"/>
          </a:xfrm>
        </p:spPr>
        <p:txBody>
          <a:bodyPr>
            <a:normAutofit/>
          </a:bodyPr>
          <a:lstStyle/>
          <a:p>
            <a:r>
              <a:rPr lang="fr-FR" sz="3600" dirty="0">
                <a:solidFill>
                  <a:srgbClr val="0070C0"/>
                </a:solidFill>
                <a:latin typeface="+mn-lt"/>
              </a:rPr>
              <a:t>MISSION HANDICAP INTÉGRÉE À LA DRH</a:t>
            </a:r>
          </a:p>
        </p:txBody>
      </p:sp>
      <p:sp>
        <p:nvSpPr>
          <p:cNvPr id="3" name="Espace réservé du contenu 2"/>
          <p:cNvSpPr>
            <a:spLocks noGrp="1"/>
          </p:cNvSpPr>
          <p:nvPr>
            <p:ph idx="1"/>
          </p:nvPr>
        </p:nvSpPr>
        <p:spPr>
          <a:xfrm>
            <a:off x="482600" y="1444625"/>
            <a:ext cx="11506200" cy="4448175"/>
          </a:xfrm>
        </p:spPr>
        <p:txBody>
          <a:bodyPr>
            <a:normAutofit/>
          </a:bodyPr>
          <a:lstStyle/>
          <a:p>
            <a:pPr marL="0" indent="0" algn="ctr">
              <a:buNone/>
            </a:pPr>
            <a:r>
              <a:rPr lang="fr-FR" sz="2400" b="1" dirty="0">
                <a:latin typeface="+mn-lt"/>
              </a:rPr>
              <a:t>Notre Réseau Interne pour les Personnels BOE</a:t>
            </a:r>
          </a:p>
          <a:p>
            <a:pPr marL="0" indent="0" algn="ctr">
              <a:buNone/>
            </a:pPr>
            <a:r>
              <a:rPr lang="fr-FR" sz="2000" b="1" dirty="0">
                <a:latin typeface="+mn-lt"/>
              </a:rPr>
              <a:t>La Mission Handicap </a:t>
            </a:r>
            <a:r>
              <a:rPr lang="fr-FR" sz="2000" b="1" dirty="0">
                <a:latin typeface="+mn-lt"/>
                <a:hlinkClick r:id="rId2"/>
              </a:rPr>
              <a:t>handicap@univ-cotedazur.fr</a:t>
            </a:r>
            <a:r>
              <a:rPr lang="fr-FR" sz="2000" b="1" dirty="0">
                <a:latin typeface="+mn-lt"/>
              </a:rPr>
              <a:t> formée par :</a:t>
            </a:r>
          </a:p>
          <a:p>
            <a:pPr marL="0" indent="0" algn="ctr">
              <a:buNone/>
            </a:pPr>
            <a:endParaRPr lang="fr-FR" sz="2000" b="1" dirty="0">
              <a:latin typeface="+mn-lt"/>
            </a:endParaRPr>
          </a:p>
          <a:p>
            <a:r>
              <a:rPr lang="fr-FR" sz="1800" dirty="0">
                <a:latin typeface="+mn-lt"/>
              </a:rPr>
              <a:t>Vice-Président Politique Handicap : Pierre </a:t>
            </a:r>
            <a:r>
              <a:rPr lang="fr-FR" sz="1800" dirty="0" err="1">
                <a:latin typeface="+mn-lt"/>
              </a:rPr>
              <a:t>Crescenzo</a:t>
            </a:r>
            <a:r>
              <a:rPr lang="fr-FR" sz="1800" dirty="0">
                <a:latin typeface="+mn-lt"/>
              </a:rPr>
              <a:t> </a:t>
            </a:r>
            <a:r>
              <a:rPr lang="fr-FR" sz="1800" dirty="0">
                <a:latin typeface="+mn-lt"/>
                <a:hlinkClick r:id="rId3"/>
              </a:rPr>
              <a:t>pierre.crescenzo@univ-cotedazur.fr</a:t>
            </a:r>
            <a:endParaRPr lang="fr-FR" sz="1800" dirty="0">
              <a:latin typeface="+mn-lt"/>
            </a:endParaRPr>
          </a:p>
          <a:p>
            <a:r>
              <a:rPr lang="fr-FR" sz="1800" dirty="0">
                <a:latin typeface="+mn-lt"/>
              </a:rPr>
              <a:t>Responsable Mission Handicap, Correspondante Handicap (DRH), Référente Handicap (DEF) : Anne Brisswalter </a:t>
            </a:r>
            <a:r>
              <a:rPr lang="fr-FR" sz="1800" dirty="0">
                <a:latin typeface="+mn-lt"/>
                <a:hlinkClick r:id="rId4"/>
              </a:rPr>
              <a:t>anne.brisswalter@univ-cotedazur.fr</a:t>
            </a:r>
            <a:endParaRPr lang="fr-FR" sz="1800" dirty="0">
              <a:latin typeface="+mn-lt"/>
            </a:endParaRPr>
          </a:p>
          <a:p>
            <a:r>
              <a:rPr lang="fr-FR" sz="1800" dirty="0">
                <a:latin typeface="+mn-lt"/>
              </a:rPr>
              <a:t>en totale interaction avec les services de la DRH Direction des Ressources Humaines, dirigée par Sylvain Di Giorgio </a:t>
            </a:r>
            <a:r>
              <a:rPr lang="fr-FR" sz="1800" dirty="0">
                <a:latin typeface="+mn-lt"/>
                <a:hlinkClick r:id="rId5"/>
              </a:rPr>
              <a:t>sylvain.di-giorgio@univ-cotedazur.fr</a:t>
            </a:r>
            <a:endParaRPr lang="fr-FR" sz="1800" dirty="0">
              <a:latin typeface="+mn-lt"/>
            </a:endParaRPr>
          </a:p>
          <a:p>
            <a:r>
              <a:rPr lang="fr-FR" sz="1800" dirty="0">
                <a:latin typeface="+mn-lt"/>
              </a:rPr>
              <a:t>Responsable des aménagements : Muriel </a:t>
            </a:r>
            <a:r>
              <a:rPr lang="fr-FR" sz="1800" dirty="0" err="1">
                <a:latin typeface="+mn-lt"/>
              </a:rPr>
              <a:t>Etienney</a:t>
            </a:r>
            <a:r>
              <a:rPr lang="fr-FR" sz="1800" dirty="0">
                <a:latin typeface="+mn-lt"/>
              </a:rPr>
              <a:t> </a:t>
            </a:r>
            <a:r>
              <a:rPr lang="fr-FR" sz="1800" dirty="0">
                <a:latin typeface="+mn-lt"/>
                <a:hlinkClick r:id="rId6"/>
              </a:rPr>
              <a:t>muriel.etienney@univ-cotedazur.fr</a:t>
            </a:r>
            <a:endParaRPr lang="fr-FR" sz="1800" dirty="0">
              <a:latin typeface="+mn-lt"/>
            </a:endParaRPr>
          </a:p>
          <a:p>
            <a:r>
              <a:rPr lang="fr-FR" sz="1800" dirty="0">
                <a:latin typeface="+mn-lt"/>
              </a:rPr>
              <a:t>Chargée de gestion administrative et financière : Émilie Garcia </a:t>
            </a:r>
            <a:r>
              <a:rPr lang="fr-FR" sz="1800" dirty="0">
                <a:latin typeface="+mn-lt"/>
                <a:hlinkClick r:id="rId7"/>
              </a:rPr>
              <a:t>emilie.garcia@univ-cotedazur.fr</a:t>
            </a:r>
            <a:endParaRPr lang="fr-FR" sz="1800" dirty="0">
              <a:latin typeface="+mn-lt"/>
            </a:endParaRPr>
          </a:p>
          <a:p>
            <a:r>
              <a:rPr lang="fr-FR" sz="1800" dirty="0">
                <a:latin typeface="+mn-lt"/>
              </a:rPr>
              <a:t>les services de la DEF Direction des Études et de la Formation, dirigée par Pascal </a:t>
            </a:r>
            <a:r>
              <a:rPr lang="fr-FR" sz="1800" dirty="0" err="1">
                <a:latin typeface="+mn-lt"/>
              </a:rPr>
              <a:t>Crémoux</a:t>
            </a:r>
            <a:r>
              <a:rPr lang="fr-FR" sz="1800" dirty="0">
                <a:latin typeface="+mn-lt"/>
              </a:rPr>
              <a:t> </a:t>
            </a:r>
            <a:r>
              <a:rPr lang="fr-FR" sz="1800" dirty="0">
                <a:latin typeface="+mn-lt"/>
                <a:hlinkClick r:id="rId8"/>
              </a:rPr>
              <a:t>pascal.cremoux@univ-cotedazur.fr</a:t>
            </a:r>
            <a:endParaRPr lang="fr-FR" sz="1800" dirty="0">
              <a:latin typeface="+mn-lt"/>
            </a:endParaRPr>
          </a:p>
          <a:p>
            <a:pPr marL="0" marR="0" lvl="0" indent="0" defTabSz="914400" eaLnBrk="1" fontAlgn="auto" latinLnBrk="0" hangingPunct="1">
              <a:lnSpc>
                <a:spcPct val="100000"/>
              </a:lnSpc>
              <a:spcBef>
                <a:spcPts val="0"/>
              </a:spcBef>
              <a:spcAft>
                <a:spcPts val="0"/>
              </a:spcAft>
              <a:buClrTx/>
              <a:buSzTx/>
              <a:buFontTx/>
              <a:buNone/>
              <a:tabLst/>
              <a:defRPr/>
            </a:pPr>
            <a:endParaRPr lang="fr-FR" dirty="0"/>
          </a:p>
        </p:txBody>
      </p:sp>
    </p:spTree>
    <p:extLst>
      <p:ext uri="{BB962C8B-B14F-4D97-AF65-F5344CB8AC3E}">
        <p14:creationId xmlns:p14="http://schemas.microsoft.com/office/powerpoint/2010/main" val="21993778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2155" y="0"/>
            <a:ext cx="10441858" cy="875071"/>
          </a:xfrm>
        </p:spPr>
        <p:txBody>
          <a:bodyPr>
            <a:noAutofit/>
          </a:bodyPr>
          <a:lstStyle/>
          <a:p>
            <a:r>
              <a:rPr lang="fr-FR" sz="3200" dirty="0">
                <a:solidFill>
                  <a:srgbClr val="0070C0"/>
                </a:solidFill>
                <a:latin typeface="+mn-lt"/>
              </a:rPr>
              <a:t>COMMUNICATION PROFESSIONNELLE ET HANDICAP</a:t>
            </a:r>
            <a:br>
              <a:rPr lang="fr-FR" sz="3200" dirty="0">
                <a:solidFill>
                  <a:srgbClr val="0070C0"/>
                </a:solidFill>
                <a:latin typeface="+mn-lt"/>
              </a:rPr>
            </a:br>
            <a:r>
              <a:rPr lang="fr-FR" sz="3200" dirty="0">
                <a:solidFill>
                  <a:srgbClr val="0070C0"/>
                </a:solidFill>
                <a:latin typeface="+mn-lt"/>
              </a:rPr>
              <a:t>FOCUS SUR LE WEB</a:t>
            </a:r>
            <a:endParaRPr lang="fr-FR" sz="3200" i="1" dirty="0">
              <a:solidFill>
                <a:srgbClr val="0070C0"/>
              </a:solidFill>
              <a:latin typeface="+mn-lt"/>
            </a:endParaRPr>
          </a:p>
        </p:txBody>
      </p:sp>
      <p:sp>
        <p:nvSpPr>
          <p:cNvPr id="3" name="ZoneTexte 2">
            <a:extLst>
              <a:ext uri="{FF2B5EF4-FFF2-40B4-BE49-F238E27FC236}">
                <a16:creationId xmlns:a16="http://schemas.microsoft.com/office/drawing/2014/main" id="{C3D56EAF-7AB8-450E-A258-E00A73465B30}"/>
              </a:ext>
            </a:extLst>
          </p:cNvPr>
          <p:cNvSpPr txBox="1"/>
          <p:nvPr/>
        </p:nvSpPr>
        <p:spPr>
          <a:xfrm>
            <a:off x="1632153" y="875071"/>
            <a:ext cx="10441859" cy="5416868"/>
          </a:xfrm>
          <a:prstGeom prst="rect">
            <a:avLst/>
          </a:prstGeom>
          <a:noFill/>
        </p:spPr>
        <p:txBody>
          <a:bodyPr wrap="square" rtlCol="0">
            <a:spAutoFit/>
          </a:bodyPr>
          <a:lstStyle/>
          <a:p>
            <a:pPr algn="ctr">
              <a:spcAft>
                <a:spcPts val="300"/>
              </a:spcAft>
            </a:pPr>
            <a:r>
              <a:rPr lang="fr-FR" b="1" dirty="0"/>
              <a:t>Conseils de conception sur les sites web</a:t>
            </a:r>
          </a:p>
          <a:p>
            <a:pPr algn="ctr">
              <a:spcAft>
                <a:spcPts val="300"/>
              </a:spcAft>
            </a:pPr>
            <a:r>
              <a:rPr lang="fr-FR" i="1" dirty="0">
                <a:solidFill>
                  <a:schemeClr val="accent6">
                    <a:lumMod val="50000"/>
                  </a:schemeClr>
                </a:solidFill>
              </a:rPr>
              <a:t>Ça fonctionne aussi pour la conception des interfaces de la plupart des logiciels...</a:t>
            </a:r>
          </a:p>
          <a:p>
            <a:pPr marL="285750" indent="-285750">
              <a:spcAft>
                <a:spcPts val="300"/>
              </a:spcAft>
              <a:buFont typeface="Wingdings" panose="05000000000000000000" pitchFamily="2" charset="2"/>
              <a:buChar char="ü"/>
            </a:pPr>
            <a:r>
              <a:rPr lang="fr-FR" b="1" i="0" dirty="0">
                <a:effectLst/>
              </a:rPr>
              <a:t>Identifiez la langue du texte</a:t>
            </a:r>
          </a:p>
          <a:p>
            <a:pPr marL="285750" indent="-285750">
              <a:spcAft>
                <a:spcPts val="300"/>
              </a:spcAft>
              <a:buFont typeface="Wingdings" panose="05000000000000000000" pitchFamily="2" charset="2"/>
              <a:buChar char="ü"/>
            </a:pPr>
            <a:r>
              <a:rPr lang="fr-FR" b="1" i="0" dirty="0">
                <a:effectLst/>
              </a:rPr>
              <a:t>Ajoutez une alternative textuelle aux images</a:t>
            </a:r>
          </a:p>
          <a:p>
            <a:pPr marL="742950" lvl="1" indent="-285750">
              <a:spcAft>
                <a:spcPts val="300"/>
              </a:spcAft>
              <a:buFont typeface="Wingdings" panose="05000000000000000000" pitchFamily="2" charset="2"/>
              <a:buChar char="Ø"/>
            </a:pPr>
            <a:r>
              <a:rPr lang="fr-FR" i="0" dirty="0">
                <a:effectLst/>
              </a:rPr>
              <a:t>balise </a:t>
            </a:r>
            <a:r>
              <a:rPr lang="fr-FR" i="1" dirty="0"/>
              <a:t>a</a:t>
            </a:r>
            <a:r>
              <a:rPr lang="fr-FR" i="1" dirty="0">
                <a:effectLst/>
              </a:rPr>
              <a:t>lt </a:t>
            </a:r>
            <a:r>
              <a:rPr lang="fr-FR" i="1" dirty="0" err="1"/>
              <a:t>t</a:t>
            </a:r>
            <a:r>
              <a:rPr lang="fr-FR" i="1" dirty="0" err="1">
                <a:effectLst/>
              </a:rPr>
              <a:t>ext</a:t>
            </a:r>
            <a:r>
              <a:rPr lang="fr-FR" i="0" dirty="0">
                <a:effectLst/>
              </a:rPr>
              <a:t> de HTML</a:t>
            </a:r>
          </a:p>
          <a:p>
            <a:pPr marL="742950" lvl="1" indent="-285750">
              <a:spcAft>
                <a:spcPts val="300"/>
              </a:spcAft>
              <a:buFont typeface="Wingdings" panose="05000000000000000000" pitchFamily="2" charset="2"/>
              <a:buChar char="Ø"/>
            </a:pPr>
            <a:r>
              <a:rPr lang="fr-FR" i="0" dirty="0">
                <a:effectLst/>
              </a:rPr>
              <a:t>retranscription des textes</a:t>
            </a:r>
          </a:p>
          <a:p>
            <a:pPr marL="742950" lvl="1" indent="-285750">
              <a:spcAft>
                <a:spcPts val="300"/>
              </a:spcAft>
              <a:buFont typeface="Wingdings" panose="05000000000000000000" pitchFamily="2" charset="2"/>
              <a:buChar char="Ø"/>
            </a:pPr>
            <a:r>
              <a:rPr lang="fr-FR" dirty="0"/>
              <a:t>sous-titrage des vidéos</a:t>
            </a:r>
          </a:p>
          <a:p>
            <a:pPr marL="742950" lvl="1" indent="-285750">
              <a:spcAft>
                <a:spcPts val="300"/>
              </a:spcAft>
              <a:buFont typeface="Wingdings" panose="05000000000000000000" pitchFamily="2" charset="2"/>
              <a:buChar char="Ø"/>
            </a:pPr>
            <a:r>
              <a:rPr lang="fr-FR" dirty="0"/>
              <a:t>audiodescription des vidéos</a:t>
            </a:r>
          </a:p>
          <a:p>
            <a:pPr marL="285750" indent="-285750">
              <a:spcAft>
                <a:spcPts val="300"/>
              </a:spcAft>
              <a:buFont typeface="Wingdings" panose="05000000000000000000" pitchFamily="2" charset="2"/>
              <a:buChar char="ü"/>
            </a:pPr>
            <a:r>
              <a:rPr lang="fr-FR" b="1" dirty="0"/>
              <a:t>Ne faites pas de tableaux trop complexes</a:t>
            </a:r>
          </a:p>
          <a:p>
            <a:pPr marL="285750" indent="-285750">
              <a:spcAft>
                <a:spcPts val="300"/>
              </a:spcAft>
              <a:buFont typeface="Wingdings" panose="05000000000000000000" pitchFamily="2" charset="2"/>
              <a:buChar char="ü"/>
            </a:pPr>
            <a:r>
              <a:rPr lang="fr-FR" b="1" i="0" dirty="0">
                <a:effectLst/>
              </a:rPr>
              <a:t>Augmentez les contrastes</a:t>
            </a:r>
          </a:p>
          <a:p>
            <a:pPr marL="285750" indent="-285750">
              <a:spcAft>
                <a:spcPts val="300"/>
              </a:spcAft>
              <a:buFont typeface="Wingdings" panose="05000000000000000000" pitchFamily="2" charset="2"/>
              <a:buChar char="ü"/>
            </a:pPr>
            <a:r>
              <a:rPr lang="fr-FR" b="1" dirty="0"/>
              <a:t>Limitez le nombre de polices de texte, n</a:t>
            </a:r>
            <a:r>
              <a:rPr lang="fr-FR" b="1" i="0" dirty="0">
                <a:effectLst/>
              </a:rPr>
              <a:t>e choisissez pas de taille de poli</a:t>
            </a:r>
            <a:r>
              <a:rPr lang="fr-FR" b="1" dirty="0"/>
              <a:t>ces trop petites</a:t>
            </a:r>
          </a:p>
          <a:p>
            <a:pPr marL="285750" indent="-285750">
              <a:spcAft>
                <a:spcPts val="300"/>
              </a:spcAft>
              <a:buFont typeface="Wingdings" panose="05000000000000000000" pitchFamily="2" charset="2"/>
              <a:buChar char="ü"/>
            </a:pPr>
            <a:r>
              <a:rPr lang="fr-FR" b="1" i="0" dirty="0">
                <a:effectLst/>
              </a:rPr>
              <a:t>Limitez le nombre de couleurs,</a:t>
            </a:r>
            <a:r>
              <a:rPr lang="fr-FR" b="1" dirty="0"/>
              <a:t> ne pas choisir des couleurs trop proches</a:t>
            </a:r>
            <a:endParaRPr lang="fr-FR" b="1" i="0" dirty="0">
              <a:effectLst/>
            </a:endParaRPr>
          </a:p>
          <a:p>
            <a:pPr marL="285750" indent="-285750">
              <a:spcAft>
                <a:spcPts val="300"/>
              </a:spcAft>
              <a:buFont typeface="Wingdings" panose="05000000000000000000" pitchFamily="2" charset="2"/>
              <a:buChar char="ü"/>
            </a:pPr>
            <a:r>
              <a:rPr lang="fr-FR" b="1" dirty="0"/>
              <a:t>Fournissez au moins deux possibilités de navigation facile</a:t>
            </a:r>
          </a:p>
          <a:p>
            <a:pPr marL="285750" indent="-285750">
              <a:spcAft>
                <a:spcPts val="300"/>
              </a:spcAft>
              <a:buFont typeface="Wingdings" panose="05000000000000000000" pitchFamily="2" charset="2"/>
              <a:buChar char="ü"/>
            </a:pPr>
            <a:r>
              <a:rPr lang="fr-FR" b="1" i="0" dirty="0">
                <a:effectLst/>
              </a:rPr>
              <a:t>Hiérarchisez explicitement les niveaux de titres</a:t>
            </a:r>
          </a:p>
          <a:p>
            <a:pPr marL="742950" lvl="1" indent="-285750">
              <a:spcAft>
                <a:spcPts val="300"/>
              </a:spcAft>
              <a:buFont typeface="Wingdings" panose="05000000000000000000" pitchFamily="2" charset="2"/>
              <a:buChar char="Ø"/>
            </a:pPr>
            <a:r>
              <a:rPr lang="fr-FR" dirty="0"/>
              <a:t>balises </a:t>
            </a:r>
            <a:r>
              <a:rPr lang="fr-FR" i="1" dirty="0"/>
              <a:t>h1</a:t>
            </a:r>
            <a:r>
              <a:rPr lang="fr-FR" dirty="0"/>
              <a:t> à </a:t>
            </a:r>
            <a:r>
              <a:rPr lang="fr-FR" i="1" dirty="0"/>
              <a:t>h4</a:t>
            </a:r>
            <a:r>
              <a:rPr lang="fr-FR" dirty="0"/>
              <a:t> de HTML</a:t>
            </a:r>
          </a:p>
          <a:p>
            <a:pPr marL="285750" indent="-285750">
              <a:spcAft>
                <a:spcPts val="300"/>
              </a:spcAft>
              <a:buFont typeface="Wingdings" panose="05000000000000000000" pitchFamily="2" charset="2"/>
              <a:buChar char="ü"/>
            </a:pPr>
            <a:r>
              <a:rPr lang="fr-FR" b="1" i="0" dirty="0">
                <a:effectLst/>
              </a:rPr>
              <a:t>Ajoutez une étiquette aux champs de saisie</a:t>
            </a:r>
          </a:p>
          <a:p>
            <a:pPr marL="285750" indent="-285750">
              <a:spcAft>
                <a:spcPts val="300"/>
              </a:spcAft>
              <a:buFont typeface="Wingdings" panose="05000000000000000000" pitchFamily="2" charset="2"/>
              <a:buChar char="ü"/>
            </a:pPr>
            <a:r>
              <a:rPr lang="fr-FR" b="1" dirty="0"/>
              <a:t>Utilisez des liens explicites</a:t>
            </a:r>
            <a:endParaRPr lang="fr-FR" b="1" i="0" dirty="0">
              <a:effectLst/>
            </a:endParaRPr>
          </a:p>
        </p:txBody>
      </p:sp>
      <p:pic>
        <p:nvPicPr>
          <p:cNvPr id="4" name="Image 3" descr="Une image contenant texte&#10;&#10;Description générée automatiquement">
            <a:extLst>
              <a:ext uri="{FF2B5EF4-FFF2-40B4-BE49-F238E27FC236}">
                <a16:creationId xmlns:a16="http://schemas.microsoft.com/office/drawing/2014/main" id="{0A8E96BE-78B2-4A73-9154-D09B51B57F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3776" y="1750142"/>
            <a:ext cx="3538351" cy="2359638"/>
          </a:xfrm>
          <a:prstGeom prst="rect">
            <a:avLst/>
          </a:prstGeom>
        </p:spPr>
      </p:pic>
    </p:spTree>
    <p:extLst>
      <p:ext uri="{BB962C8B-B14F-4D97-AF65-F5344CB8AC3E}">
        <p14:creationId xmlns:p14="http://schemas.microsoft.com/office/powerpoint/2010/main" val="1249363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63466" y="211987"/>
            <a:ext cx="11088833" cy="707886"/>
          </a:xfrm>
          <a:prstGeom prst="rect">
            <a:avLst/>
          </a:prstGeom>
          <a:noFill/>
        </p:spPr>
        <p:txBody>
          <a:bodyPr wrap="square" rtlCol="0">
            <a:spAutoFit/>
          </a:bodyPr>
          <a:lstStyle/>
          <a:p>
            <a:pPr algn="ctr"/>
            <a:r>
              <a:rPr lang="fr-FR" sz="2000" b="1" dirty="0">
                <a:solidFill>
                  <a:srgbClr val="0070C0"/>
                </a:solidFill>
              </a:rPr>
              <a:t>RECRUTER UNE PERSONNE EN SITUATION DE HANDICAP, C’EST AVANT TOUT RECRUTER DE NOUVELLES</a:t>
            </a:r>
          </a:p>
          <a:p>
            <a:pPr algn="ctr"/>
            <a:r>
              <a:rPr lang="fr-FR" sz="2000" b="1" dirty="0">
                <a:solidFill>
                  <a:srgbClr val="0070C0"/>
                </a:solidFill>
              </a:rPr>
              <a:t>COMPÉTENCES AU SERVICE DE LA PERFORMANCE COLLECTIVE</a:t>
            </a:r>
          </a:p>
        </p:txBody>
      </p:sp>
      <p:sp>
        <p:nvSpPr>
          <p:cNvPr id="3" name="Bulle ronde 2"/>
          <p:cNvSpPr/>
          <p:nvPr/>
        </p:nvSpPr>
        <p:spPr>
          <a:xfrm>
            <a:off x="963467" y="2418948"/>
            <a:ext cx="3954317" cy="1553673"/>
          </a:xfrm>
          <a:prstGeom prst="wedgeEllipseCallout">
            <a:avLst/>
          </a:prstGeom>
          <a:solidFill>
            <a:schemeClr val="accent2">
              <a:lumMod val="60000"/>
              <a:lumOff val="40000"/>
            </a:schemeClr>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rgbClr val="7030A0"/>
              </a:solidFill>
            </a:endParaRPr>
          </a:p>
          <a:p>
            <a:pPr algn="ctr"/>
            <a:r>
              <a:rPr lang="fr-FR" b="1" dirty="0">
                <a:solidFill>
                  <a:schemeClr val="bg1"/>
                </a:solidFill>
              </a:rPr>
              <a:t>Accompagner les agents dans la construction de leur parcours de formation</a:t>
            </a:r>
            <a:endParaRPr lang="fr-FR" dirty="0">
              <a:solidFill>
                <a:schemeClr val="bg1"/>
              </a:solidFill>
            </a:endParaRPr>
          </a:p>
          <a:p>
            <a:pPr algn="ctr"/>
            <a:endParaRPr lang="fr-FR" dirty="0"/>
          </a:p>
        </p:txBody>
      </p:sp>
      <p:sp>
        <p:nvSpPr>
          <p:cNvPr id="4" name="Bulle ronde 3"/>
          <p:cNvSpPr/>
          <p:nvPr/>
        </p:nvSpPr>
        <p:spPr>
          <a:xfrm>
            <a:off x="4447449" y="2736578"/>
            <a:ext cx="3749964" cy="1330036"/>
          </a:xfrm>
          <a:prstGeom prst="wedgeEllipseCallout">
            <a:avLst/>
          </a:prstGeom>
          <a:solidFill>
            <a:srgbClr val="7030A0"/>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a:p>
            <a:pPr algn="ctr"/>
            <a:r>
              <a:rPr lang="fr-FR" b="1" dirty="0"/>
              <a:t>Atteindre, voire dépasser les 6% de personnels BOE</a:t>
            </a:r>
          </a:p>
          <a:p>
            <a:pPr algn="ctr"/>
            <a:r>
              <a:rPr lang="fr-FR" dirty="0"/>
              <a:t>*</a:t>
            </a:r>
          </a:p>
        </p:txBody>
      </p:sp>
      <p:sp>
        <p:nvSpPr>
          <p:cNvPr id="5" name="Bulle ronde 4"/>
          <p:cNvSpPr/>
          <p:nvPr/>
        </p:nvSpPr>
        <p:spPr>
          <a:xfrm>
            <a:off x="1936752" y="3775669"/>
            <a:ext cx="3749964" cy="1793834"/>
          </a:xfrm>
          <a:prstGeom prst="wedgeEllipseCallout">
            <a:avLst/>
          </a:prstGeom>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bg1"/>
                </a:solidFill>
              </a:rPr>
              <a:t>Intensifier la création des équipes plurielles et pluridisciplinaires (DRH, Santé, CH, RRH, Direction service, </a:t>
            </a:r>
            <a:r>
              <a:rPr lang="fr-FR" sz="1600" b="1">
                <a:solidFill>
                  <a:schemeClr val="bg1"/>
                </a:solidFill>
              </a:rPr>
              <a:t>Responsable formation)</a:t>
            </a:r>
            <a:endParaRPr lang="fr-FR" sz="1600" dirty="0">
              <a:solidFill>
                <a:schemeClr val="bg1"/>
              </a:solidFill>
            </a:endParaRPr>
          </a:p>
        </p:txBody>
      </p:sp>
      <p:sp>
        <p:nvSpPr>
          <p:cNvPr id="6" name="Bulle ronde 5"/>
          <p:cNvSpPr/>
          <p:nvPr/>
        </p:nvSpPr>
        <p:spPr>
          <a:xfrm>
            <a:off x="5067013" y="3968331"/>
            <a:ext cx="3749964" cy="1502889"/>
          </a:xfrm>
          <a:prstGeom prst="wedgeEllipseCallout">
            <a:avLst/>
          </a:prstGeom>
          <a:solidFill>
            <a:schemeClr val="accent4">
              <a:lumMod val="75000"/>
            </a:schemeClr>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Diversifier nos viviers de recrutement en </a:t>
            </a:r>
          </a:p>
          <a:p>
            <a:pPr algn="ctr"/>
            <a:r>
              <a:rPr lang="fr-FR" b="1" dirty="0">
                <a:solidFill>
                  <a:schemeClr val="bg1"/>
                </a:solidFill>
              </a:rPr>
              <a:t>nouant des partenariats avec Pôle emploi, le CRP</a:t>
            </a:r>
            <a:r>
              <a:rPr lang="mr-IN" b="1" dirty="0">
                <a:solidFill>
                  <a:schemeClr val="bg1"/>
                </a:solidFill>
              </a:rPr>
              <a:t>…</a:t>
            </a:r>
            <a:endParaRPr lang="fr-FR" b="1" dirty="0">
              <a:solidFill>
                <a:schemeClr val="bg1"/>
              </a:solidFill>
            </a:endParaRPr>
          </a:p>
        </p:txBody>
      </p:sp>
      <p:sp>
        <p:nvSpPr>
          <p:cNvPr id="7" name="Bulle ronde 6"/>
          <p:cNvSpPr/>
          <p:nvPr/>
        </p:nvSpPr>
        <p:spPr>
          <a:xfrm>
            <a:off x="7108966" y="1015558"/>
            <a:ext cx="3930077" cy="2134222"/>
          </a:xfrm>
          <a:prstGeom prst="wedgeEllipseCallout">
            <a:avLst/>
          </a:prstGeom>
          <a:solidFill>
            <a:srgbClr val="92D050"/>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Développer la culture de l’accueil du handicap et proposer des solutions de reconversion professionnelle aux BOE</a:t>
            </a:r>
          </a:p>
        </p:txBody>
      </p:sp>
      <p:sp>
        <p:nvSpPr>
          <p:cNvPr id="9" name="Bulle ronde 8"/>
          <p:cNvSpPr/>
          <p:nvPr/>
        </p:nvSpPr>
        <p:spPr>
          <a:xfrm>
            <a:off x="3289300" y="1112363"/>
            <a:ext cx="4122883" cy="1792477"/>
          </a:xfrm>
          <a:prstGeom prst="wedgeEllipseCallout">
            <a:avLst/>
          </a:prstGeom>
          <a:solidFill>
            <a:schemeClr val="accent5">
              <a:lumMod val="50000"/>
            </a:schemeClr>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bg1"/>
              </a:solidFill>
            </a:endParaRPr>
          </a:p>
          <a:p>
            <a:pPr algn="ctr"/>
            <a:r>
              <a:rPr lang="fr-FR" b="1" dirty="0">
                <a:solidFill>
                  <a:schemeClr val="bg1"/>
                </a:solidFill>
              </a:rPr>
              <a:t>Intégrer par la voie de l’Apprentissage en mobilisant les aides du FIPHFP</a:t>
            </a:r>
          </a:p>
          <a:p>
            <a:pPr algn="ctr"/>
            <a:endParaRPr lang="fr-FR" dirty="0"/>
          </a:p>
        </p:txBody>
      </p:sp>
      <p:sp>
        <p:nvSpPr>
          <p:cNvPr id="10" name="Bulle ronde 9"/>
          <p:cNvSpPr/>
          <p:nvPr/>
        </p:nvSpPr>
        <p:spPr>
          <a:xfrm>
            <a:off x="7759414" y="2805535"/>
            <a:ext cx="4000786" cy="1469601"/>
          </a:xfrm>
          <a:prstGeom prst="wedgeEllipseCallout">
            <a:avLst/>
          </a:prstGeom>
          <a:solidFill>
            <a:schemeClr val="accent5">
              <a:lumMod val="50000"/>
            </a:schemeClr>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bg1"/>
              </a:solidFill>
            </a:endParaRPr>
          </a:p>
          <a:p>
            <a:pPr algn="ctr"/>
            <a:r>
              <a:rPr lang="fr-FR" b="1" dirty="0">
                <a:solidFill>
                  <a:schemeClr val="bg1"/>
                </a:solidFill>
              </a:rPr>
              <a:t>Poursuivre la sensibilisation au handicap (SEEPH, campagnes de communication</a:t>
            </a:r>
            <a:r>
              <a:rPr lang="mr-IN" b="1" dirty="0">
                <a:solidFill>
                  <a:schemeClr val="bg1"/>
                </a:solidFill>
              </a:rPr>
              <a:t>…</a:t>
            </a:r>
            <a:endParaRPr lang="fr-FR" b="1" dirty="0">
              <a:solidFill>
                <a:schemeClr val="bg1"/>
              </a:solidFill>
            </a:endParaRPr>
          </a:p>
          <a:p>
            <a:pPr algn="ctr"/>
            <a:endParaRPr lang="fr-FR" dirty="0"/>
          </a:p>
        </p:txBody>
      </p:sp>
      <p:sp>
        <p:nvSpPr>
          <p:cNvPr id="11" name="Bulle ronde 10"/>
          <p:cNvSpPr/>
          <p:nvPr/>
        </p:nvSpPr>
        <p:spPr>
          <a:xfrm>
            <a:off x="8379982" y="4275137"/>
            <a:ext cx="3749964" cy="1584036"/>
          </a:xfrm>
          <a:prstGeom prst="wedgeEllipseCallout">
            <a:avLst/>
          </a:prstGeom>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bg1"/>
                </a:solidFill>
              </a:rPr>
              <a:t>Favoriser </a:t>
            </a:r>
          </a:p>
          <a:p>
            <a:pPr algn="ctr"/>
            <a:r>
              <a:rPr lang="fr-FR" dirty="0"/>
              <a:t>l’autonomie professionnelle et sociale future de l’Étudiant</a:t>
            </a:r>
          </a:p>
        </p:txBody>
      </p:sp>
      <p:sp>
        <p:nvSpPr>
          <p:cNvPr id="13" name="ZoneTexte 12"/>
          <p:cNvSpPr txBox="1"/>
          <p:nvPr/>
        </p:nvSpPr>
        <p:spPr>
          <a:xfrm>
            <a:off x="304800" y="5638799"/>
            <a:ext cx="8699500" cy="646331"/>
          </a:xfrm>
          <a:prstGeom prst="rect">
            <a:avLst/>
          </a:prstGeom>
          <a:noFill/>
        </p:spPr>
        <p:txBody>
          <a:bodyPr wrap="square" rtlCol="0">
            <a:spAutoFit/>
          </a:bodyPr>
          <a:lstStyle/>
          <a:p>
            <a:r>
              <a:rPr lang="fr-FR" sz="1200" b="1" dirty="0"/>
              <a:t>* Notre taux d’emploi direct de personnes en situation de handicap pour 2019 est de 4,46 %,  l’évolution en est positive depuis 2015 avec 2,43 % cette année, 2,58 % en 2016, 3,58% en 2017 et 3,63 % en 2018 (données issues de MESRI : Note de service annuelle relative au handicap du 18 juin 2020). </a:t>
            </a:r>
          </a:p>
        </p:txBody>
      </p:sp>
      <p:sp>
        <p:nvSpPr>
          <p:cNvPr id="14" name="ZoneTexte 13"/>
          <p:cNvSpPr txBox="1"/>
          <p:nvPr/>
        </p:nvSpPr>
        <p:spPr>
          <a:xfrm>
            <a:off x="2362200" y="1562100"/>
            <a:ext cx="184731" cy="369332"/>
          </a:xfrm>
          <a:prstGeom prst="rect">
            <a:avLst/>
          </a:prstGeom>
          <a:noFill/>
        </p:spPr>
        <p:txBody>
          <a:bodyPr wrap="none" rtlCol="0">
            <a:spAutoFit/>
          </a:bodyPr>
          <a:lstStyle/>
          <a:p>
            <a:endParaRPr lang="fr-FR"/>
          </a:p>
        </p:txBody>
      </p:sp>
      <p:sp>
        <p:nvSpPr>
          <p:cNvPr id="15" name="Bulle ronde 14"/>
          <p:cNvSpPr/>
          <p:nvPr/>
        </p:nvSpPr>
        <p:spPr>
          <a:xfrm>
            <a:off x="252700" y="892961"/>
            <a:ext cx="3225800" cy="1885662"/>
          </a:xfrm>
          <a:prstGeom prst="wedgeEllipseCallout">
            <a:avLst/>
          </a:prstGeom>
          <a:solidFill>
            <a:srgbClr val="FF0000">
              <a:alpha val="8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GPEC, Réaliser une cartographie des métiers et compétences, anticiper les départs à la retraite</a:t>
            </a:r>
          </a:p>
        </p:txBody>
      </p:sp>
    </p:spTree>
    <p:extLst>
      <p:ext uri="{BB962C8B-B14F-4D97-AF65-F5344CB8AC3E}">
        <p14:creationId xmlns:p14="http://schemas.microsoft.com/office/powerpoint/2010/main" val="1090016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63466" y="211987"/>
            <a:ext cx="11088833" cy="400110"/>
          </a:xfrm>
          <a:prstGeom prst="rect">
            <a:avLst/>
          </a:prstGeom>
          <a:noFill/>
        </p:spPr>
        <p:txBody>
          <a:bodyPr wrap="square" rtlCol="0">
            <a:spAutoFit/>
          </a:bodyPr>
          <a:lstStyle/>
          <a:p>
            <a:pPr algn="ctr"/>
            <a:r>
              <a:rPr lang="fr-FR" sz="2000" b="1" dirty="0">
                <a:solidFill>
                  <a:srgbClr val="0070C0"/>
                </a:solidFill>
              </a:rPr>
              <a:t>ACCOMPAGNER LES ÉTUDIANTS EN LIEN AVEC LES ÉQUIPES PÉDAGOGIQUES</a:t>
            </a:r>
          </a:p>
        </p:txBody>
      </p:sp>
      <p:sp>
        <p:nvSpPr>
          <p:cNvPr id="3" name="Bulle ronde 2"/>
          <p:cNvSpPr/>
          <p:nvPr/>
        </p:nvSpPr>
        <p:spPr>
          <a:xfrm>
            <a:off x="963467" y="2418948"/>
            <a:ext cx="3954317" cy="1553673"/>
          </a:xfrm>
          <a:prstGeom prst="wedgeEllipseCallout">
            <a:avLst/>
          </a:prstGeom>
          <a:solidFill>
            <a:schemeClr val="accent2">
              <a:lumMod val="60000"/>
              <a:lumOff val="40000"/>
            </a:schemeClr>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rgbClr val="7030A0"/>
              </a:solidFill>
            </a:endParaRPr>
          </a:p>
          <a:p>
            <a:pPr algn="ctr"/>
            <a:r>
              <a:rPr lang="fr-FR" b="1" dirty="0">
                <a:solidFill>
                  <a:schemeClr val="bg1"/>
                </a:solidFill>
              </a:rPr>
              <a:t>Animer le Réseau des Ambassadeurs Handicap</a:t>
            </a:r>
            <a:endParaRPr lang="fr-FR" dirty="0">
              <a:solidFill>
                <a:schemeClr val="bg1"/>
              </a:solidFill>
            </a:endParaRPr>
          </a:p>
          <a:p>
            <a:pPr algn="ctr"/>
            <a:endParaRPr lang="fr-FR" dirty="0"/>
          </a:p>
        </p:txBody>
      </p:sp>
      <p:sp>
        <p:nvSpPr>
          <p:cNvPr id="4" name="Bulle ronde 3"/>
          <p:cNvSpPr/>
          <p:nvPr/>
        </p:nvSpPr>
        <p:spPr>
          <a:xfrm>
            <a:off x="4447449" y="2418947"/>
            <a:ext cx="3749964" cy="1832219"/>
          </a:xfrm>
          <a:prstGeom prst="wedgeEllipseCallout">
            <a:avLst/>
          </a:prstGeom>
          <a:solidFill>
            <a:srgbClr val="7030A0"/>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a:p>
            <a:pPr algn="ctr"/>
            <a:r>
              <a:rPr lang="fr-FR" dirty="0"/>
              <a:t>Animer une politique de recrutement  des accompagnants (vacataire, emploi étudiant, bénévole …) </a:t>
            </a:r>
          </a:p>
        </p:txBody>
      </p:sp>
      <p:sp>
        <p:nvSpPr>
          <p:cNvPr id="5" name="Bulle ronde 4"/>
          <p:cNvSpPr/>
          <p:nvPr/>
        </p:nvSpPr>
        <p:spPr>
          <a:xfrm>
            <a:off x="1317188" y="3775669"/>
            <a:ext cx="4115241" cy="2083504"/>
          </a:xfrm>
          <a:prstGeom prst="wedgeEllipseCallout">
            <a:avLst/>
          </a:prstGeom>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1600" b="1" dirty="0"/>
              <a:t>Mettre en place pour certains aménagements, des réunions plurielles (CAAH – Scolarité – Enseignant – Direction administrative et pédagogique de Composante - SUMPPS)</a:t>
            </a:r>
          </a:p>
        </p:txBody>
      </p:sp>
      <p:sp>
        <p:nvSpPr>
          <p:cNvPr id="6" name="Bulle ronde 5"/>
          <p:cNvSpPr/>
          <p:nvPr/>
        </p:nvSpPr>
        <p:spPr>
          <a:xfrm>
            <a:off x="5066726" y="4251167"/>
            <a:ext cx="3749964" cy="1502889"/>
          </a:xfrm>
          <a:prstGeom prst="wedgeEllipseCallout">
            <a:avLst/>
          </a:prstGeom>
          <a:solidFill>
            <a:schemeClr val="accent4">
              <a:lumMod val="75000"/>
            </a:schemeClr>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Accompagner les Étudiants sur la relation Entreprise</a:t>
            </a:r>
          </a:p>
        </p:txBody>
      </p:sp>
      <p:sp>
        <p:nvSpPr>
          <p:cNvPr id="7" name="Bulle ronde 6"/>
          <p:cNvSpPr/>
          <p:nvPr/>
        </p:nvSpPr>
        <p:spPr>
          <a:xfrm>
            <a:off x="7050080" y="834911"/>
            <a:ext cx="3930077" cy="2134222"/>
          </a:xfrm>
          <a:prstGeom prst="wedgeEllipseCallout">
            <a:avLst/>
          </a:prstGeom>
          <a:solidFill>
            <a:srgbClr val="92D050"/>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Créer un vivier d’Étudiants pour offres de stages, d'apprentissages, de contrats doctoraux</a:t>
            </a:r>
          </a:p>
        </p:txBody>
      </p:sp>
      <p:sp>
        <p:nvSpPr>
          <p:cNvPr id="9" name="Bulle ronde 8"/>
          <p:cNvSpPr/>
          <p:nvPr/>
        </p:nvSpPr>
        <p:spPr>
          <a:xfrm>
            <a:off x="2818825" y="936914"/>
            <a:ext cx="4122883" cy="1792477"/>
          </a:xfrm>
          <a:prstGeom prst="wedgeEllipseCallout">
            <a:avLst/>
          </a:prstGeom>
          <a:solidFill>
            <a:schemeClr val="accent5">
              <a:lumMod val="50000"/>
            </a:schemeClr>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bg1"/>
              </a:solidFill>
            </a:endParaRPr>
          </a:p>
          <a:p>
            <a:pPr algn="ctr"/>
            <a:r>
              <a:rPr lang="fr-FR" b="1" dirty="0">
                <a:solidFill>
                  <a:schemeClr val="bg1"/>
                </a:solidFill>
              </a:rPr>
              <a:t>Construire une Université ASPIE-</a:t>
            </a:r>
            <a:r>
              <a:rPr lang="fr-FR" b="1" dirty="0" err="1">
                <a:solidFill>
                  <a:schemeClr val="bg1"/>
                </a:solidFill>
              </a:rPr>
              <a:t>FRIENDLYen</a:t>
            </a:r>
            <a:r>
              <a:rPr lang="fr-FR" b="1" dirty="0">
                <a:solidFill>
                  <a:schemeClr val="bg1"/>
                </a:solidFill>
              </a:rPr>
              <a:t> lien avec notre partenariat (Stratégie Nationale pour l’Autisme)</a:t>
            </a:r>
          </a:p>
          <a:p>
            <a:pPr algn="ctr"/>
            <a:endParaRPr lang="fr-FR" dirty="0"/>
          </a:p>
        </p:txBody>
      </p:sp>
      <p:sp>
        <p:nvSpPr>
          <p:cNvPr id="10" name="Bulle ronde 9"/>
          <p:cNvSpPr/>
          <p:nvPr/>
        </p:nvSpPr>
        <p:spPr>
          <a:xfrm>
            <a:off x="7759414" y="2603501"/>
            <a:ext cx="4187824" cy="1671636"/>
          </a:xfrm>
          <a:prstGeom prst="wedgeEllipseCallout">
            <a:avLst/>
          </a:prstGeom>
          <a:solidFill>
            <a:schemeClr val="accent5">
              <a:lumMod val="50000"/>
            </a:schemeClr>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bg1"/>
              </a:solidFill>
            </a:endParaRPr>
          </a:p>
          <a:p>
            <a:pPr lvl="0" algn="ctr"/>
            <a:r>
              <a:rPr lang="fr-FR" sz="1600" b="1" dirty="0"/>
              <a:t>Établir un lien avec les enseignants référents handicap du secondaire (ERH) afin d’améliorer l’accueil et l’accompagnement des étudiants dans le supérieur</a:t>
            </a:r>
          </a:p>
          <a:p>
            <a:pPr algn="ctr"/>
            <a:endParaRPr lang="fr-FR" dirty="0"/>
          </a:p>
        </p:txBody>
      </p:sp>
      <p:sp>
        <p:nvSpPr>
          <p:cNvPr id="11" name="Bulle ronde 10"/>
          <p:cNvSpPr/>
          <p:nvPr/>
        </p:nvSpPr>
        <p:spPr>
          <a:xfrm>
            <a:off x="8379982" y="4275137"/>
            <a:ext cx="3749964" cy="1584036"/>
          </a:xfrm>
          <a:prstGeom prst="wedgeEllipseCallout">
            <a:avLst/>
          </a:prstGeom>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bg1"/>
                </a:solidFill>
              </a:rPr>
              <a:t>Favoriser </a:t>
            </a:r>
          </a:p>
          <a:p>
            <a:pPr algn="ctr"/>
            <a:r>
              <a:rPr lang="fr-FR" dirty="0"/>
              <a:t>l’autonomie professionnelle et sociale future de l’Étudiant</a:t>
            </a:r>
          </a:p>
        </p:txBody>
      </p:sp>
      <p:sp>
        <p:nvSpPr>
          <p:cNvPr id="12" name="Carré corné 11"/>
          <p:cNvSpPr/>
          <p:nvPr/>
        </p:nvSpPr>
        <p:spPr>
          <a:xfrm>
            <a:off x="819227" y="1064514"/>
            <a:ext cx="1866900" cy="1352147"/>
          </a:xfrm>
          <a:prstGeom prst="foldedCorner">
            <a:avLst/>
          </a:prstGeom>
          <a:solidFill>
            <a:schemeClr val="accent4">
              <a:alpha val="78000"/>
            </a:schemeClr>
          </a:solidFill>
          <a:ln>
            <a:solidFill>
              <a:schemeClr val="accent1">
                <a:shade val="50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 de 500 </a:t>
            </a:r>
            <a:r>
              <a:rPr lang="fr-FR" b="1" dirty="0"/>
              <a:t>Étudiants Accompagnés </a:t>
            </a:r>
          </a:p>
        </p:txBody>
      </p:sp>
    </p:spTree>
    <p:extLst>
      <p:ext uri="{BB962C8B-B14F-4D97-AF65-F5344CB8AC3E}">
        <p14:creationId xmlns:p14="http://schemas.microsoft.com/office/powerpoint/2010/main" val="2094824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714500" y="705971"/>
            <a:ext cx="10233212" cy="712694"/>
          </a:xfrm>
        </p:spPr>
        <p:txBody>
          <a:bodyPr/>
          <a:lstStyle/>
          <a:p>
            <a:r>
              <a:rPr lang="fr-FR" sz="4000" dirty="0">
                <a:solidFill>
                  <a:srgbClr val="0070C0"/>
                </a:solidFill>
                <a:latin typeface="+mn-lt"/>
              </a:rPr>
              <a:t>CONSTRUIRE UNE UNIVERSITÉ ASPIE-FRIENDLY</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4300" y="2159000"/>
            <a:ext cx="4305300" cy="1968500"/>
          </a:xfrm>
          <a:prstGeom prst="rect">
            <a:avLst/>
          </a:prstGeom>
        </p:spPr>
      </p:pic>
      <p:sp>
        <p:nvSpPr>
          <p:cNvPr id="4" name="ZoneTexte 3"/>
          <p:cNvSpPr txBox="1"/>
          <p:nvPr/>
        </p:nvSpPr>
        <p:spPr>
          <a:xfrm>
            <a:off x="3924300" y="4127500"/>
            <a:ext cx="4305300" cy="461665"/>
          </a:xfrm>
          <a:prstGeom prst="rect">
            <a:avLst/>
          </a:prstGeom>
          <a:noFill/>
        </p:spPr>
        <p:txBody>
          <a:bodyPr wrap="square" rtlCol="0">
            <a:spAutoFit/>
          </a:bodyPr>
          <a:lstStyle/>
          <a:p>
            <a:pPr algn="ctr"/>
            <a:r>
              <a:rPr lang="fr-FR" sz="2400" b="1" dirty="0">
                <a:hlinkClick r:id="rId3"/>
              </a:rPr>
              <a:t>https://</a:t>
            </a:r>
            <a:r>
              <a:rPr lang="fr-FR" sz="2400" b="1" dirty="0" err="1">
                <a:hlinkClick r:id="rId3"/>
              </a:rPr>
              <a:t>aspie-friendly.fr</a:t>
            </a:r>
            <a:r>
              <a:rPr lang="fr-FR" sz="2400" b="1" dirty="0">
                <a:hlinkClick r:id="rId3"/>
              </a:rPr>
              <a:t>/</a:t>
            </a:r>
            <a:endParaRPr lang="fr-FR" sz="2400" b="1" dirty="0"/>
          </a:p>
        </p:txBody>
      </p:sp>
    </p:spTree>
    <p:extLst>
      <p:ext uri="{BB962C8B-B14F-4D97-AF65-F5344CB8AC3E}">
        <p14:creationId xmlns:p14="http://schemas.microsoft.com/office/powerpoint/2010/main" val="455544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171700" y="444500"/>
            <a:ext cx="8931804" cy="461665"/>
          </a:xfrm>
          <a:prstGeom prst="rect">
            <a:avLst/>
          </a:prstGeom>
          <a:noFill/>
        </p:spPr>
        <p:txBody>
          <a:bodyPr wrap="none" rtlCol="0">
            <a:spAutoFit/>
          </a:bodyPr>
          <a:lstStyle/>
          <a:p>
            <a:r>
              <a:rPr lang="fr-FR" sz="2400" b="1" dirty="0">
                <a:solidFill>
                  <a:srgbClr val="0070C0"/>
                </a:solidFill>
              </a:rPr>
              <a:t>En 2019, Université Côte d’Azur a rejoint le dispositif ASPIE-FRIENDLY</a:t>
            </a:r>
          </a:p>
        </p:txBody>
      </p:sp>
      <p:sp>
        <p:nvSpPr>
          <p:cNvPr id="6" name="ZoneTexte 5"/>
          <p:cNvSpPr txBox="1"/>
          <p:nvPr/>
        </p:nvSpPr>
        <p:spPr>
          <a:xfrm>
            <a:off x="1246452" y="1689100"/>
            <a:ext cx="10375900" cy="3693319"/>
          </a:xfrm>
          <a:prstGeom prst="rect">
            <a:avLst/>
          </a:prstGeom>
          <a:noFill/>
        </p:spPr>
        <p:txBody>
          <a:bodyPr wrap="square" rtlCol="0">
            <a:spAutoFit/>
          </a:bodyPr>
          <a:lstStyle/>
          <a:p>
            <a:pPr algn="ctr"/>
            <a:r>
              <a:rPr lang="fr-FR" dirty="0">
                <a:solidFill>
                  <a:schemeClr val="tx2"/>
                </a:solidFill>
              </a:rPr>
              <a:t>Inscrit dans la </a:t>
            </a:r>
            <a:r>
              <a:rPr lang="fr-FR" b="1" dirty="0">
                <a:solidFill>
                  <a:schemeClr val="tx2"/>
                </a:solidFill>
              </a:rPr>
              <a:t>Stratégie nationale pour l’autisme</a:t>
            </a:r>
            <a:r>
              <a:rPr lang="fr-FR" dirty="0">
                <a:solidFill>
                  <a:schemeClr val="tx2"/>
                </a:solidFill>
              </a:rPr>
              <a:t> (2018-2028) et sélectionné et financé par le Programme Investissements d’Avenir (</a:t>
            </a:r>
            <a:r>
              <a:rPr lang="fr-FR" b="1" dirty="0">
                <a:solidFill>
                  <a:schemeClr val="tx2"/>
                </a:solidFill>
              </a:rPr>
              <a:t>PIA</a:t>
            </a:r>
            <a:r>
              <a:rPr lang="fr-FR" dirty="0">
                <a:solidFill>
                  <a:schemeClr val="tx2"/>
                </a:solidFill>
              </a:rPr>
              <a:t>) en 2018, le projet </a:t>
            </a:r>
            <a:r>
              <a:rPr lang="fr-FR" b="1" dirty="0">
                <a:solidFill>
                  <a:schemeClr val="tx2"/>
                </a:solidFill>
              </a:rPr>
              <a:t>« Construire une Université </a:t>
            </a:r>
            <a:r>
              <a:rPr lang="fr-FR" b="1" dirty="0" err="1">
                <a:solidFill>
                  <a:schemeClr val="tx2"/>
                </a:solidFill>
              </a:rPr>
              <a:t>Aspie-Friendly</a:t>
            </a:r>
            <a:r>
              <a:rPr lang="fr-FR" b="1" dirty="0">
                <a:solidFill>
                  <a:schemeClr val="tx2"/>
                </a:solidFill>
              </a:rPr>
              <a:t> »</a:t>
            </a:r>
            <a:r>
              <a:rPr lang="fr-FR" dirty="0">
                <a:solidFill>
                  <a:schemeClr val="tx2"/>
                </a:solidFill>
              </a:rPr>
              <a:t> engage des </a:t>
            </a:r>
            <a:r>
              <a:rPr lang="fr-FR" b="1" dirty="0">
                <a:solidFill>
                  <a:schemeClr val="tx2"/>
                </a:solidFill>
              </a:rPr>
              <a:t>universités dans l’inclusion globale des étudiants autistes sans déficience intellectuelle</a:t>
            </a:r>
            <a:r>
              <a:rPr lang="fr-FR" dirty="0">
                <a:solidFill>
                  <a:schemeClr val="tx2"/>
                </a:solidFill>
              </a:rPr>
              <a:t>, présentant un </a:t>
            </a:r>
            <a:r>
              <a:rPr lang="fr-FR" b="1" dirty="0">
                <a:solidFill>
                  <a:schemeClr val="tx2"/>
                </a:solidFill>
              </a:rPr>
              <a:t>Trouble du Spectre de l’Autisme</a:t>
            </a:r>
            <a:r>
              <a:rPr lang="fr-FR" dirty="0">
                <a:solidFill>
                  <a:schemeClr val="tx2"/>
                </a:solidFill>
              </a:rPr>
              <a:t>. L’objectif est </a:t>
            </a:r>
            <a:r>
              <a:rPr lang="fr-FR" b="1" dirty="0">
                <a:solidFill>
                  <a:schemeClr val="tx2"/>
                </a:solidFill>
              </a:rPr>
              <a:t>d’améliorer leur inclusion dans l’enseignement supérieur </a:t>
            </a:r>
            <a:r>
              <a:rPr lang="fr-FR" dirty="0">
                <a:solidFill>
                  <a:schemeClr val="tx2"/>
                </a:solidFill>
              </a:rPr>
              <a:t>et les accompagner vers une insertion sociale et professionnelle.</a:t>
            </a:r>
          </a:p>
          <a:p>
            <a:pPr algn="ctr"/>
            <a:r>
              <a:rPr lang="fr-FR" dirty="0">
                <a:solidFill>
                  <a:schemeClr val="tx2"/>
                </a:solidFill>
              </a:rPr>
              <a:t>Ce projet est porté par l’Université Fédérale de Toulouse Midi-Pyrénées et Bertrand </a:t>
            </a:r>
            <a:r>
              <a:rPr lang="fr-FR" dirty="0" err="1">
                <a:solidFill>
                  <a:schemeClr val="tx2"/>
                </a:solidFill>
              </a:rPr>
              <a:t>Monthubert</a:t>
            </a:r>
            <a:r>
              <a:rPr lang="fr-FR" dirty="0">
                <a:solidFill>
                  <a:schemeClr val="tx2"/>
                </a:solidFill>
              </a:rPr>
              <a:t> (coordinateur national) et associe </a:t>
            </a:r>
            <a:r>
              <a:rPr lang="fr-FR" b="1" dirty="0">
                <a:solidFill>
                  <a:schemeClr val="tx2"/>
                </a:solidFill>
              </a:rPr>
              <a:t>plus d’une vingtaine d’établissements partenaires.</a:t>
            </a:r>
          </a:p>
          <a:p>
            <a:pPr algn="ctr"/>
            <a:endParaRPr lang="fr-FR" b="1" dirty="0">
              <a:solidFill>
                <a:schemeClr val="tx2"/>
              </a:solidFill>
            </a:endParaRPr>
          </a:p>
          <a:p>
            <a:pPr algn="ctr"/>
            <a:r>
              <a:rPr lang="fr-FR" dirty="0">
                <a:solidFill>
                  <a:schemeClr val="tx2"/>
                </a:solidFill>
              </a:rPr>
              <a:t>Le projet a débuté en 2018 </a:t>
            </a:r>
            <a:r>
              <a:rPr lang="fr-FR" b="1" dirty="0">
                <a:solidFill>
                  <a:schemeClr val="tx2"/>
                </a:solidFill>
              </a:rPr>
              <a:t>pour une durée de 10 ans</a:t>
            </a:r>
            <a:r>
              <a:rPr lang="fr-FR" dirty="0">
                <a:solidFill>
                  <a:schemeClr val="tx2"/>
                </a:solidFill>
              </a:rPr>
              <a:t>. Il essaie d’aborder toutes les questions depuis le travail avec les partenaires de l’éducation nationale, en amont de l’entrée à l’université, jusqu’à l’insertion sociale et professionnelle  en passant par l’adaptation pédagogique, les outils numériques, l’accompagnement social et la formation. </a:t>
            </a:r>
          </a:p>
          <a:p>
            <a:pPr algn="ctr"/>
            <a:endParaRPr lang="fr-FR" b="1" dirty="0">
              <a:solidFill>
                <a:schemeClr val="tx2"/>
              </a:solidFill>
            </a:endParaRP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056" y="5099218"/>
            <a:ext cx="2331743" cy="1066136"/>
          </a:xfrm>
          <a:prstGeom prst="rect">
            <a:avLst/>
          </a:prstGeom>
        </p:spPr>
      </p:pic>
    </p:spTree>
    <p:extLst>
      <p:ext uri="{BB962C8B-B14F-4D97-AF65-F5344CB8AC3E}">
        <p14:creationId xmlns:p14="http://schemas.microsoft.com/office/powerpoint/2010/main" val="270279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221" y="5207000"/>
            <a:ext cx="1872379" cy="856102"/>
          </a:xfrm>
          <a:prstGeom prst="rect">
            <a:avLst/>
          </a:prstGeom>
        </p:spPr>
      </p:pic>
      <p:sp>
        <p:nvSpPr>
          <p:cNvPr id="8" name="ZoneTexte 7"/>
          <p:cNvSpPr txBox="1"/>
          <p:nvPr/>
        </p:nvSpPr>
        <p:spPr>
          <a:xfrm>
            <a:off x="2361910" y="914400"/>
            <a:ext cx="9512590" cy="5509200"/>
          </a:xfrm>
          <a:prstGeom prst="rect">
            <a:avLst/>
          </a:prstGeom>
          <a:noFill/>
        </p:spPr>
        <p:txBody>
          <a:bodyPr wrap="square" rtlCol="0">
            <a:spAutoFit/>
          </a:bodyPr>
          <a:lstStyle/>
          <a:p>
            <a:pPr algn="ctr"/>
            <a:r>
              <a:rPr lang="fr-FR" sz="3200" b="1" dirty="0">
                <a:solidFill>
                  <a:srgbClr val="0070C0"/>
                </a:solidFill>
              </a:rPr>
              <a:t>CONSTAT</a:t>
            </a:r>
          </a:p>
          <a:p>
            <a:pPr algn="ctr"/>
            <a:endParaRPr lang="fr-FR" sz="2000" b="1" dirty="0">
              <a:solidFill>
                <a:srgbClr val="0070C0"/>
              </a:solidFill>
            </a:endParaRPr>
          </a:p>
          <a:p>
            <a:pPr algn="ctr"/>
            <a:r>
              <a:rPr lang="fr-FR" dirty="0"/>
              <a:t> « Nous avions fait le constat que le nombre d’étudiants </a:t>
            </a:r>
            <a:r>
              <a:rPr lang="fr-FR" dirty="0" err="1"/>
              <a:t>aspies</a:t>
            </a:r>
            <a:r>
              <a:rPr lang="fr-FR" dirty="0"/>
              <a:t> (présentant un trouble du spectre de l’autisme sans déficience intellectuelle) à l’université est beaucoup plus faible que ce que nous devrions avoir. Il semblait donc nécessaire de construire un projet global pour améliorer l’accessibilité des études supérieur pour ces étudiants ».</a:t>
            </a:r>
          </a:p>
          <a:p>
            <a:pPr algn="ctr"/>
            <a:endParaRPr lang="fr-FR" dirty="0"/>
          </a:p>
          <a:p>
            <a:pPr marL="285750" indent="-285750">
              <a:buFont typeface="Arial" charset="0"/>
              <a:buChar char="•"/>
            </a:pPr>
            <a:r>
              <a:rPr lang="fr-FR" b="1" dirty="0">
                <a:solidFill>
                  <a:schemeClr val="tx2"/>
                </a:solidFill>
              </a:rPr>
              <a:t>1% de la population présente un TSA</a:t>
            </a:r>
            <a:r>
              <a:rPr lang="fr-FR" dirty="0">
                <a:solidFill>
                  <a:schemeClr val="tx2"/>
                </a:solidFill>
              </a:rPr>
              <a:t>, les personnes autistes et sans déficience intellectuelle, appelées ASPIE, sont capables de s’investir profondément dans certains sujets et bénéficient d’une rigueur et d’un sens logique importants.</a:t>
            </a:r>
          </a:p>
          <a:p>
            <a:pPr marL="285750" indent="-285750">
              <a:buFont typeface="Arial" charset="0"/>
              <a:buChar char="•"/>
            </a:pPr>
            <a:r>
              <a:rPr lang="fr-FR" dirty="0">
                <a:solidFill>
                  <a:schemeClr val="tx2"/>
                </a:solidFill>
              </a:rPr>
              <a:t>Les </a:t>
            </a:r>
            <a:r>
              <a:rPr lang="fr-FR" dirty="0" err="1">
                <a:solidFill>
                  <a:schemeClr val="tx2"/>
                </a:solidFill>
              </a:rPr>
              <a:t>Aspies</a:t>
            </a:r>
            <a:r>
              <a:rPr lang="fr-FR" dirty="0">
                <a:solidFill>
                  <a:schemeClr val="tx2"/>
                </a:solidFill>
              </a:rPr>
              <a:t> ont des </a:t>
            </a:r>
            <a:r>
              <a:rPr lang="fr-FR" b="1" dirty="0">
                <a:solidFill>
                  <a:schemeClr val="tx2"/>
                </a:solidFill>
              </a:rPr>
              <a:t>difficultés sensorielles </a:t>
            </a:r>
            <a:r>
              <a:rPr lang="fr-FR" dirty="0">
                <a:solidFill>
                  <a:schemeClr val="tx2"/>
                </a:solidFill>
              </a:rPr>
              <a:t>qui réduisent souvent leur concentration, ils connaissent également des </a:t>
            </a:r>
            <a:r>
              <a:rPr lang="fr-FR" b="1" dirty="0">
                <a:solidFill>
                  <a:schemeClr val="tx2"/>
                </a:solidFill>
              </a:rPr>
              <a:t>complications dans leurs interactions sociales</a:t>
            </a:r>
            <a:r>
              <a:rPr lang="fr-FR" dirty="0">
                <a:solidFill>
                  <a:schemeClr val="tx2"/>
                </a:solidFill>
              </a:rPr>
              <a:t>, l’organisation, la gestion des imprévus et l’interprétation des consignes.</a:t>
            </a:r>
          </a:p>
          <a:p>
            <a:pPr marL="285750" indent="-285750">
              <a:buFont typeface="Arial" charset="0"/>
              <a:buChar char="•"/>
            </a:pPr>
            <a:r>
              <a:rPr lang="fr-FR" dirty="0">
                <a:solidFill>
                  <a:schemeClr val="tx2"/>
                </a:solidFill>
              </a:rPr>
              <a:t>L’environnement universitaire, peu adapté aux particularités des ASPIES, les empêche d’exprimer leurs connaissances et les soumet à un stress permanent ; ils peuvent se retrouver en échec et dans les pires des cas, être mis de côté. </a:t>
            </a:r>
          </a:p>
          <a:p>
            <a:pPr marL="285750" indent="-285750">
              <a:buFont typeface="Arial" charset="0"/>
              <a:buChar char="•"/>
            </a:pPr>
            <a:endParaRPr lang="fr-FR" sz="1600" dirty="0">
              <a:solidFill>
                <a:schemeClr val="tx2"/>
              </a:solidFill>
            </a:endParaRPr>
          </a:p>
          <a:p>
            <a:pPr algn="ctr"/>
            <a:endParaRPr lang="fr-FR" sz="1600" dirty="0"/>
          </a:p>
          <a:p>
            <a:endParaRPr lang="fr-FR" sz="1600" b="1" dirty="0">
              <a:solidFill>
                <a:schemeClr val="tx2"/>
              </a:solidFill>
            </a:endParaRPr>
          </a:p>
        </p:txBody>
      </p:sp>
    </p:spTree>
    <p:extLst>
      <p:ext uri="{BB962C8B-B14F-4D97-AF65-F5344CB8AC3E}">
        <p14:creationId xmlns:p14="http://schemas.microsoft.com/office/powerpoint/2010/main" val="971617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976" y="1769480"/>
            <a:ext cx="5741042" cy="4178461"/>
          </a:xfrm>
          <a:prstGeom prst="rect">
            <a:avLst/>
          </a:prstGeom>
        </p:spPr>
      </p:pic>
      <p:sp>
        <p:nvSpPr>
          <p:cNvPr id="9" name="ZoneTexte 8"/>
          <p:cNvSpPr txBox="1"/>
          <p:nvPr/>
        </p:nvSpPr>
        <p:spPr>
          <a:xfrm>
            <a:off x="1829155" y="415984"/>
            <a:ext cx="9675726" cy="646331"/>
          </a:xfrm>
          <a:prstGeom prst="rect">
            <a:avLst/>
          </a:prstGeom>
          <a:noFill/>
        </p:spPr>
        <p:txBody>
          <a:bodyPr wrap="none" rtlCol="0">
            <a:spAutoFit/>
          </a:bodyPr>
          <a:lstStyle/>
          <a:p>
            <a:r>
              <a:rPr lang="fr-FR" sz="3600" b="1" dirty="0">
                <a:solidFill>
                  <a:srgbClr val="0070C0"/>
                </a:solidFill>
              </a:rPr>
              <a:t>6 AXES STRUCTURANTS de la MISSION HANDICAP</a:t>
            </a:r>
          </a:p>
        </p:txBody>
      </p:sp>
      <p:sp>
        <p:nvSpPr>
          <p:cNvPr id="10" name="ZoneTexte 9"/>
          <p:cNvSpPr txBox="1"/>
          <p:nvPr/>
        </p:nvSpPr>
        <p:spPr>
          <a:xfrm>
            <a:off x="7924800" y="1963351"/>
            <a:ext cx="3580081" cy="3508653"/>
          </a:xfrm>
          <a:prstGeom prst="rect">
            <a:avLst/>
          </a:prstGeom>
          <a:noFill/>
        </p:spPr>
        <p:txBody>
          <a:bodyPr wrap="square" rtlCol="0">
            <a:spAutoFit/>
          </a:bodyPr>
          <a:lstStyle/>
          <a:p>
            <a:pPr algn="ctr"/>
            <a:r>
              <a:rPr lang="fr-FR" sz="2400" b="1" dirty="0">
                <a:solidFill>
                  <a:schemeClr val="tx2"/>
                </a:solidFill>
              </a:rPr>
              <a:t>Le Handicap à Université Côte d’Azur, une histoire d’humains et</a:t>
            </a:r>
          </a:p>
          <a:p>
            <a:pPr algn="ctr"/>
            <a:r>
              <a:rPr lang="fr-FR" sz="2400" b="1" dirty="0">
                <a:solidFill>
                  <a:schemeClr val="tx2"/>
                </a:solidFill>
              </a:rPr>
              <a:t>d’innovations</a:t>
            </a:r>
          </a:p>
          <a:p>
            <a:pPr algn="ctr"/>
            <a:endParaRPr lang="fr-FR" b="1" dirty="0">
              <a:solidFill>
                <a:schemeClr val="tx2"/>
              </a:solidFill>
            </a:endParaRPr>
          </a:p>
          <a:p>
            <a:pPr algn="ctr"/>
            <a:r>
              <a:rPr lang="fr-FR" i="1" dirty="0">
                <a:solidFill>
                  <a:schemeClr val="tx2"/>
                </a:solidFill>
              </a:rPr>
              <a:t>Mieux prendre en compte le handicap nous invite à revoir nos méthodes de travail, d’organisation et de processus de travail, imaginer les choses autrement pour le bénéfice de tous. </a:t>
            </a:r>
          </a:p>
        </p:txBody>
      </p:sp>
    </p:spTree>
    <p:extLst>
      <p:ext uri="{BB962C8B-B14F-4D97-AF65-F5344CB8AC3E}">
        <p14:creationId xmlns:p14="http://schemas.microsoft.com/office/powerpoint/2010/main" val="507615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521" y="5215530"/>
            <a:ext cx="1872379" cy="856102"/>
          </a:xfrm>
          <a:prstGeom prst="rect">
            <a:avLst/>
          </a:prstGeom>
        </p:spPr>
      </p:pic>
      <p:sp>
        <p:nvSpPr>
          <p:cNvPr id="7" name="ZoneTexte 6"/>
          <p:cNvSpPr txBox="1"/>
          <p:nvPr/>
        </p:nvSpPr>
        <p:spPr>
          <a:xfrm>
            <a:off x="2171700" y="711200"/>
            <a:ext cx="9512300" cy="4708981"/>
          </a:xfrm>
          <a:prstGeom prst="rect">
            <a:avLst/>
          </a:prstGeom>
          <a:noFill/>
        </p:spPr>
        <p:txBody>
          <a:bodyPr wrap="square" rtlCol="0">
            <a:spAutoFit/>
          </a:bodyPr>
          <a:lstStyle/>
          <a:p>
            <a:pPr algn="ctr"/>
            <a:r>
              <a:rPr lang="fr-FR" sz="3200" b="1" dirty="0">
                <a:solidFill>
                  <a:srgbClr val="0070C0"/>
                </a:solidFill>
              </a:rPr>
              <a:t>SOLUTION</a:t>
            </a:r>
          </a:p>
          <a:p>
            <a:pPr algn="ctr"/>
            <a:endParaRPr lang="fr-FR" sz="3200" b="1" dirty="0">
              <a:solidFill>
                <a:srgbClr val="0070C0"/>
              </a:solidFill>
            </a:endParaRPr>
          </a:p>
          <a:p>
            <a:pPr algn="ctr"/>
            <a:r>
              <a:rPr lang="fr-FR" sz="2000" dirty="0"/>
              <a:t>Pour leur permettre de développer au mieux leurs capacités, il est possible de </a:t>
            </a:r>
            <a:r>
              <a:rPr lang="fr-FR" sz="2000" b="1" dirty="0"/>
              <a:t>mettre en place certains aménagements</a:t>
            </a:r>
            <a:r>
              <a:rPr lang="fr-FR" sz="2000" dirty="0"/>
              <a:t>, par exemple :</a:t>
            </a:r>
          </a:p>
          <a:p>
            <a:pPr algn="ctr"/>
            <a:endParaRPr lang="fr-FR" sz="2000" dirty="0"/>
          </a:p>
          <a:p>
            <a:pPr marL="285750" lvl="0" indent="-285750" algn="ctr">
              <a:buFont typeface="Wingdings" charset="2"/>
              <a:buChar char="Ø"/>
            </a:pPr>
            <a:r>
              <a:rPr lang="fr-FR" sz="2000" dirty="0"/>
              <a:t>Limiter les distractions visuelles et auditives</a:t>
            </a:r>
          </a:p>
          <a:p>
            <a:pPr marL="285750" lvl="0" indent="-285750" algn="ctr">
              <a:buFont typeface="Wingdings" charset="2"/>
              <a:buChar char="Ø"/>
            </a:pPr>
            <a:r>
              <a:rPr lang="fr-FR" sz="2000" dirty="0"/>
              <a:t>Adapter les exercices en donnant des consignes claires et précises</a:t>
            </a:r>
          </a:p>
          <a:p>
            <a:r>
              <a:rPr lang="fr-FR" sz="2000" b="1" dirty="0"/>
              <a:t> </a:t>
            </a:r>
            <a:endParaRPr lang="fr-FR" sz="2000" dirty="0"/>
          </a:p>
          <a:p>
            <a:pPr algn="ctr"/>
            <a:r>
              <a:rPr lang="fr-FR" sz="2000" b="1" dirty="0"/>
              <a:t> Il y a deux principes majeurs :</a:t>
            </a:r>
          </a:p>
          <a:p>
            <a:pPr algn="ctr"/>
            <a:endParaRPr lang="fr-FR" sz="2000" b="1" dirty="0"/>
          </a:p>
          <a:p>
            <a:pPr marL="285750" indent="-285750" algn="ctr">
              <a:buFont typeface="Wingdings" charset="2"/>
              <a:buChar char="Ø"/>
            </a:pPr>
            <a:r>
              <a:rPr lang="fr-FR" sz="2000" dirty="0"/>
              <a:t>le besoin d’une grande </a:t>
            </a:r>
            <a:r>
              <a:rPr lang="fr-FR" sz="2000" b="1" dirty="0">
                <a:solidFill>
                  <a:srgbClr val="FF0000"/>
                </a:solidFill>
              </a:rPr>
              <a:t>individualisation des parcours et des aménagements </a:t>
            </a:r>
          </a:p>
          <a:p>
            <a:pPr marL="285750" indent="-285750" algn="ctr">
              <a:buFont typeface="Wingdings" charset="2"/>
              <a:buChar char="Ø"/>
            </a:pPr>
            <a:r>
              <a:rPr lang="fr-FR" sz="2000" dirty="0"/>
              <a:t>le besoin de </a:t>
            </a:r>
            <a:r>
              <a:rPr lang="fr-FR" sz="2000" b="1" dirty="0">
                <a:solidFill>
                  <a:srgbClr val="FF0000"/>
                </a:solidFill>
              </a:rPr>
              <a:t>formation sur l’autisme </a:t>
            </a:r>
            <a:r>
              <a:rPr lang="fr-FR" sz="2000" dirty="0"/>
              <a:t>pour ceux qui sont en lien avec ces étudiants particuliers : enseignants, secrétaires pédagogiques, autres étudiants... </a:t>
            </a:r>
          </a:p>
          <a:p>
            <a:endParaRPr lang="fr-FR" sz="1600" b="1" dirty="0">
              <a:solidFill>
                <a:schemeClr val="tx2"/>
              </a:solidFill>
            </a:endParaRPr>
          </a:p>
        </p:txBody>
      </p:sp>
    </p:spTree>
    <p:extLst>
      <p:ext uri="{BB962C8B-B14F-4D97-AF65-F5344CB8AC3E}">
        <p14:creationId xmlns:p14="http://schemas.microsoft.com/office/powerpoint/2010/main" val="536535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521" y="5215530"/>
            <a:ext cx="1872379" cy="856102"/>
          </a:xfrm>
          <a:prstGeom prst="rect">
            <a:avLst/>
          </a:prstGeom>
        </p:spPr>
      </p:pic>
      <p:sp>
        <p:nvSpPr>
          <p:cNvPr id="7" name="ZoneTexte 6"/>
          <p:cNvSpPr txBox="1"/>
          <p:nvPr/>
        </p:nvSpPr>
        <p:spPr>
          <a:xfrm>
            <a:off x="1993900" y="1409700"/>
            <a:ext cx="9423400" cy="3416320"/>
          </a:xfrm>
          <a:prstGeom prst="rect">
            <a:avLst/>
          </a:prstGeom>
          <a:noFill/>
        </p:spPr>
        <p:txBody>
          <a:bodyPr wrap="square" rtlCol="0">
            <a:spAutoFit/>
          </a:bodyPr>
          <a:lstStyle/>
          <a:p>
            <a:pPr algn="ctr"/>
            <a:r>
              <a:rPr lang="fr-FR" sz="2400" b="1" dirty="0">
                <a:solidFill>
                  <a:schemeClr val="tx2"/>
                </a:solidFill>
              </a:rPr>
              <a:t>Le programme ASPIE-FRIENDLY </a:t>
            </a:r>
            <a:r>
              <a:rPr lang="fr-FR" sz="2400" dirty="0">
                <a:solidFill>
                  <a:schemeClr val="tx2"/>
                </a:solidFill>
              </a:rPr>
              <a:t>a pour but de </a:t>
            </a:r>
            <a:r>
              <a:rPr lang="fr-FR" sz="2400" b="1" dirty="0">
                <a:solidFill>
                  <a:schemeClr val="tx2"/>
                </a:solidFill>
              </a:rPr>
              <a:t>faciliter ce processus d’insertion </a:t>
            </a:r>
            <a:r>
              <a:rPr lang="fr-FR" sz="2400" dirty="0">
                <a:solidFill>
                  <a:schemeClr val="tx2"/>
                </a:solidFill>
              </a:rPr>
              <a:t>en </a:t>
            </a:r>
            <a:r>
              <a:rPr lang="fr-FR" sz="2400" b="1" dirty="0">
                <a:solidFill>
                  <a:schemeClr val="tx2"/>
                </a:solidFill>
              </a:rPr>
              <a:t>favorisant la connaissance de l’autisme et son impact en situation universitaire</a:t>
            </a:r>
            <a:r>
              <a:rPr lang="fr-FR" sz="2400" dirty="0">
                <a:solidFill>
                  <a:schemeClr val="tx2"/>
                </a:solidFill>
              </a:rPr>
              <a:t>, en </a:t>
            </a:r>
            <a:r>
              <a:rPr lang="fr-FR" sz="2400" b="1" dirty="0">
                <a:solidFill>
                  <a:schemeClr val="tx2"/>
                </a:solidFill>
              </a:rPr>
              <a:t>mutualisant</a:t>
            </a:r>
            <a:r>
              <a:rPr lang="fr-FR" sz="2400" dirty="0">
                <a:solidFill>
                  <a:schemeClr val="tx2"/>
                </a:solidFill>
              </a:rPr>
              <a:t> les efforts pour créer des ressources accessibles à chacun, en mettant en place un </a:t>
            </a:r>
            <a:r>
              <a:rPr lang="fr-FR" sz="2400" b="1" dirty="0">
                <a:solidFill>
                  <a:schemeClr val="tx2"/>
                </a:solidFill>
              </a:rPr>
              <a:t>accompagnement pour les étudiants ASPIE et pour le personnel</a:t>
            </a:r>
            <a:r>
              <a:rPr lang="fr-FR" sz="2400" dirty="0">
                <a:solidFill>
                  <a:schemeClr val="tx2"/>
                </a:solidFill>
              </a:rPr>
              <a:t> :</a:t>
            </a:r>
          </a:p>
          <a:p>
            <a:pPr algn="ctr"/>
            <a:endParaRPr lang="fr-FR" sz="2400" dirty="0">
              <a:solidFill>
                <a:schemeClr val="tx2"/>
              </a:solidFill>
            </a:endParaRPr>
          </a:p>
          <a:p>
            <a:pPr lvl="0" algn="ctr"/>
            <a:r>
              <a:rPr lang="fr-FR" sz="2400" dirty="0">
                <a:solidFill>
                  <a:schemeClr val="tx2"/>
                </a:solidFill>
              </a:rPr>
              <a:t>Les </a:t>
            </a:r>
            <a:r>
              <a:rPr lang="fr-FR" sz="2400" b="1" dirty="0">
                <a:solidFill>
                  <a:schemeClr val="tx2"/>
                </a:solidFill>
              </a:rPr>
              <a:t>adaptations</a:t>
            </a:r>
            <a:r>
              <a:rPr lang="fr-FR" sz="2400" dirty="0">
                <a:solidFill>
                  <a:schemeClr val="tx2"/>
                </a:solidFill>
              </a:rPr>
              <a:t> sont </a:t>
            </a:r>
            <a:r>
              <a:rPr lang="fr-FR" sz="2400" b="1" dirty="0">
                <a:solidFill>
                  <a:schemeClr val="tx2"/>
                </a:solidFill>
              </a:rPr>
              <a:t>individualisées</a:t>
            </a:r>
            <a:r>
              <a:rPr lang="fr-FR" sz="2400" dirty="0">
                <a:solidFill>
                  <a:schemeClr val="tx2"/>
                </a:solidFill>
              </a:rPr>
              <a:t> grâce à un entretien approfondi.</a:t>
            </a:r>
          </a:p>
          <a:p>
            <a:pPr lvl="0" algn="ctr"/>
            <a:r>
              <a:rPr lang="fr-FR" sz="2400" dirty="0">
                <a:solidFill>
                  <a:schemeClr val="tx2"/>
                </a:solidFill>
              </a:rPr>
              <a:t>L’équipe de spécialistes de l’autisme peut répondre aux questions complexes dans l’objectif de construire une </a:t>
            </a:r>
            <a:r>
              <a:rPr lang="fr-FR" sz="2400" b="1" dirty="0">
                <a:solidFill>
                  <a:schemeClr val="tx2"/>
                </a:solidFill>
              </a:rPr>
              <a:t>Université inclusive.</a:t>
            </a:r>
          </a:p>
        </p:txBody>
      </p:sp>
    </p:spTree>
    <p:extLst>
      <p:ext uri="{BB962C8B-B14F-4D97-AF65-F5344CB8AC3E}">
        <p14:creationId xmlns:p14="http://schemas.microsoft.com/office/powerpoint/2010/main" val="272771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521" y="5215530"/>
            <a:ext cx="1872379" cy="856102"/>
          </a:xfrm>
          <a:prstGeom prst="rect">
            <a:avLst/>
          </a:prstGeom>
        </p:spPr>
      </p:pic>
      <p:sp>
        <p:nvSpPr>
          <p:cNvPr id="7" name="ZoneTexte 6"/>
          <p:cNvSpPr txBox="1"/>
          <p:nvPr/>
        </p:nvSpPr>
        <p:spPr>
          <a:xfrm>
            <a:off x="2184400" y="114300"/>
            <a:ext cx="9525000" cy="6001643"/>
          </a:xfrm>
          <a:prstGeom prst="rect">
            <a:avLst/>
          </a:prstGeom>
          <a:noFill/>
        </p:spPr>
        <p:txBody>
          <a:bodyPr wrap="square" rtlCol="0">
            <a:spAutoFit/>
          </a:bodyPr>
          <a:lstStyle/>
          <a:p>
            <a:pPr algn="ctr"/>
            <a:r>
              <a:rPr lang="fr-FR" sz="3200" b="1" cap="all" dirty="0">
                <a:solidFill>
                  <a:srgbClr val="0070C0"/>
                </a:solidFill>
              </a:rPr>
              <a:t>DES ACTIONS CONCRÈTES</a:t>
            </a:r>
            <a:endParaRPr lang="fr-FR" sz="3200" b="1" dirty="0">
              <a:solidFill>
                <a:srgbClr val="0070C0"/>
              </a:solidFill>
            </a:endParaRPr>
          </a:p>
          <a:p>
            <a:pPr algn="ctr"/>
            <a:r>
              <a:rPr lang="fr-FR" sz="2000" dirty="0"/>
              <a:t>mises en place progressivement entre 2018 et 2028</a:t>
            </a:r>
          </a:p>
          <a:p>
            <a:pPr algn="ctr"/>
            <a:endParaRPr lang="fr-FR" sz="2000" dirty="0"/>
          </a:p>
          <a:p>
            <a:r>
              <a:rPr lang="fr-FR" sz="2400" dirty="0">
                <a:solidFill>
                  <a:schemeClr val="tx2"/>
                </a:solidFill>
              </a:rPr>
              <a:t>• </a:t>
            </a:r>
            <a:r>
              <a:rPr lang="fr-FR" sz="2400" b="1" dirty="0">
                <a:solidFill>
                  <a:schemeClr val="tx2"/>
                </a:solidFill>
              </a:rPr>
              <a:t>Création d’une plateforme nationale de ressources et d’accompagnement</a:t>
            </a:r>
            <a:endParaRPr lang="fr-FR" sz="2400" dirty="0">
              <a:solidFill>
                <a:schemeClr val="tx2"/>
              </a:solidFill>
            </a:endParaRPr>
          </a:p>
          <a:p>
            <a:r>
              <a:rPr lang="fr-FR" sz="2400" dirty="0">
                <a:solidFill>
                  <a:schemeClr val="tx2"/>
                </a:solidFill>
              </a:rPr>
              <a:t>• </a:t>
            </a:r>
            <a:r>
              <a:rPr lang="fr-FR" sz="2400" b="1" dirty="0">
                <a:solidFill>
                  <a:schemeClr val="tx2"/>
                </a:solidFill>
              </a:rPr>
              <a:t>Innovation pédagogique et numérique</a:t>
            </a:r>
            <a:r>
              <a:rPr lang="fr-FR" sz="2400" dirty="0">
                <a:solidFill>
                  <a:schemeClr val="tx2"/>
                </a:solidFill>
              </a:rPr>
              <a:t> (adaptation des parcours, utilisation d’outils numériques pour faciliter l’apprentissage)</a:t>
            </a:r>
          </a:p>
          <a:p>
            <a:r>
              <a:rPr lang="fr-FR" sz="2400" dirty="0">
                <a:solidFill>
                  <a:schemeClr val="tx2"/>
                </a:solidFill>
              </a:rPr>
              <a:t>• </a:t>
            </a:r>
            <a:r>
              <a:rPr lang="fr-FR" sz="2400" b="1" dirty="0">
                <a:solidFill>
                  <a:schemeClr val="tx2"/>
                </a:solidFill>
              </a:rPr>
              <a:t>Environnement de l’étudiant</a:t>
            </a:r>
            <a:r>
              <a:rPr lang="fr-FR" sz="2400" dirty="0">
                <a:solidFill>
                  <a:schemeClr val="tx2"/>
                </a:solidFill>
              </a:rPr>
              <a:t> (formation et sensibilisation des enseignants, personnels et étudiants, logement…)</a:t>
            </a:r>
          </a:p>
          <a:p>
            <a:r>
              <a:rPr lang="fr-FR" sz="2400" dirty="0">
                <a:solidFill>
                  <a:schemeClr val="tx2"/>
                </a:solidFill>
              </a:rPr>
              <a:t>• </a:t>
            </a:r>
            <a:r>
              <a:rPr lang="fr-FR" sz="2400" b="1" dirty="0">
                <a:solidFill>
                  <a:schemeClr val="tx2"/>
                </a:solidFill>
              </a:rPr>
              <a:t>Préparation à l’entrée dans l’enseignement supérieur</a:t>
            </a:r>
            <a:r>
              <a:rPr lang="fr-FR" sz="2400" dirty="0">
                <a:solidFill>
                  <a:schemeClr val="tx2"/>
                </a:solidFill>
              </a:rPr>
              <a:t> (repérage des personnes potentiellement concernées, plan de transition individuel)</a:t>
            </a:r>
          </a:p>
          <a:p>
            <a:r>
              <a:rPr lang="fr-FR" sz="2400" dirty="0">
                <a:solidFill>
                  <a:schemeClr val="tx2"/>
                </a:solidFill>
              </a:rPr>
              <a:t>• </a:t>
            </a:r>
            <a:r>
              <a:rPr lang="fr-FR" sz="2400" b="1" dirty="0">
                <a:solidFill>
                  <a:schemeClr val="tx2"/>
                </a:solidFill>
              </a:rPr>
              <a:t>Partenariat avec des entreprises pour construire un parcours progressif d’insertion professionnelle</a:t>
            </a:r>
            <a:endParaRPr lang="fr-FR" sz="2400" dirty="0">
              <a:solidFill>
                <a:schemeClr val="tx2"/>
              </a:solidFill>
            </a:endParaRPr>
          </a:p>
          <a:p>
            <a:r>
              <a:rPr lang="fr-FR" sz="2400" dirty="0">
                <a:solidFill>
                  <a:schemeClr val="tx2"/>
                </a:solidFill>
              </a:rPr>
              <a:t>• </a:t>
            </a:r>
            <a:r>
              <a:rPr lang="fr-FR" sz="2400" b="1" dirty="0">
                <a:solidFill>
                  <a:schemeClr val="tx2"/>
                </a:solidFill>
              </a:rPr>
              <a:t>Evaluation de l’impact par des équipes de recherche</a:t>
            </a:r>
            <a:endParaRPr lang="fr-FR" sz="2400" dirty="0">
              <a:solidFill>
                <a:schemeClr val="tx2"/>
              </a:solidFill>
            </a:endParaRPr>
          </a:p>
          <a:p>
            <a:pPr algn="ctr"/>
            <a:r>
              <a:rPr lang="fr-FR" sz="2400" b="1" dirty="0">
                <a:solidFill>
                  <a:srgbClr val="FF0000"/>
                </a:solidFill>
              </a:rPr>
              <a:t>Ce qui est mis en place pour les ASPIE a des répercussions positives pour tous les étudiants</a:t>
            </a:r>
            <a:endParaRPr lang="fr-FR" b="1" dirty="0">
              <a:solidFill>
                <a:srgbClr val="FF0000"/>
              </a:solidFill>
            </a:endParaRPr>
          </a:p>
        </p:txBody>
      </p:sp>
    </p:spTree>
    <p:extLst>
      <p:ext uri="{BB962C8B-B14F-4D97-AF65-F5344CB8AC3E}">
        <p14:creationId xmlns:p14="http://schemas.microsoft.com/office/powerpoint/2010/main" val="1568558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44000"/>
          </a:schemeClr>
        </a:solidFill>
        <a:effectLst/>
      </p:bgPr>
    </p:bg>
    <p:spTree>
      <p:nvGrpSpPr>
        <p:cNvPr id="1" name=""/>
        <p:cNvGrpSpPr/>
        <p:nvPr/>
      </p:nvGrpSpPr>
      <p:grpSpPr>
        <a:xfrm>
          <a:off x="0" y="0"/>
          <a:ext cx="0" cy="0"/>
          <a:chOff x="0" y="0"/>
          <a:chExt cx="0" cy="0"/>
        </a:xfrm>
      </p:grpSpPr>
      <p:sp>
        <p:nvSpPr>
          <p:cNvPr id="5" name="Ellipse 4"/>
          <p:cNvSpPr/>
          <p:nvPr/>
        </p:nvSpPr>
        <p:spPr>
          <a:xfrm>
            <a:off x="1788458" y="1842247"/>
            <a:ext cx="1963271" cy="199016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p:cNvSpPr/>
          <p:nvPr/>
        </p:nvSpPr>
        <p:spPr>
          <a:xfrm>
            <a:off x="4961965" y="1842247"/>
            <a:ext cx="1949823" cy="199016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p:cNvSpPr/>
          <p:nvPr/>
        </p:nvSpPr>
        <p:spPr>
          <a:xfrm>
            <a:off x="8283388" y="1842247"/>
            <a:ext cx="1949824" cy="199016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2288830" y="2375664"/>
            <a:ext cx="930442" cy="923330"/>
          </a:xfrm>
          <a:prstGeom prst="rect">
            <a:avLst/>
          </a:prstGeom>
          <a:noFill/>
        </p:spPr>
        <p:txBody>
          <a:bodyPr wrap="square" rtlCol="0">
            <a:spAutoFit/>
          </a:bodyPr>
          <a:lstStyle/>
          <a:p>
            <a:pPr algn="ctr"/>
            <a:r>
              <a:rPr lang="fr-FR" sz="5400" dirty="0">
                <a:solidFill>
                  <a:schemeClr val="accent2"/>
                </a:solidFill>
              </a:rPr>
              <a:t>12</a:t>
            </a:r>
          </a:p>
        </p:txBody>
      </p:sp>
      <p:sp>
        <p:nvSpPr>
          <p:cNvPr id="16" name="ZoneTexte 15"/>
          <p:cNvSpPr txBox="1"/>
          <p:nvPr/>
        </p:nvSpPr>
        <p:spPr>
          <a:xfrm>
            <a:off x="5245821" y="2375664"/>
            <a:ext cx="1382110" cy="923330"/>
          </a:xfrm>
          <a:prstGeom prst="rect">
            <a:avLst/>
          </a:prstGeom>
          <a:noFill/>
        </p:spPr>
        <p:txBody>
          <a:bodyPr wrap="none" rtlCol="0">
            <a:spAutoFit/>
          </a:bodyPr>
          <a:lstStyle/>
          <a:p>
            <a:r>
              <a:rPr lang="fr-FR" sz="5400" dirty="0">
                <a:solidFill>
                  <a:schemeClr val="accent2"/>
                </a:solidFill>
              </a:rPr>
              <a:t>80%</a:t>
            </a:r>
          </a:p>
        </p:txBody>
      </p:sp>
      <p:sp>
        <p:nvSpPr>
          <p:cNvPr id="17" name="ZoneTexte 16"/>
          <p:cNvSpPr txBox="1"/>
          <p:nvPr/>
        </p:nvSpPr>
        <p:spPr>
          <a:xfrm>
            <a:off x="8567245" y="2375664"/>
            <a:ext cx="1382110" cy="923330"/>
          </a:xfrm>
          <a:prstGeom prst="rect">
            <a:avLst/>
          </a:prstGeom>
          <a:noFill/>
        </p:spPr>
        <p:txBody>
          <a:bodyPr wrap="none" rtlCol="0">
            <a:spAutoFit/>
          </a:bodyPr>
          <a:lstStyle/>
          <a:p>
            <a:r>
              <a:rPr lang="fr-FR" sz="5400" dirty="0">
                <a:solidFill>
                  <a:schemeClr val="accent2"/>
                </a:solidFill>
              </a:rPr>
              <a:t>85%</a:t>
            </a:r>
          </a:p>
        </p:txBody>
      </p:sp>
      <p:sp>
        <p:nvSpPr>
          <p:cNvPr id="18" name="ZoneTexte 17"/>
          <p:cNvSpPr txBox="1"/>
          <p:nvPr/>
        </p:nvSpPr>
        <p:spPr>
          <a:xfrm>
            <a:off x="1449328" y="4597827"/>
            <a:ext cx="2782428" cy="1200329"/>
          </a:xfrm>
          <a:prstGeom prst="rect">
            <a:avLst/>
          </a:prstGeom>
          <a:noFill/>
        </p:spPr>
        <p:txBody>
          <a:bodyPr wrap="none" rtlCol="0">
            <a:spAutoFit/>
          </a:bodyPr>
          <a:lstStyle/>
          <a:p>
            <a:pPr algn="ctr"/>
            <a:r>
              <a:rPr lang="fr-FR" sz="2400" b="1" dirty="0">
                <a:solidFill>
                  <a:schemeClr val="accent2"/>
                </a:solidFill>
              </a:rPr>
              <a:t>Millions de Français</a:t>
            </a:r>
          </a:p>
          <a:p>
            <a:pPr algn="ctr"/>
            <a:r>
              <a:rPr lang="fr-FR" sz="2400" b="1" dirty="0">
                <a:solidFill>
                  <a:schemeClr val="accent2"/>
                </a:solidFill>
              </a:rPr>
              <a:t>sont touchés par un </a:t>
            </a:r>
          </a:p>
          <a:p>
            <a:pPr algn="ctr"/>
            <a:r>
              <a:rPr lang="fr-FR" sz="2400" b="1" dirty="0">
                <a:solidFill>
                  <a:schemeClr val="accent2"/>
                </a:solidFill>
              </a:rPr>
              <a:t>handicap</a:t>
            </a:r>
          </a:p>
        </p:txBody>
      </p:sp>
      <p:sp>
        <p:nvSpPr>
          <p:cNvPr id="19" name="ZoneTexte 18"/>
          <p:cNvSpPr txBox="1"/>
          <p:nvPr/>
        </p:nvSpPr>
        <p:spPr>
          <a:xfrm>
            <a:off x="5048105" y="4611924"/>
            <a:ext cx="2015745" cy="830997"/>
          </a:xfrm>
          <a:prstGeom prst="rect">
            <a:avLst/>
          </a:prstGeom>
          <a:noFill/>
        </p:spPr>
        <p:txBody>
          <a:bodyPr wrap="none" rtlCol="0">
            <a:spAutoFit/>
          </a:bodyPr>
          <a:lstStyle/>
          <a:p>
            <a:pPr algn="ctr"/>
            <a:r>
              <a:rPr lang="fr-FR" sz="2400" b="1" dirty="0">
                <a:solidFill>
                  <a:schemeClr val="accent2"/>
                </a:solidFill>
              </a:rPr>
              <a:t>Des handicaps</a:t>
            </a:r>
          </a:p>
          <a:p>
            <a:pPr algn="ctr"/>
            <a:r>
              <a:rPr lang="fr-FR" sz="2400" b="1" dirty="0">
                <a:solidFill>
                  <a:schemeClr val="accent2"/>
                </a:solidFill>
              </a:rPr>
              <a:t>sont invisibles</a:t>
            </a:r>
          </a:p>
        </p:txBody>
      </p:sp>
      <p:sp>
        <p:nvSpPr>
          <p:cNvPr id="20" name="ZoneTexte 19"/>
          <p:cNvSpPr txBox="1"/>
          <p:nvPr/>
        </p:nvSpPr>
        <p:spPr>
          <a:xfrm>
            <a:off x="8240541" y="4611924"/>
            <a:ext cx="2388667" cy="830997"/>
          </a:xfrm>
          <a:prstGeom prst="rect">
            <a:avLst/>
          </a:prstGeom>
          <a:noFill/>
        </p:spPr>
        <p:txBody>
          <a:bodyPr wrap="none" rtlCol="0">
            <a:spAutoFit/>
          </a:bodyPr>
          <a:lstStyle/>
          <a:p>
            <a:pPr algn="ctr"/>
            <a:r>
              <a:rPr lang="fr-FR" sz="2400" b="1" dirty="0">
                <a:solidFill>
                  <a:schemeClr val="accent2"/>
                </a:solidFill>
              </a:rPr>
              <a:t>Apparaissent</a:t>
            </a:r>
          </a:p>
          <a:p>
            <a:pPr algn="ctr"/>
            <a:r>
              <a:rPr lang="fr-FR" sz="2400" b="1" dirty="0">
                <a:solidFill>
                  <a:schemeClr val="accent2"/>
                </a:solidFill>
              </a:rPr>
              <a:t>au cours de la vie</a:t>
            </a:r>
          </a:p>
        </p:txBody>
      </p:sp>
      <p:sp>
        <p:nvSpPr>
          <p:cNvPr id="21" name="ZoneTexte 20"/>
          <p:cNvSpPr txBox="1"/>
          <p:nvPr/>
        </p:nvSpPr>
        <p:spPr>
          <a:xfrm>
            <a:off x="1641258" y="419685"/>
            <a:ext cx="9411039" cy="707886"/>
          </a:xfrm>
          <a:prstGeom prst="rect">
            <a:avLst/>
          </a:prstGeom>
          <a:noFill/>
        </p:spPr>
        <p:txBody>
          <a:bodyPr wrap="none" rtlCol="0">
            <a:spAutoFit/>
          </a:bodyPr>
          <a:lstStyle/>
          <a:p>
            <a:pPr algn="ctr"/>
            <a:r>
              <a:rPr lang="fr-FR" sz="4000" b="1" dirty="0">
                <a:solidFill>
                  <a:schemeClr val="tx2"/>
                </a:solidFill>
              </a:rPr>
              <a:t>LE HANDICAP </a:t>
            </a:r>
            <a:r>
              <a:rPr lang="mr-IN" sz="4000" b="1" dirty="0">
                <a:solidFill>
                  <a:schemeClr val="tx2"/>
                </a:solidFill>
              </a:rPr>
              <a:t>–</a:t>
            </a:r>
            <a:r>
              <a:rPr lang="fr-FR" sz="4000" b="1" dirty="0">
                <a:solidFill>
                  <a:schemeClr val="tx2"/>
                </a:solidFill>
              </a:rPr>
              <a:t> DÉFINITION ET TYPOLOGIES</a:t>
            </a:r>
          </a:p>
        </p:txBody>
      </p:sp>
    </p:spTree>
    <p:extLst>
      <p:ext uri="{BB962C8B-B14F-4D97-AF65-F5344CB8AC3E}">
        <p14:creationId xmlns:p14="http://schemas.microsoft.com/office/powerpoint/2010/main" val="10755661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44A6EB5-DDEE-4EAD-BE33-E34896E2C246}"/>
              </a:ext>
            </a:extLst>
          </p:cNvPr>
          <p:cNvSpPr txBox="1">
            <a:spLocks noChangeAspect="1"/>
          </p:cNvSpPr>
          <p:nvPr/>
        </p:nvSpPr>
        <p:spPr>
          <a:xfrm>
            <a:off x="536413" y="1702926"/>
            <a:ext cx="11491827" cy="3924151"/>
          </a:xfrm>
          <a:prstGeom prst="rect">
            <a:avLst/>
          </a:prstGeom>
          <a:noFill/>
        </p:spPr>
        <p:txBody>
          <a:bodyPr wrap="square" rtlCol="0" anchor="t">
            <a:spAutoFit/>
          </a:bodyPr>
          <a:lstStyle/>
          <a:p>
            <a:pPr marL="342900" indent="-342900">
              <a:spcBef>
                <a:spcPts val="1000"/>
              </a:spcBef>
              <a:buFont typeface="Wingdings" panose="05000000000000000000" pitchFamily="2" charset="2"/>
              <a:buChar char="ü"/>
            </a:pPr>
            <a:r>
              <a:rPr lang="fr-FR" sz="2800">
                <a:solidFill>
                  <a:schemeClr val="tx2"/>
                </a:solidFill>
              </a:rPr>
              <a:t>handicap </a:t>
            </a:r>
            <a:r>
              <a:rPr lang="fr-FR" sz="2800" dirty="0">
                <a:solidFill>
                  <a:schemeClr val="tx2"/>
                </a:solidFill>
              </a:rPr>
              <a:t>invisible ne se détecte pas de manière évidente par les autres individus</a:t>
            </a:r>
          </a:p>
          <a:p>
            <a:pPr marL="342900" indent="-342900">
              <a:spcBef>
                <a:spcPts val="1000"/>
              </a:spcBef>
              <a:buFont typeface="Wingdings" panose="05000000000000000000" pitchFamily="2" charset="2"/>
              <a:buChar char="ü"/>
            </a:pPr>
            <a:r>
              <a:rPr lang="fr-FR" sz="2800" dirty="0">
                <a:solidFill>
                  <a:schemeClr val="tx2"/>
                </a:solidFill>
              </a:rPr>
              <a:t>des exemples : troubles auditifs, visuels, psychiques, mentaux, </a:t>
            </a:r>
            <a:r>
              <a:rPr lang="fr-FR" sz="2800" dirty="0" err="1">
                <a:solidFill>
                  <a:schemeClr val="tx2"/>
                </a:solidFill>
              </a:rPr>
              <a:t>dys</a:t>
            </a:r>
            <a:r>
              <a:rPr lang="fr-FR" sz="2800" dirty="0">
                <a:solidFill>
                  <a:schemeClr val="tx2"/>
                </a:solidFill>
              </a:rPr>
              <a:t>..., maladies chroniques, etc.</a:t>
            </a:r>
          </a:p>
          <a:p>
            <a:pPr>
              <a:spcBef>
                <a:spcPts val="1000"/>
              </a:spcBef>
            </a:pPr>
            <a:endParaRPr lang="fr-FR" sz="2800" b="1" dirty="0">
              <a:solidFill>
                <a:schemeClr val="accent6"/>
              </a:solidFill>
              <a:latin typeface="+mn-lt"/>
            </a:endParaRPr>
          </a:p>
          <a:p>
            <a:pPr marL="342900" indent="-342900">
              <a:spcBef>
                <a:spcPts val="1000"/>
              </a:spcBef>
              <a:buFont typeface="Wingdings" panose="05000000000000000000" pitchFamily="2" charset="2"/>
              <a:buChar char="ü"/>
            </a:pPr>
            <a:r>
              <a:rPr lang="fr-FR" sz="2800" b="1" dirty="0">
                <a:solidFill>
                  <a:schemeClr val="accent6"/>
                </a:solidFill>
                <a:latin typeface="+mn-lt"/>
              </a:rPr>
              <a:t>écueil</a:t>
            </a:r>
            <a:r>
              <a:rPr lang="fr-FR" sz="2800" b="1" dirty="0">
                <a:latin typeface="+mn-lt"/>
              </a:rPr>
              <a:t> : </a:t>
            </a:r>
            <a:r>
              <a:rPr lang="fr-FR" sz="2800" b="1" dirty="0">
                <a:solidFill>
                  <a:schemeClr val="tx2"/>
                </a:solidFill>
                <a:latin typeface="+mn-lt"/>
              </a:rPr>
              <a:t>difficulté à se faire</a:t>
            </a:r>
            <a:br>
              <a:rPr lang="fr-FR" sz="2800" b="1" dirty="0">
                <a:solidFill>
                  <a:schemeClr val="tx2"/>
                </a:solidFill>
                <a:latin typeface="+mn-lt"/>
              </a:rPr>
            </a:br>
            <a:r>
              <a:rPr lang="fr-FR" sz="2800" b="1" dirty="0">
                <a:solidFill>
                  <a:schemeClr val="tx2"/>
                </a:solidFill>
                <a:latin typeface="+mn-lt"/>
              </a:rPr>
              <a:t>accepter par les autres comme</a:t>
            </a:r>
            <a:br>
              <a:rPr lang="fr-FR" sz="2800" b="1" dirty="0">
                <a:solidFill>
                  <a:schemeClr val="tx2"/>
                </a:solidFill>
                <a:latin typeface="+mn-lt"/>
              </a:rPr>
            </a:br>
            <a:r>
              <a:rPr lang="fr-FR" sz="2800" b="1" dirty="0">
                <a:solidFill>
                  <a:schemeClr val="tx2"/>
                </a:solidFill>
                <a:latin typeface="+mn-lt"/>
              </a:rPr>
              <a:t>personne en situation de handicap</a:t>
            </a:r>
          </a:p>
        </p:txBody>
      </p:sp>
      <p:sp>
        <p:nvSpPr>
          <p:cNvPr id="5" name="Hexagone 4">
            <a:extLst>
              <a:ext uri="{FF2B5EF4-FFF2-40B4-BE49-F238E27FC236}">
                <a16:creationId xmlns:a16="http://schemas.microsoft.com/office/drawing/2014/main" id="{B888994D-5110-42CD-A5DF-4A864F43A8B8}"/>
              </a:ext>
            </a:extLst>
          </p:cNvPr>
          <p:cNvSpPr/>
          <p:nvPr/>
        </p:nvSpPr>
        <p:spPr>
          <a:xfrm>
            <a:off x="18472" y="5627077"/>
            <a:ext cx="131885" cy="131885"/>
          </a:xfrm>
          <a:prstGeom prst="hexago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1" name="Graphique 10">
            <a:extLst>
              <a:ext uri="{FF2B5EF4-FFF2-40B4-BE49-F238E27FC236}">
                <a16:creationId xmlns:a16="http://schemas.microsoft.com/office/drawing/2014/main" id="{F94C5FAF-B420-47EE-8125-B48EC97E0EC4}"/>
              </a:ext>
            </a:extLst>
          </p:cNvPr>
          <p:cNvGraphicFramePr>
            <a:graphicFrameLocks noChangeAspect="1"/>
          </p:cNvGraphicFramePr>
          <p:nvPr/>
        </p:nvGraphicFramePr>
        <p:xfrm>
          <a:off x="8169919" y="3265760"/>
          <a:ext cx="3756721" cy="2826005"/>
        </p:xfrm>
        <a:graphic>
          <a:graphicData uri="http://schemas.openxmlformats.org/drawingml/2006/chart">
            <c:chart xmlns:c="http://schemas.openxmlformats.org/drawingml/2006/chart" xmlns:r="http://schemas.openxmlformats.org/officeDocument/2006/relationships" r:id="rId2"/>
          </a:graphicData>
        </a:graphic>
      </p:graphicFrame>
      <p:sp>
        <p:nvSpPr>
          <p:cNvPr id="12" name="Espace réservé du numéro de diapositive 5">
            <a:extLst>
              <a:ext uri="{FF2B5EF4-FFF2-40B4-BE49-F238E27FC236}">
                <a16:creationId xmlns:a16="http://schemas.microsoft.com/office/drawing/2014/main" id="{CED2070D-8DDD-4E4B-9D6C-88EEE4A2091F}"/>
              </a:ext>
            </a:extLst>
          </p:cNvPr>
          <p:cNvSpPr txBox="1">
            <a:spLocks/>
          </p:cNvSpPr>
          <p:nvPr/>
        </p:nvSpPr>
        <p:spPr>
          <a:xfrm>
            <a:off x="9498623" y="6370492"/>
            <a:ext cx="2743200" cy="365125"/>
          </a:xfrm>
          <a:prstGeom prst="rect">
            <a:avLst/>
          </a:prstGeom>
        </p:spPr>
        <p:txBody>
          <a:bodyPr vert="horz" lIns="91440" tIns="45720" rIns="91440" bIns="45720" rtlCol="0" anchor="ctr"/>
          <a:lstStyle>
            <a:defPPr>
              <a:defRPr lang="fr-FR"/>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a:defRPr/>
            </a:pPr>
            <a:fld id="{AA5C12DC-49A7-4971-BA2D-F8E7FC91D205}" type="slidenum">
              <a:rPr lang="fr-FR" smtClean="0"/>
              <a:pPr>
                <a:defRPr/>
              </a:pPr>
              <a:t>24</a:t>
            </a:fld>
            <a:r>
              <a:rPr lang="fr-FR"/>
              <a:t>/21</a:t>
            </a:r>
          </a:p>
        </p:txBody>
      </p:sp>
      <p:sp>
        <p:nvSpPr>
          <p:cNvPr id="2" name="ZoneTexte 1"/>
          <p:cNvSpPr txBox="1"/>
          <p:nvPr/>
        </p:nvSpPr>
        <p:spPr>
          <a:xfrm>
            <a:off x="2055087" y="591907"/>
            <a:ext cx="7728334" cy="923330"/>
          </a:xfrm>
          <a:prstGeom prst="rect">
            <a:avLst/>
          </a:prstGeom>
          <a:noFill/>
        </p:spPr>
        <p:txBody>
          <a:bodyPr wrap="none" rtlCol="0">
            <a:spAutoFit/>
          </a:bodyPr>
          <a:lstStyle/>
          <a:p>
            <a:pPr algn="ctr"/>
            <a:r>
              <a:rPr lang="fr-FR" sz="3600" b="1" dirty="0">
                <a:solidFill>
                  <a:schemeClr val="accent6"/>
                </a:solidFill>
              </a:rPr>
              <a:t>LE HANDICAP INVISIBLE, UN ÉCUEIL 1/2</a:t>
            </a:r>
          </a:p>
          <a:p>
            <a:endParaRPr lang="fr-FR" dirty="0"/>
          </a:p>
        </p:txBody>
      </p:sp>
    </p:spTree>
    <p:extLst>
      <p:ext uri="{BB962C8B-B14F-4D97-AF65-F5344CB8AC3E}">
        <p14:creationId xmlns:p14="http://schemas.microsoft.com/office/powerpoint/2010/main" val="1077312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44A6EB5-DDEE-4EAD-BE33-E34896E2C246}"/>
              </a:ext>
            </a:extLst>
          </p:cNvPr>
          <p:cNvSpPr txBox="1">
            <a:spLocks noChangeAspect="1"/>
          </p:cNvSpPr>
          <p:nvPr/>
        </p:nvSpPr>
        <p:spPr>
          <a:xfrm>
            <a:off x="1270000" y="1188000"/>
            <a:ext cx="10922000" cy="954107"/>
          </a:xfrm>
          <a:prstGeom prst="rect">
            <a:avLst/>
          </a:prstGeom>
          <a:noFill/>
        </p:spPr>
        <p:txBody>
          <a:bodyPr wrap="square" rtlCol="0" anchor="t">
            <a:spAutoFit/>
          </a:bodyPr>
          <a:lstStyle/>
          <a:p>
            <a:pPr algn="ctr">
              <a:spcBef>
                <a:spcPts val="1000"/>
              </a:spcBef>
            </a:pPr>
            <a:r>
              <a:rPr lang="fr-FR" sz="2800" dirty="0">
                <a:solidFill>
                  <a:schemeClr val="tx2"/>
                </a:solidFill>
              </a:rPr>
              <a:t>H</a:t>
            </a:r>
            <a:r>
              <a:rPr lang="fr-FR" sz="2800" dirty="0">
                <a:solidFill>
                  <a:schemeClr val="tx2"/>
                </a:solidFill>
                <a:latin typeface="+mn-lt"/>
              </a:rPr>
              <a:t>andicap = </a:t>
            </a:r>
            <a:r>
              <a:rPr lang="fr-FR" sz="2800" b="1" dirty="0">
                <a:solidFill>
                  <a:schemeClr val="tx2"/>
                </a:solidFill>
                <a:latin typeface="+mn-lt"/>
              </a:rPr>
              <a:t>limitation</a:t>
            </a:r>
            <a:r>
              <a:rPr lang="fr-FR" sz="2800" dirty="0">
                <a:solidFill>
                  <a:schemeClr val="tx2"/>
                </a:solidFill>
                <a:latin typeface="+mn-lt"/>
              </a:rPr>
              <a:t>, permanente ou non, des possibilités d’interaction d’un individu avec son environnement</a:t>
            </a:r>
          </a:p>
        </p:txBody>
      </p:sp>
      <p:sp>
        <p:nvSpPr>
          <p:cNvPr id="5" name="Hexagone 4">
            <a:extLst>
              <a:ext uri="{FF2B5EF4-FFF2-40B4-BE49-F238E27FC236}">
                <a16:creationId xmlns:a16="http://schemas.microsoft.com/office/drawing/2014/main" id="{B888994D-5110-42CD-A5DF-4A864F43A8B8}"/>
              </a:ext>
            </a:extLst>
          </p:cNvPr>
          <p:cNvSpPr/>
          <p:nvPr/>
        </p:nvSpPr>
        <p:spPr>
          <a:xfrm>
            <a:off x="18472" y="5627077"/>
            <a:ext cx="131885" cy="131885"/>
          </a:xfrm>
          <a:prstGeom prst="hexago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A29C49D3-7EEE-4B39-8760-5AC7AE3E46D8}"/>
              </a:ext>
            </a:extLst>
          </p:cNvPr>
          <p:cNvPicPr>
            <a:picLocks noChangeAspect="1"/>
          </p:cNvPicPr>
          <p:nvPr/>
        </p:nvPicPr>
        <p:blipFill>
          <a:blip r:embed="rId2"/>
          <a:stretch>
            <a:fillRect/>
          </a:stretch>
        </p:blipFill>
        <p:spPr>
          <a:xfrm>
            <a:off x="358070" y="2142107"/>
            <a:ext cx="4417130" cy="1501533"/>
          </a:xfrm>
          <a:prstGeom prst="rect">
            <a:avLst/>
          </a:prstGeom>
          <a:gradFill flip="none" rotWithShape="1">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ln>
            <a:solidFill>
              <a:schemeClr val="accent1"/>
            </a:solidFill>
          </a:ln>
        </p:spPr>
      </p:pic>
      <p:pic>
        <p:nvPicPr>
          <p:cNvPr id="17" name="Image 16" descr="Une image contenant capture d’écran&#10;&#10;Description générée avec un niveau de confiance très élevé">
            <a:extLst>
              <a:ext uri="{FF2B5EF4-FFF2-40B4-BE49-F238E27FC236}">
                <a16:creationId xmlns:a16="http://schemas.microsoft.com/office/drawing/2014/main" id="{9429B7A2-CDE4-4513-98AA-E127A5853DC4}"/>
              </a:ext>
            </a:extLst>
          </p:cNvPr>
          <p:cNvPicPr>
            <a:picLocks noChangeAspect="1"/>
          </p:cNvPicPr>
          <p:nvPr/>
        </p:nvPicPr>
        <p:blipFill>
          <a:blip r:embed="rId3"/>
          <a:stretch>
            <a:fillRect/>
          </a:stretch>
        </p:blipFill>
        <p:spPr>
          <a:xfrm>
            <a:off x="6731000" y="2142107"/>
            <a:ext cx="5155764" cy="3600424"/>
          </a:xfrm>
          <a:prstGeom prst="rect">
            <a:avLst/>
          </a:prstGeom>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gradFill>
          <a:ln>
            <a:solidFill>
              <a:schemeClr val="accent6"/>
            </a:solidFill>
          </a:ln>
        </p:spPr>
      </p:pic>
      <p:pic>
        <p:nvPicPr>
          <p:cNvPr id="19" name="Image 18" descr="Une image contenant capture d’écran&#10;&#10;Description générée avec un niveau de confiance élevé">
            <a:extLst>
              <a:ext uri="{FF2B5EF4-FFF2-40B4-BE49-F238E27FC236}">
                <a16:creationId xmlns:a16="http://schemas.microsoft.com/office/drawing/2014/main" id="{344BABB3-A3F3-48A4-94CC-83C91B371FE3}"/>
              </a:ext>
            </a:extLst>
          </p:cNvPr>
          <p:cNvPicPr>
            <a:picLocks noChangeAspect="1"/>
          </p:cNvPicPr>
          <p:nvPr/>
        </p:nvPicPr>
        <p:blipFill>
          <a:blip r:embed="rId4"/>
          <a:stretch>
            <a:fillRect/>
          </a:stretch>
        </p:blipFill>
        <p:spPr>
          <a:xfrm>
            <a:off x="1958665" y="3643640"/>
            <a:ext cx="4632635" cy="2463763"/>
          </a:xfrm>
          <a:prstGeom prst="rect">
            <a:avLst/>
          </a:prstGeom>
          <a:ln>
            <a:solidFill>
              <a:srgbClr val="FF0000"/>
            </a:solidFill>
          </a:ln>
        </p:spPr>
      </p:pic>
      <p:sp>
        <p:nvSpPr>
          <p:cNvPr id="20" name="Espace réservé du numéro de diapositive 5">
            <a:extLst>
              <a:ext uri="{FF2B5EF4-FFF2-40B4-BE49-F238E27FC236}">
                <a16:creationId xmlns:a16="http://schemas.microsoft.com/office/drawing/2014/main" id="{AFF78DFE-32F1-4EDC-9806-171B390A77E0}"/>
              </a:ext>
            </a:extLst>
          </p:cNvPr>
          <p:cNvSpPr txBox="1">
            <a:spLocks/>
          </p:cNvSpPr>
          <p:nvPr/>
        </p:nvSpPr>
        <p:spPr>
          <a:xfrm>
            <a:off x="9498623" y="6370492"/>
            <a:ext cx="2743200" cy="365125"/>
          </a:xfrm>
          <a:prstGeom prst="rect">
            <a:avLst/>
          </a:prstGeom>
        </p:spPr>
        <p:txBody>
          <a:bodyPr vert="horz" lIns="91440" tIns="45720" rIns="91440" bIns="45720" rtlCol="0" anchor="ctr"/>
          <a:lstStyle>
            <a:defPPr>
              <a:defRPr lang="fr-FR"/>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a:defRPr/>
            </a:pPr>
            <a:fld id="{AA5C12DC-49A7-4971-BA2D-F8E7FC91D205}" type="slidenum">
              <a:rPr lang="fr-FR" smtClean="0"/>
              <a:pPr>
                <a:defRPr/>
              </a:pPr>
              <a:t>25</a:t>
            </a:fld>
            <a:r>
              <a:rPr lang="fr-FR"/>
              <a:t>/21</a:t>
            </a:r>
          </a:p>
        </p:txBody>
      </p:sp>
      <p:sp>
        <p:nvSpPr>
          <p:cNvPr id="4" name="ZoneTexte 3"/>
          <p:cNvSpPr txBox="1"/>
          <p:nvPr/>
        </p:nvSpPr>
        <p:spPr>
          <a:xfrm>
            <a:off x="1117600" y="10722"/>
            <a:ext cx="10642600" cy="1354217"/>
          </a:xfrm>
          <a:prstGeom prst="rect">
            <a:avLst/>
          </a:prstGeom>
          <a:noFill/>
        </p:spPr>
        <p:txBody>
          <a:bodyPr wrap="square" rtlCol="0">
            <a:spAutoFit/>
          </a:bodyPr>
          <a:lstStyle/>
          <a:p>
            <a:pPr algn="ctr"/>
            <a:r>
              <a:rPr lang="fr-FR" sz="3200" b="1" dirty="0">
                <a:solidFill>
                  <a:schemeClr val="accent6"/>
                </a:solidFill>
              </a:rPr>
              <a:t>TYPOLOGIES DE HANDICAP</a:t>
            </a:r>
          </a:p>
          <a:p>
            <a:pPr algn="ctr"/>
            <a:r>
              <a:rPr lang="fr-FR" sz="3200" b="1" dirty="0">
                <a:solidFill>
                  <a:schemeClr val="accent6"/>
                </a:solidFill>
              </a:rPr>
              <a:t>Le Handicap invisible, un écueil </a:t>
            </a:r>
            <a:r>
              <a:rPr lang="fr-FR" sz="3200" dirty="0">
                <a:solidFill>
                  <a:schemeClr val="accent6"/>
                </a:solidFill>
              </a:rPr>
              <a:t>2/2</a:t>
            </a:r>
          </a:p>
          <a:p>
            <a:endParaRPr lang="fr-FR" dirty="0"/>
          </a:p>
        </p:txBody>
      </p:sp>
    </p:spTree>
    <p:extLst>
      <p:ext uri="{BB962C8B-B14F-4D97-AF65-F5344CB8AC3E}">
        <p14:creationId xmlns:p14="http://schemas.microsoft.com/office/powerpoint/2010/main" val="11174468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363071"/>
            <a:ext cx="10233212" cy="712694"/>
          </a:xfrm>
        </p:spPr>
        <p:txBody>
          <a:bodyPr/>
          <a:lstStyle/>
          <a:p>
            <a:r>
              <a:rPr lang="fr-FR" sz="4000" dirty="0">
                <a:solidFill>
                  <a:srgbClr val="0070C0"/>
                </a:solidFill>
                <a:latin typeface="+mn-lt"/>
              </a:rPr>
              <a:t>DÉFINITION et RÉALITÉ DU HANDICAP</a:t>
            </a:r>
          </a:p>
        </p:txBody>
      </p:sp>
      <p:pic>
        <p:nvPicPr>
          <p:cNvPr id="5" name="Image 4"/>
          <p:cNvPicPr>
            <a:picLocks noChangeAspect="1"/>
          </p:cNvPicPr>
          <p:nvPr/>
        </p:nvPicPr>
        <p:blipFill>
          <a:blip r:embed="rId2"/>
          <a:stretch>
            <a:fillRect/>
          </a:stretch>
        </p:blipFill>
        <p:spPr>
          <a:xfrm>
            <a:off x="0" y="2568388"/>
            <a:ext cx="3664504" cy="2275727"/>
          </a:xfrm>
          <a:prstGeom prst="rect">
            <a:avLst/>
          </a:prstGeom>
        </p:spPr>
      </p:pic>
      <p:sp>
        <p:nvSpPr>
          <p:cNvPr id="6" name="ZoneTexte 5"/>
          <p:cNvSpPr txBox="1"/>
          <p:nvPr/>
        </p:nvSpPr>
        <p:spPr>
          <a:xfrm>
            <a:off x="3832413" y="1250575"/>
            <a:ext cx="8216152" cy="4985980"/>
          </a:xfrm>
          <a:prstGeom prst="rect">
            <a:avLst/>
          </a:prstGeom>
          <a:noFill/>
        </p:spPr>
        <p:txBody>
          <a:bodyPr wrap="square" rtlCol="0">
            <a:spAutoFit/>
          </a:bodyPr>
          <a:lstStyle/>
          <a:p>
            <a:pPr algn="ctr"/>
            <a:r>
              <a:rPr lang="fr-FR" sz="2000" b="1" dirty="0">
                <a:solidFill>
                  <a:schemeClr val="tx2"/>
                </a:solidFill>
              </a:rPr>
              <a:t>Étymologie</a:t>
            </a:r>
          </a:p>
          <a:p>
            <a:r>
              <a:rPr lang="fr-FR" sz="1600" dirty="0">
                <a:solidFill>
                  <a:schemeClr val="tx2"/>
                </a:solidFill>
              </a:rPr>
              <a:t>Le substantif masculin handicap, a été emprunté à l'anglais « handicap », probable contraction de « </a:t>
            </a:r>
            <a:r>
              <a:rPr lang="fr-FR" sz="1600" b="1" dirty="0">
                <a:solidFill>
                  <a:schemeClr val="tx2"/>
                </a:solidFill>
              </a:rPr>
              <a:t>hand in cap </a:t>
            </a:r>
            <a:r>
              <a:rPr lang="fr-FR" sz="1600" dirty="0">
                <a:solidFill>
                  <a:schemeClr val="tx2"/>
                </a:solidFill>
              </a:rPr>
              <a:t>», signifiant littéralement « </a:t>
            </a:r>
            <a:r>
              <a:rPr lang="fr-FR" sz="1600" b="1" dirty="0">
                <a:solidFill>
                  <a:schemeClr val="tx2"/>
                </a:solidFill>
              </a:rPr>
              <a:t>main dans le chapeau</a:t>
            </a:r>
            <a:r>
              <a:rPr lang="fr-FR" sz="1600" dirty="0">
                <a:solidFill>
                  <a:schemeClr val="tx2"/>
                </a:solidFill>
              </a:rPr>
              <a:t> ». Dans le cadre d'un troc de biens entre deux personnes, il fallait </a:t>
            </a:r>
            <a:r>
              <a:rPr lang="fr-FR" sz="1600" b="1" dirty="0">
                <a:solidFill>
                  <a:schemeClr val="tx2"/>
                </a:solidFill>
              </a:rPr>
              <a:t>rétablir une égalité de valeur entre ce qui était donné et ce qui était reçu </a:t>
            </a:r>
            <a:r>
              <a:rPr lang="fr-FR" sz="1600" dirty="0">
                <a:solidFill>
                  <a:schemeClr val="tx2"/>
                </a:solidFill>
              </a:rPr>
              <a:t>: ainsi celui qui recevait un objet d'une valeur supérieure devait mettre dans un chapeau une somme d'argent pour rétablir l'équité.</a:t>
            </a:r>
          </a:p>
          <a:p>
            <a:endParaRPr lang="fr-FR" sz="1600" dirty="0">
              <a:solidFill>
                <a:schemeClr val="tx2"/>
              </a:solidFill>
            </a:endParaRPr>
          </a:p>
          <a:p>
            <a:pPr algn="ctr"/>
            <a:r>
              <a:rPr lang="fr-FR" sz="2000" b="1" dirty="0">
                <a:solidFill>
                  <a:schemeClr val="tx2"/>
                </a:solidFill>
              </a:rPr>
              <a:t>Définition légale du handicap en France</a:t>
            </a:r>
          </a:p>
          <a:p>
            <a:pPr algn="ctr"/>
            <a:endParaRPr lang="fr-FR" sz="2000" b="1" dirty="0">
              <a:solidFill>
                <a:schemeClr val="tx2"/>
              </a:solidFill>
            </a:endParaRPr>
          </a:p>
          <a:p>
            <a:r>
              <a:rPr lang="fr-FR" sz="1600" dirty="0">
                <a:solidFill>
                  <a:schemeClr val="tx2"/>
                </a:solidFill>
              </a:rPr>
              <a:t>La France a adopté la </a:t>
            </a:r>
            <a:r>
              <a:rPr lang="fr-FR" sz="1600" b="1" dirty="0">
                <a:solidFill>
                  <a:schemeClr val="tx2"/>
                </a:solidFill>
              </a:rPr>
              <a:t>loi du 11 février 2005 pour l’égalité des droits et des chances, la participation et la citoyenneté des personnes handicapées.</a:t>
            </a:r>
          </a:p>
          <a:p>
            <a:r>
              <a:rPr lang="fr-FR" sz="1600" dirty="0">
                <a:solidFill>
                  <a:schemeClr val="tx2"/>
                </a:solidFill>
              </a:rPr>
              <a:t>Celle-ci a pour objectif d’apporter des </a:t>
            </a:r>
            <a:r>
              <a:rPr lang="fr-FR" sz="1600" b="1" dirty="0">
                <a:solidFill>
                  <a:schemeClr val="tx2"/>
                </a:solidFill>
              </a:rPr>
              <a:t>améliorations</a:t>
            </a:r>
            <a:r>
              <a:rPr lang="fr-FR" sz="1600" dirty="0">
                <a:solidFill>
                  <a:schemeClr val="tx2"/>
                </a:solidFill>
              </a:rPr>
              <a:t> significatives en matière </a:t>
            </a:r>
            <a:r>
              <a:rPr lang="fr-FR" sz="1600" b="1" dirty="0">
                <a:solidFill>
                  <a:schemeClr val="tx2"/>
                </a:solidFill>
              </a:rPr>
              <a:t>d’intégration scolaire ou professionnelle, d’accessibilité des lieux publics et de simplification des</a:t>
            </a:r>
            <a:r>
              <a:rPr lang="fr-FR" sz="1600" dirty="0">
                <a:solidFill>
                  <a:schemeClr val="tx2"/>
                </a:solidFill>
              </a:rPr>
              <a:t> </a:t>
            </a:r>
            <a:r>
              <a:rPr lang="fr-FR" sz="1600" b="1" dirty="0">
                <a:solidFill>
                  <a:schemeClr val="tx2"/>
                </a:solidFill>
              </a:rPr>
              <a:t>formalités administratives liées au handicap</a:t>
            </a:r>
            <a:r>
              <a:rPr lang="fr-FR" sz="1600" dirty="0">
                <a:solidFill>
                  <a:schemeClr val="tx2"/>
                </a:solidFill>
              </a:rPr>
              <a:t>.</a:t>
            </a:r>
          </a:p>
          <a:p>
            <a:r>
              <a:rPr lang="fr-FR" sz="1600" dirty="0">
                <a:solidFill>
                  <a:schemeClr val="tx2"/>
                </a:solidFill>
              </a:rPr>
              <a:t>Cette loi définit le handicap comme « </a:t>
            </a:r>
            <a:r>
              <a:rPr lang="fr-FR" sz="1600" b="1" dirty="0">
                <a:solidFill>
                  <a:schemeClr val="tx2"/>
                </a:solidFill>
              </a:rPr>
              <a:t>toute limitation d’activité ou restriction de participation à la vie en société subie dans son environnement par une personne en raison d’une altération substantielle, durable ou définitive d’une ou plusieurs fonctions physiques, sensorielles, mentales, cognitives ou psychiques, d’un polyhandicap ou trouble de santé invalidant</a:t>
            </a:r>
            <a:r>
              <a:rPr lang="fr-FR" sz="1600" dirty="0">
                <a:solidFill>
                  <a:schemeClr val="tx2"/>
                </a:solidFill>
              </a:rPr>
              <a:t> ».</a:t>
            </a:r>
          </a:p>
          <a:p>
            <a:endParaRPr lang="fr-FR" dirty="0"/>
          </a:p>
        </p:txBody>
      </p:sp>
    </p:spTree>
    <p:extLst>
      <p:ext uri="{BB962C8B-B14F-4D97-AF65-F5344CB8AC3E}">
        <p14:creationId xmlns:p14="http://schemas.microsoft.com/office/powerpoint/2010/main" val="1453765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645023" y="225689"/>
            <a:ext cx="9621371" cy="715605"/>
          </a:xfrm>
        </p:spPr>
        <p:txBody>
          <a:bodyPr/>
          <a:lstStyle/>
          <a:p>
            <a:r>
              <a:rPr lang="fr-FR" sz="4000" dirty="0">
                <a:solidFill>
                  <a:srgbClr val="0070C0"/>
                </a:solidFill>
                <a:latin typeface="+mn-lt"/>
              </a:rPr>
              <a:t>DÉFINITION DU HANDICAP DE L’OMS</a:t>
            </a:r>
          </a:p>
        </p:txBody>
      </p:sp>
      <p:sp>
        <p:nvSpPr>
          <p:cNvPr id="5" name="ZoneTexte 4"/>
          <p:cNvSpPr txBox="1"/>
          <p:nvPr/>
        </p:nvSpPr>
        <p:spPr>
          <a:xfrm>
            <a:off x="690665" y="1010245"/>
            <a:ext cx="10797701" cy="5016758"/>
          </a:xfrm>
          <a:prstGeom prst="rect">
            <a:avLst/>
          </a:prstGeom>
          <a:noFill/>
        </p:spPr>
        <p:txBody>
          <a:bodyPr wrap="square" rtlCol="0">
            <a:spAutoFit/>
          </a:bodyPr>
          <a:lstStyle/>
          <a:p>
            <a:r>
              <a:rPr lang="fr-FR" sz="1600" b="1" dirty="0">
                <a:solidFill>
                  <a:srgbClr val="FF0000"/>
                </a:solidFill>
              </a:rPr>
              <a:t>L’Organisation Mondiale de la Santé </a:t>
            </a:r>
            <a:r>
              <a:rPr lang="fr-FR" sz="1600" b="1" dirty="0">
                <a:solidFill>
                  <a:schemeClr val="tx2"/>
                </a:solidFill>
              </a:rPr>
              <a:t>associe au mot </a:t>
            </a:r>
            <a:r>
              <a:rPr lang="fr-FR" sz="1600" b="1" dirty="0">
                <a:solidFill>
                  <a:srgbClr val="FF0000"/>
                </a:solidFill>
              </a:rPr>
              <a:t>handicap </a:t>
            </a:r>
            <a:r>
              <a:rPr lang="fr-FR" sz="1600" b="1" dirty="0">
                <a:solidFill>
                  <a:schemeClr val="tx2"/>
                </a:solidFill>
              </a:rPr>
              <a:t>le mot «</a:t>
            </a:r>
            <a:r>
              <a:rPr lang="fr-FR" sz="1600" b="1" dirty="0">
                <a:solidFill>
                  <a:srgbClr val="FF0000"/>
                </a:solidFill>
              </a:rPr>
              <a:t> incapacité</a:t>
            </a:r>
            <a:r>
              <a:rPr lang="fr-FR" sz="1600" b="1" dirty="0">
                <a:solidFill>
                  <a:schemeClr val="tx2"/>
                </a:solidFill>
              </a:rPr>
              <a:t> ». Elle le définit comme « un problème dans une fonction ou une structure de l’organisme ; une </a:t>
            </a:r>
            <a:r>
              <a:rPr lang="fr-FR" sz="1600" b="1" dirty="0">
                <a:solidFill>
                  <a:srgbClr val="FF0000"/>
                </a:solidFill>
              </a:rPr>
              <a:t>limitation de l’activité </a:t>
            </a:r>
            <a:r>
              <a:rPr lang="fr-FR" sz="1600" b="1" dirty="0">
                <a:solidFill>
                  <a:schemeClr val="tx2"/>
                </a:solidFill>
              </a:rPr>
              <a:t>rencontrée par un sujet pour exécuter une tâche ou une action ; </a:t>
            </a:r>
            <a:r>
              <a:rPr lang="fr-FR" sz="1600" b="1" dirty="0">
                <a:solidFill>
                  <a:srgbClr val="FF0000"/>
                </a:solidFill>
              </a:rPr>
              <a:t>une restriction </a:t>
            </a:r>
            <a:r>
              <a:rPr lang="fr-FR" sz="1600" b="1" dirty="0">
                <a:solidFill>
                  <a:schemeClr val="tx2"/>
                </a:solidFill>
              </a:rPr>
              <a:t>à la participation empêchant le sujet de s’engager dans les situations de la vie courante ».</a:t>
            </a:r>
          </a:p>
          <a:p>
            <a:endParaRPr lang="fr-FR" sz="1600" dirty="0">
              <a:solidFill>
                <a:schemeClr val="tx2"/>
              </a:solidFill>
            </a:endParaRPr>
          </a:p>
          <a:p>
            <a:r>
              <a:rPr lang="fr-FR" sz="1600" dirty="0">
                <a:solidFill>
                  <a:schemeClr val="tx2"/>
                </a:solidFill>
              </a:rPr>
              <a:t>En 1980, l’</a:t>
            </a:r>
            <a:r>
              <a:rPr lang="fr-FR" sz="1600" dirty="0">
                <a:solidFill>
                  <a:schemeClr val="tx2"/>
                </a:solidFill>
                <a:hlinkClick r:id="rId2"/>
              </a:rPr>
              <a:t>OMS</a:t>
            </a:r>
            <a:r>
              <a:rPr lang="fr-FR" sz="1600" dirty="0">
                <a:solidFill>
                  <a:schemeClr val="tx2"/>
                </a:solidFill>
              </a:rPr>
              <a:t> a adopté une </a:t>
            </a:r>
            <a:r>
              <a:rPr lang="fr-FR" sz="1600" b="1" dirty="0">
                <a:solidFill>
                  <a:srgbClr val="FF0000"/>
                </a:solidFill>
              </a:rPr>
              <a:t>classification internationale des déficiences, incapacités et handicaps appelée en France : Classification Internationale des Handicaps (CIH). </a:t>
            </a:r>
            <a:r>
              <a:rPr lang="fr-FR" sz="1600" dirty="0">
                <a:solidFill>
                  <a:schemeClr val="tx2"/>
                </a:solidFill>
              </a:rPr>
              <a:t>La CIH s’appuie sur les </a:t>
            </a:r>
            <a:r>
              <a:rPr lang="fr-FR" sz="1600" b="1" dirty="0">
                <a:solidFill>
                  <a:srgbClr val="FF0000"/>
                </a:solidFill>
              </a:rPr>
              <a:t>conséquences dues à une incapacité provoquée par un accident de la vie ou une maladie.</a:t>
            </a:r>
            <a:r>
              <a:rPr lang="fr-FR" sz="1600" dirty="0">
                <a:solidFill>
                  <a:schemeClr val="tx2"/>
                </a:solidFill>
              </a:rPr>
              <a:t> Elle fait apparaître les termes :</a:t>
            </a:r>
          </a:p>
          <a:p>
            <a:endParaRPr lang="fr-FR" sz="1600" dirty="0">
              <a:solidFill>
                <a:schemeClr val="tx2"/>
              </a:solidFill>
            </a:endParaRPr>
          </a:p>
          <a:p>
            <a:pPr marL="285750" indent="-285750">
              <a:buFont typeface="Wingdings" charset="2"/>
              <a:buChar char="v"/>
            </a:pPr>
            <a:r>
              <a:rPr lang="fr-FR" sz="1600" dirty="0">
                <a:solidFill>
                  <a:schemeClr val="tx2"/>
                </a:solidFill>
              </a:rPr>
              <a:t>déficience : une anomalie structurelle ou fonctionnelle du corps,</a:t>
            </a:r>
          </a:p>
          <a:p>
            <a:pPr marL="285750" indent="-285750">
              <a:buFont typeface="Wingdings" charset="2"/>
              <a:buChar char="v"/>
            </a:pPr>
            <a:r>
              <a:rPr lang="fr-FR" sz="1600" dirty="0">
                <a:solidFill>
                  <a:schemeClr val="tx2"/>
                </a:solidFill>
              </a:rPr>
              <a:t>incapacité : restriction des activités due aux déficiences,</a:t>
            </a:r>
          </a:p>
          <a:p>
            <a:pPr marL="285750" indent="-285750">
              <a:buFont typeface="Wingdings" charset="2"/>
              <a:buChar char="v"/>
            </a:pPr>
            <a:r>
              <a:rPr lang="fr-FR" sz="1600" dirty="0">
                <a:solidFill>
                  <a:schemeClr val="tx2"/>
                </a:solidFill>
              </a:rPr>
              <a:t>handicap : limitations en termes de réalisation d’un rôle social.</a:t>
            </a:r>
          </a:p>
          <a:p>
            <a:pPr marL="285750" indent="-285750">
              <a:buFont typeface="Wingdings" charset="2"/>
              <a:buChar char="v"/>
            </a:pPr>
            <a:endParaRPr lang="fr-FR" sz="1600" dirty="0">
              <a:solidFill>
                <a:schemeClr val="tx2"/>
              </a:solidFill>
            </a:endParaRPr>
          </a:p>
          <a:p>
            <a:pPr algn="ctr"/>
            <a:r>
              <a:rPr lang="fr-FR" sz="1600" b="1" dirty="0">
                <a:solidFill>
                  <a:schemeClr val="tx2"/>
                </a:solidFill>
              </a:rPr>
              <a:t>« </a:t>
            </a:r>
            <a:r>
              <a:rPr lang="fr-FR" sz="1600" b="1" i="1" dirty="0">
                <a:solidFill>
                  <a:schemeClr val="tx2"/>
                </a:solidFill>
              </a:rPr>
              <a:t>Est handicapé un sujet dont l’intégrité physique ou mentale est passagèrement ou définitivement diminuée, soit congénitalement, soit sous l’effet de l’âge, d’une maladie ou d’un accident, en sorte que son autonomie, son aptitude à fréquenter l’école ou à occuper un emploi s’en trouvent compromises</a:t>
            </a:r>
            <a:r>
              <a:rPr lang="fr-FR" sz="1600" b="1" dirty="0">
                <a:solidFill>
                  <a:schemeClr val="tx2"/>
                </a:solidFill>
              </a:rPr>
              <a:t> ».</a:t>
            </a:r>
          </a:p>
          <a:p>
            <a:r>
              <a:rPr lang="fr-FR" sz="1600" dirty="0">
                <a:solidFill>
                  <a:schemeClr val="tx2"/>
                </a:solidFill>
              </a:rPr>
              <a:t>En 2002, l’OMS remplace la CIH par la Classification internationale du fonctionnement, du handicap et de la santé (</a:t>
            </a:r>
            <a:r>
              <a:rPr lang="fr-FR" sz="1600" dirty="0">
                <a:solidFill>
                  <a:schemeClr val="tx2"/>
                </a:solidFill>
                <a:hlinkClick r:id="rId3"/>
              </a:rPr>
              <a:t>CIF</a:t>
            </a:r>
            <a:r>
              <a:rPr lang="fr-FR" sz="1600" dirty="0">
                <a:solidFill>
                  <a:schemeClr val="tx2"/>
                </a:solidFill>
              </a:rPr>
              <a:t>). Cette dernière apporte une dimension plus sociale au handicap et retient trois éléments :</a:t>
            </a:r>
          </a:p>
          <a:p>
            <a:r>
              <a:rPr lang="fr-FR" sz="1600" dirty="0">
                <a:solidFill>
                  <a:schemeClr val="tx2"/>
                </a:solidFill>
              </a:rPr>
              <a:t>le corps, les activités, la participation.</a:t>
            </a:r>
          </a:p>
          <a:p>
            <a:r>
              <a:rPr lang="fr-FR" sz="1600" dirty="0">
                <a:solidFill>
                  <a:schemeClr val="tx2"/>
                </a:solidFill>
              </a:rPr>
              <a:t>Pendant très longtemps, la définition du handicap reposait sur la notion de déficience sans prendre en compte le contexte social, ce qui renforçait l’approche négative de la personne handicapée</a:t>
            </a:r>
            <a:r>
              <a:rPr lang="fr-FR" sz="1600" dirty="0"/>
              <a:t>.</a:t>
            </a:r>
            <a:endParaRPr lang="fr-FR" dirty="0"/>
          </a:p>
        </p:txBody>
      </p:sp>
    </p:spTree>
    <p:extLst>
      <p:ext uri="{BB962C8B-B14F-4D97-AF65-F5344CB8AC3E}">
        <p14:creationId xmlns:p14="http://schemas.microsoft.com/office/powerpoint/2010/main" val="80522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146422" y="3334872"/>
            <a:ext cx="4357405" cy="2706032"/>
          </a:xfrm>
          <a:prstGeom prst="rect">
            <a:avLst/>
          </a:prstGeom>
        </p:spPr>
      </p:pic>
      <p:sp>
        <p:nvSpPr>
          <p:cNvPr id="6" name="ZoneTexte 5"/>
          <p:cNvSpPr txBox="1"/>
          <p:nvPr/>
        </p:nvSpPr>
        <p:spPr>
          <a:xfrm>
            <a:off x="5051612" y="2257468"/>
            <a:ext cx="7140388" cy="3600986"/>
          </a:xfrm>
          <a:prstGeom prst="rect">
            <a:avLst/>
          </a:prstGeom>
          <a:noFill/>
        </p:spPr>
        <p:txBody>
          <a:bodyPr wrap="square" rtlCol="0">
            <a:spAutoFit/>
          </a:bodyPr>
          <a:lstStyle/>
          <a:p>
            <a:pPr algn="ctr"/>
            <a:endParaRPr lang="fr-FR" sz="2800" dirty="0">
              <a:solidFill>
                <a:schemeClr val="tx2"/>
              </a:solidFill>
            </a:endParaRPr>
          </a:p>
          <a:p>
            <a:r>
              <a:rPr lang="fr-FR" sz="2000" b="1" dirty="0">
                <a:solidFill>
                  <a:schemeClr val="tx2"/>
                </a:solidFill>
              </a:rPr>
              <a:t>Qu’est-ce qu’une situation de handicap ?</a:t>
            </a:r>
          </a:p>
          <a:p>
            <a:endParaRPr lang="fr-FR" sz="2000" dirty="0">
              <a:solidFill>
                <a:schemeClr val="tx2"/>
              </a:solidFill>
            </a:endParaRPr>
          </a:p>
          <a:p>
            <a:r>
              <a:rPr lang="fr-FR" sz="2000" dirty="0">
                <a:solidFill>
                  <a:schemeClr val="tx2"/>
                </a:solidFill>
              </a:rPr>
              <a:t>De plus en plus utilisé dans le langage courant, le concept de « </a:t>
            </a:r>
            <a:r>
              <a:rPr lang="fr-FR" sz="2000" b="1" i="1" dirty="0">
                <a:solidFill>
                  <a:schemeClr val="tx2"/>
                </a:solidFill>
              </a:rPr>
              <a:t>situation de handicap</a:t>
            </a:r>
            <a:r>
              <a:rPr lang="fr-FR" sz="2000" dirty="0">
                <a:solidFill>
                  <a:schemeClr val="tx2"/>
                </a:solidFill>
              </a:rPr>
              <a:t> » n’est </a:t>
            </a:r>
            <a:r>
              <a:rPr lang="fr-FR" sz="2000" b="1" dirty="0">
                <a:solidFill>
                  <a:schemeClr val="tx2"/>
                </a:solidFill>
              </a:rPr>
              <a:t>pas défini juridiquement</a:t>
            </a:r>
            <a:r>
              <a:rPr lang="fr-FR" sz="2000" dirty="0">
                <a:solidFill>
                  <a:schemeClr val="tx2"/>
                </a:solidFill>
              </a:rPr>
              <a:t>. Pour l’appréhender, il est possible de se référer à des travaux internationaux notamment la </a:t>
            </a:r>
            <a:r>
              <a:rPr lang="fr-FR" sz="2000" b="1" dirty="0">
                <a:solidFill>
                  <a:schemeClr val="tx2"/>
                </a:solidFill>
              </a:rPr>
              <a:t>classification internationale du fonctionnement, du handicap et de la santé </a:t>
            </a:r>
            <a:r>
              <a:rPr lang="fr-FR" sz="2000" dirty="0">
                <a:solidFill>
                  <a:schemeClr val="tx2"/>
                </a:solidFill>
              </a:rPr>
              <a:t>(</a:t>
            </a:r>
            <a:r>
              <a:rPr lang="fr-FR" sz="2000" dirty="0">
                <a:solidFill>
                  <a:schemeClr val="tx2"/>
                </a:solidFill>
                <a:hlinkClick r:id="rId3"/>
              </a:rPr>
              <a:t>CIF</a:t>
            </a:r>
            <a:r>
              <a:rPr lang="fr-FR" sz="2000" dirty="0">
                <a:solidFill>
                  <a:schemeClr val="tx2"/>
                </a:solidFill>
              </a:rPr>
              <a:t>), conçue par l’</a:t>
            </a:r>
            <a:r>
              <a:rPr lang="fr-FR" sz="2000" dirty="0">
                <a:solidFill>
                  <a:schemeClr val="tx2"/>
                </a:solidFill>
                <a:hlinkClick r:id="rId4"/>
              </a:rPr>
              <a:t>OMS</a:t>
            </a:r>
            <a:r>
              <a:rPr lang="fr-FR" sz="2000" dirty="0">
                <a:solidFill>
                  <a:schemeClr val="tx2"/>
                </a:solidFill>
              </a:rPr>
              <a:t> (Organisation mondiale de la Santé) et publiée en mai 2001. Cette classification se présente sous la forme d’un manuel de classification des conséquences des maladies.</a:t>
            </a:r>
          </a:p>
        </p:txBody>
      </p:sp>
      <p:sp>
        <p:nvSpPr>
          <p:cNvPr id="2" name="ZoneTexte 1"/>
          <p:cNvSpPr txBox="1"/>
          <p:nvPr/>
        </p:nvSpPr>
        <p:spPr>
          <a:xfrm>
            <a:off x="2463800" y="800100"/>
            <a:ext cx="7531100" cy="584775"/>
          </a:xfrm>
          <a:prstGeom prst="rect">
            <a:avLst/>
          </a:prstGeom>
          <a:noFill/>
          <a:ln w="38100">
            <a:solidFill>
              <a:schemeClr val="accent1">
                <a:shade val="50000"/>
              </a:schemeClr>
            </a:solidFill>
          </a:ln>
        </p:spPr>
        <p:txBody>
          <a:bodyPr wrap="square" rtlCol="0">
            <a:spAutoFit/>
          </a:bodyPr>
          <a:lstStyle/>
          <a:p>
            <a:pPr algn="ctr"/>
            <a:r>
              <a:rPr lang="fr-FR" sz="3200" b="1" dirty="0">
                <a:solidFill>
                  <a:srgbClr val="0070C0"/>
                </a:solidFill>
              </a:rPr>
              <a:t>LA RÉALITÉ DU HANDICAP</a:t>
            </a:r>
          </a:p>
        </p:txBody>
      </p:sp>
    </p:spTree>
    <p:extLst>
      <p:ext uri="{BB962C8B-B14F-4D97-AF65-F5344CB8AC3E}">
        <p14:creationId xmlns:p14="http://schemas.microsoft.com/office/powerpoint/2010/main" val="19583462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Espace réservé du contenu 5"/>
          <p:cNvGraphicFramePr>
            <a:graphicFrameLocks noGrp="1"/>
          </p:cNvGraphicFramePr>
          <p:nvPr>
            <p:ph sz="quarter" idx="12"/>
            <p:extLst>
              <p:ext uri="{D42A27DB-BD31-4B8C-83A1-F6EECF244321}">
                <p14:modId xmlns:p14="http://schemas.microsoft.com/office/powerpoint/2010/main" val="401257485"/>
              </p:ext>
            </p:extLst>
          </p:nvPr>
        </p:nvGraphicFramePr>
        <p:xfrm>
          <a:off x="1250576" y="995082"/>
          <a:ext cx="10408024" cy="1122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ZoneTexte 6"/>
          <p:cNvSpPr txBox="1"/>
          <p:nvPr/>
        </p:nvSpPr>
        <p:spPr>
          <a:xfrm>
            <a:off x="1250577" y="2758151"/>
            <a:ext cx="2770093" cy="2554545"/>
          </a:xfrm>
          <a:prstGeom prst="rect">
            <a:avLst/>
          </a:prstGeom>
          <a:noFill/>
          <a:ln w="50800">
            <a:solidFill>
              <a:schemeClr val="lt1">
                <a:hueOff val="0"/>
                <a:satOff val="0"/>
                <a:lumOff val="0"/>
              </a:schemeClr>
            </a:solidFill>
          </a:ln>
        </p:spPr>
        <p:txBody>
          <a:bodyPr wrap="square" rtlCol="0">
            <a:spAutoFit/>
          </a:bodyPr>
          <a:lstStyle/>
          <a:p>
            <a:pPr algn="ctr"/>
            <a:r>
              <a:rPr lang="fr-FR" sz="2000" b="1" dirty="0">
                <a:solidFill>
                  <a:schemeClr val="tx2"/>
                </a:solidFill>
              </a:rPr>
              <a:t>Dimension organique</a:t>
            </a:r>
            <a:br>
              <a:rPr lang="fr-FR" sz="2000" b="1" dirty="0">
                <a:solidFill>
                  <a:schemeClr val="tx2"/>
                </a:solidFill>
              </a:rPr>
            </a:br>
            <a:r>
              <a:rPr lang="fr-FR" sz="2000" b="1" dirty="0">
                <a:solidFill>
                  <a:schemeClr val="tx2"/>
                </a:solidFill>
              </a:rPr>
              <a:t>(niveau </a:t>
            </a:r>
            <a:r>
              <a:rPr lang="fr-FR" sz="2000" b="1" dirty="0" err="1">
                <a:solidFill>
                  <a:schemeClr val="tx2"/>
                </a:solidFill>
              </a:rPr>
              <a:t>lésionel</a:t>
            </a:r>
            <a:r>
              <a:rPr lang="fr-FR" sz="2000" b="1" dirty="0">
                <a:solidFill>
                  <a:schemeClr val="tx2"/>
                </a:solidFill>
              </a:rPr>
              <a:t>)</a:t>
            </a:r>
          </a:p>
          <a:p>
            <a:pPr algn="ctr"/>
            <a:br>
              <a:rPr lang="fr-FR" sz="2000" dirty="0">
                <a:solidFill>
                  <a:schemeClr val="tx2"/>
                </a:solidFill>
              </a:rPr>
            </a:br>
            <a:r>
              <a:rPr lang="fr-FR" sz="2000" dirty="0">
                <a:solidFill>
                  <a:schemeClr val="tx2"/>
                </a:solidFill>
              </a:rPr>
              <a:t>Une maladie, un accident, une carence psychoaffective peuvent engendrer une déficience.</a:t>
            </a:r>
          </a:p>
        </p:txBody>
      </p:sp>
      <p:sp>
        <p:nvSpPr>
          <p:cNvPr id="9" name="ZoneTexte 8"/>
          <p:cNvSpPr txBox="1"/>
          <p:nvPr/>
        </p:nvSpPr>
        <p:spPr>
          <a:xfrm>
            <a:off x="5190565" y="2758151"/>
            <a:ext cx="2743200" cy="3139321"/>
          </a:xfrm>
          <a:prstGeom prst="rect">
            <a:avLst/>
          </a:prstGeom>
          <a:noFill/>
        </p:spPr>
        <p:txBody>
          <a:bodyPr wrap="square" rtlCol="0">
            <a:spAutoFit/>
          </a:bodyPr>
          <a:lstStyle/>
          <a:p>
            <a:pPr algn="ctr"/>
            <a:r>
              <a:rPr lang="fr-FR" sz="2000" b="1" dirty="0">
                <a:solidFill>
                  <a:schemeClr val="tx2"/>
                </a:solidFill>
              </a:rPr>
              <a:t>Dimension fonctionnelle</a:t>
            </a:r>
          </a:p>
          <a:p>
            <a:pPr algn="ctr"/>
            <a:br>
              <a:rPr lang="fr-FR" dirty="0">
                <a:solidFill>
                  <a:schemeClr val="tx2"/>
                </a:solidFill>
              </a:rPr>
            </a:br>
            <a:r>
              <a:rPr lang="fr-FR" sz="2000" dirty="0">
                <a:solidFill>
                  <a:schemeClr val="tx2"/>
                </a:solidFill>
              </a:rPr>
              <a:t>L'impossibilité d'exécuter une activité donnée dans des conditions considérées comme normales pour être humain définit l'incapacité</a:t>
            </a:r>
            <a:r>
              <a:rPr lang="fr-FR" dirty="0">
                <a:solidFill>
                  <a:schemeClr val="tx2"/>
                </a:solidFill>
              </a:rPr>
              <a:t>.</a:t>
            </a:r>
          </a:p>
        </p:txBody>
      </p:sp>
      <p:sp>
        <p:nvSpPr>
          <p:cNvPr id="10" name="ZoneTexte 9"/>
          <p:cNvSpPr txBox="1"/>
          <p:nvPr/>
        </p:nvSpPr>
        <p:spPr>
          <a:xfrm>
            <a:off x="9103660" y="2758151"/>
            <a:ext cx="2554940" cy="3170099"/>
          </a:xfrm>
          <a:prstGeom prst="rect">
            <a:avLst/>
          </a:prstGeom>
          <a:noFill/>
        </p:spPr>
        <p:txBody>
          <a:bodyPr wrap="square" rtlCol="0">
            <a:spAutoFit/>
          </a:bodyPr>
          <a:lstStyle/>
          <a:p>
            <a:pPr algn="ctr"/>
            <a:r>
              <a:rPr lang="fr-FR" sz="2000" b="1">
                <a:solidFill>
                  <a:schemeClr val="tx2"/>
                </a:solidFill>
              </a:rPr>
              <a:t>Dimension sociale</a:t>
            </a:r>
          </a:p>
          <a:p>
            <a:pPr algn="ctr"/>
            <a:br>
              <a:rPr lang="fr-FR" sz="2000" dirty="0">
                <a:solidFill>
                  <a:schemeClr val="tx2"/>
                </a:solidFill>
              </a:rPr>
            </a:br>
            <a:r>
              <a:rPr lang="fr-FR" sz="2000" dirty="0">
                <a:solidFill>
                  <a:schemeClr val="tx2"/>
                </a:solidFill>
              </a:rPr>
              <a:t>Cette gène ou cette limitation du sujet à accomplir ce qui est attendu de lui par lui-même ou par le groupe dont il est le membre définit le handicap.</a:t>
            </a:r>
          </a:p>
        </p:txBody>
      </p:sp>
    </p:spTree>
    <p:extLst>
      <p:ext uri="{BB962C8B-B14F-4D97-AF65-F5344CB8AC3E}">
        <p14:creationId xmlns:p14="http://schemas.microsoft.com/office/powerpoint/2010/main" val="1321366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327150" y="268272"/>
            <a:ext cx="9144000" cy="836629"/>
          </a:xfrm>
        </p:spPr>
        <p:txBody>
          <a:bodyPr/>
          <a:lstStyle/>
          <a:p>
            <a:r>
              <a:rPr lang="fr-FR" sz="4400" dirty="0">
                <a:solidFill>
                  <a:srgbClr val="0070C0"/>
                </a:solidFill>
                <a:latin typeface="+mn-lt"/>
              </a:rPr>
              <a:t>POLITIQUE HANDICAP </a:t>
            </a:r>
            <a:r>
              <a:rPr lang="mr-IN" sz="4400" dirty="0">
                <a:solidFill>
                  <a:srgbClr val="0070C0"/>
                </a:solidFill>
                <a:latin typeface="+mn-lt"/>
              </a:rPr>
              <a:t>–</a:t>
            </a:r>
            <a:r>
              <a:rPr lang="fr-FR" sz="4400" dirty="0">
                <a:solidFill>
                  <a:srgbClr val="0070C0"/>
                </a:solidFill>
                <a:latin typeface="+mn-lt"/>
              </a:rPr>
              <a:t> 1/3</a:t>
            </a:r>
          </a:p>
        </p:txBody>
      </p:sp>
      <p:sp>
        <p:nvSpPr>
          <p:cNvPr id="6" name="ZoneTexte 5"/>
          <p:cNvSpPr txBox="1"/>
          <p:nvPr/>
        </p:nvSpPr>
        <p:spPr>
          <a:xfrm>
            <a:off x="241300" y="1397001"/>
            <a:ext cx="11315700" cy="4524315"/>
          </a:xfrm>
          <a:prstGeom prst="rect">
            <a:avLst/>
          </a:prstGeom>
          <a:noFill/>
        </p:spPr>
        <p:txBody>
          <a:bodyPr wrap="square" rtlCol="0">
            <a:spAutoFit/>
          </a:bodyPr>
          <a:lstStyle/>
          <a:p>
            <a:pPr algn="ctr"/>
            <a:r>
              <a:rPr lang="fr-FR" b="1" dirty="0">
                <a:solidFill>
                  <a:schemeClr val="tx2"/>
                </a:solidFill>
              </a:rPr>
              <a:t>Par ses dimensions transversales et ubiquitaires, le handicap représente un axe fortement</a:t>
            </a:r>
          </a:p>
          <a:p>
            <a:pPr algn="ctr"/>
            <a:r>
              <a:rPr lang="fr-FR" b="1" dirty="0">
                <a:solidFill>
                  <a:schemeClr val="tx2"/>
                </a:solidFill>
              </a:rPr>
              <a:t>structurant de l’organisation universitaire. Au travers de sa Mission Handicap, Université</a:t>
            </a:r>
          </a:p>
          <a:p>
            <a:pPr algn="ctr"/>
            <a:r>
              <a:rPr lang="fr-FR" b="1" dirty="0">
                <a:solidFill>
                  <a:schemeClr val="tx2"/>
                </a:solidFill>
              </a:rPr>
              <a:t>Côte d’Azur développe et organise l’ensemble de ses services vers les personnels et les étudiants </a:t>
            </a:r>
          </a:p>
          <a:p>
            <a:endParaRPr lang="fr-FR" dirty="0">
              <a:solidFill>
                <a:schemeClr val="tx2"/>
              </a:solidFill>
            </a:endParaRPr>
          </a:p>
          <a:p>
            <a:pPr algn="ctr"/>
            <a:r>
              <a:rPr lang="fr-FR" b="1" dirty="0">
                <a:solidFill>
                  <a:schemeClr val="tx2"/>
                </a:solidFill>
              </a:rPr>
              <a:t>La Mission Handicap initie des partenariats avec les acteurs de la recherche dont voici quelques exemples :</a:t>
            </a:r>
          </a:p>
          <a:p>
            <a:pPr algn="ctr"/>
            <a:endParaRPr lang="fr-FR" b="1" dirty="0">
              <a:solidFill>
                <a:schemeClr val="tx2"/>
              </a:solidFill>
            </a:endParaRPr>
          </a:p>
          <a:p>
            <a:pPr algn="ctr"/>
            <a:r>
              <a:rPr lang="fr-FR" b="1" dirty="0">
                <a:solidFill>
                  <a:schemeClr val="tx2"/>
                </a:solidFill>
              </a:rPr>
              <a:t>• FRIS </a:t>
            </a:r>
            <a:r>
              <a:rPr lang="mr-IN" b="1" dirty="0">
                <a:solidFill>
                  <a:schemeClr val="tx2"/>
                </a:solidFill>
              </a:rPr>
              <a:t>–</a:t>
            </a:r>
            <a:r>
              <a:rPr lang="fr-FR" b="1" dirty="0">
                <a:solidFill>
                  <a:schemeClr val="tx2"/>
                </a:solidFill>
              </a:rPr>
              <a:t> 1ères Journées « Santé au Travail » - EUR </a:t>
            </a:r>
            <a:r>
              <a:rPr lang="fr-FR" b="1" dirty="0" err="1">
                <a:solidFill>
                  <a:schemeClr val="tx2"/>
                </a:solidFill>
              </a:rPr>
              <a:t>Healthy</a:t>
            </a:r>
            <a:r>
              <a:rPr lang="fr-FR" b="1" dirty="0">
                <a:solidFill>
                  <a:schemeClr val="tx2"/>
                </a:solidFill>
              </a:rPr>
              <a:t> ;</a:t>
            </a:r>
          </a:p>
          <a:p>
            <a:pPr algn="ctr"/>
            <a:r>
              <a:rPr lang="fr-FR" b="1" dirty="0">
                <a:solidFill>
                  <a:schemeClr val="tx2"/>
                </a:solidFill>
              </a:rPr>
              <a:t>• Projet Clubhouse France Région Sud - Santé mentale / Quelle posture managériale ? ;</a:t>
            </a:r>
          </a:p>
          <a:p>
            <a:pPr algn="ctr"/>
            <a:r>
              <a:rPr lang="fr-FR" b="1" dirty="0">
                <a:solidFill>
                  <a:schemeClr val="tx2"/>
                </a:solidFill>
              </a:rPr>
              <a:t>• Projet </a:t>
            </a:r>
            <a:r>
              <a:rPr lang="fr-FR" b="1" dirty="0" err="1">
                <a:solidFill>
                  <a:schemeClr val="tx2"/>
                </a:solidFill>
              </a:rPr>
              <a:t>Uniway</a:t>
            </a:r>
            <a:r>
              <a:rPr lang="fr-FR" b="1" dirty="0">
                <a:solidFill>
                  <a:schemeClr val="tx2"/>
                </a:solidFill>
              </a:rPr>
              <a:t> - Fondation UCA et </a:t>
            </a:r>
            <a:r>
              <a:rPr lang="fr-FR" b="1" dirty="0" err="1">
                <a:solidFill>
                  <a:schemeClr val="tx2"/>
                </a:solidFill>
              </a:rPr>
              <a:t>Invent@UCA</a:t>
            </a:r>
            <a:r>
              <a:rPr lang="fr-FR" b="1" dirty="0">
                <a:solidFill>
                  <a:schemeClr val="tx2"/>
                </a:solidFill>
              </a:rPr>
              <a:t> ;</a:t>
            </a:r>
          </a:p>
          <a:p>
            <a:pPr algn="ctr"/>
            <a:r>
              <a:rPr lang="fr-FR" b="1" dirty="0">
                <a:solidFill>
                  <a:schemeClr val="tx2"/>
                </a:solidFill>
              </a:rPr>
              <a:t>• IFMK Kinésithérapie et santé mentale ;</a:t>
            </a:r>
          </a:p>
          <a:p>
            <a:pPr algn="ctr"/>
            <a:r>
              <a:rPr lang="fr-FR" b="1" dirty="0">
                <a:solidFill>
                  <a:schemeClr val="tx2"/>
                </a:solidFill>
              </a:rPr>
              <a:t>• Projet Artefact - IDEX UCAJEDI, LEAT, MSHS, GREDEG, I3S, LJAD, LAPCOS et Université de Tokyo.</a:t>
            </a:r>
          </a:p>
          <a:p>
            <a:pPr algn="ctr"/>
            <a:endParaRPr lang="fr-FR" b="1" dirty="0">
              <a:solidFill>
                <a:schemeClr val="tx2"/>
              </a:solidFill>
            </a:endParaRPr>
          </a:p>
          <a:p>
            <a:pPr algn="ctr"/>
            <a:r>
              <a:rPr lang="fr-FR" b="1" i="1" dirty="0">
                <a:solidFill>
                  <a:schemeClr val="tx2"/>
                </a:solidFill>
              </a:rPr>
              <a:t>Notre mission de service public, nos volontés de placer l’usager au cœur de notre action, de faire preuve d’audace, d’exemplarité, de responsabilité sociétale et d’inclusion, comme notre volonté d’innover nous mènent, naturellement vers une meilleure prise en compte du handicap, dans toutes les composantes d’Université Côte d’Azur.</a:t>
            </a:r>
          </a:p>
          <a:p>
            <a:endParaRPr lang="fr-FR" dirty="0"/>
          </a:p>
        </p:txBody>
      </p:sp>
    </p:spTree>
    <p:extLst>
      <p:ext uri="{BB962C8B-B14F-4D97-AF65-F5344CB8AC3E}">
        <p14:creationId xmlns:p14="http://schemas.microsoft.com/office/powerpoint/2010/main" val="2022918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913964" y="266030"/>
            <a:ext cx="9448802" cy="742499"/>
          </a:xfrm>
        </p:spPr>
        <p:txBody>
          <a:bodyPr/>
          <a:lstStyle/>
          <a:p>
            <a:r>
              <a:rPr lang="fr-FR" dirty="0">
                <a:solidFill>
                  <a:srgbClr val="0070C0"/>
                </a:solidFill>
                <a:latin typeface="+mn-lt"/>
              </a:rPr>
              <a:t>LES TYPES DE HANDICAP</a:t>
            </a:r>
          </a:p>
        </p:txBody>
      </p:sp>
      <p:pic>
        <p:nvPicPr>
          <p:cNvPr id="5" name="Image 4"/>
          <p:cNvPicPr>
            <a:picLocks noChangeAspect="1"/>
          </p:cNvPicPr>
          <p:nvPr/>
        </p:nvPicPr>
        <p:blipFill>
          <a:blip r:embed="rId2"/>
          <a:stretch>
            <a:fillRect/>
          </a:stretch>
        </p:blipFill>
        <p:spPr>
          <a:xfrm>
            <a:off x="98611" y="1831788"/>
            <a:ext cx="9448802" cy="4203700"/>
          </a:xfrm>
          <a:prstGeom prst="rect">
            <a:avLst/>
          </a:prstGeom>
        </p:spPr>
      </p:pic>
      <p:sp>
        <p:nvSpPr>
          <p:cNvPr id="6" name="ZoneTexte 5"/>
          <p:cNvSpPr txBox="1"/>
          <p:nvPr/>
        </p:nvSpPr>
        <p:spPr>
          <a:xfrm>
            <a:off x="9654988" y="1411941"/>
            <a:ext cx="2232212" cy="4524315"/>
          </a:xfrm>
          <a:prstGeom prst="rect">
            <a:avLst/>
          </a:prstGeom>
          <a:noFill/>
        </p:spPr>
        <p:txBody>
          <a:bodyPr wrap="square" rtlCol="0">
            <a:spAutoFit/>
          </a:bodyPr>
          <a:lstStyle/>
          <a:p>
            <a:pPr algn="ctr"/>
            <a:r>
              <a:rPr lang="fr-FR" sz="2400" b="1" dirty="0"/>
              <a:t>80 %</a:t>
            </a:r>
            <a:br>
              <a:rPr lang="fr-FR" dirty="0"/>
            </a:br>
            <a:r>
              <a:rPr lang="fr-FR" dirty="0"/>
              <a:t>des handicaps sont invisibles</a:t>
            </a:r>
          </a:p>
          <a:p>
            <a:pPr algn="ctr"/>
            <a:endParaRPr lang="fr-FR" dirty="0"/>
          </a:p>
          <a:p>
            <a:pPr algn="ctr"/>
            <a:r>
              <a:rPr lang="fr-FR" sz="2400" b="1" dirty="0"/>
              <a:t>85 %</a:t>
            </a:r>
            <a:br>
              <a:rPr lang="fr-FR" dirty="0"/>
            </a:br>
            <a:r>
              <a:rPr lang="fr-FR" dirty="0"/>
              <a:t>des déficiences sont acquises après 15 ans</a:t>
            </a:r>
          </a:p>
          <a:p>
            <a:pPr algn="ctr"/>
            <a:endParaRPr lang="fr-FR" dirty="0"/>
          </a:p>
          <a:p>
            <a:pPr algn="ctr"/>
            <a:r>
              <a:rPr lang="fr-FR" sz="2400" b="1" dirty="0"/>
              <a:t>80 %</a:t>
            </a:r>
            <a:br>
              <a:rPr lang="fr-FR" dirty="0"/>
            </a:br>
            <a:r>
              <a:rPr lang="fr-FR" dirty="0"/>
              <a:t>des handicaps ne nécessitent aucun aménagement de poste de travail ou de compensation du handicap</a:t>
            </a:r>
          </a:p>
        </p:txBody>
      </p:sp>
    </p:spTree>
    <p:extLst>
      <p:ext uri="{BB962C8B-B14F-4D97-AF65-F5344CB8AC3E}">
        <p14:creationId xmlns:p14="http://schemas.microsoft.com/office/powerpoint/2010/main" val="6050945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369128" y="201741"/>
            <a:ext cx="7869382" cy="1261884"/>
          </a:xfrm>
          <a:prstGeom prst="rect">
            <a:avLst/>
          </a:prstGeom>
          <a:noFill/>
        </p:spPr>
        <p:txBody>
          <a:bodyPr wrap="square" rtlCol="0">
            <a:spAutoFit/>
          </a:bodyPr>
          <a:lstStyle/>
          <a:p>
            <a:pPr algn="ctr"/>
            <a:r>
              <a:rPr lang="fr-FR" sz="4000" b="1" dirty="0">
                <a:solidFill>
                  <a:srgbClr val="00B050"/>
                </a:solidFill>
              </a:rPr>
              <a:t>LE HANDICAP MOTEUR</a:t>
            </a:r>
          </a:p>
          <a:p>
            <a:pPr algn="ctr"/>
            <a:r>
              <a:rPr lang="fr-FR" sz="3600" b="1" dirty="0">
                <a:solidFill>
                  <a:srgbClr val="00B050"/>
                </a:solidFill>
              </a:rPr>
              <a:t>45% des Handicaps</a:t>
            </a:r>
          </a:p>
        </p:txBody>
      </p:sp>
      <p:sp>
        <p:nvSpPr>
          <p:cNvPr id="3" name="Ellipse 2"/>
          <p:cNvSpPr/>
          <p:nvPr/>
        </p:nvSpPr>
        <p:spPr>
          <a:xfrm>
            <a:off x="1376218" y="2096655"/>
            <a:ext cx="2770909" cy="2641600"/>
          </a:xfrm>
          <a:prstGeom prst="ellipse">
            <a:avLst/>
          </a:prstGeom>
          <a:solidFill>
            <a:srgbClr val="00B050">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t>8</a:t>
            </a:r>
            <a:r>
              <a:rPr lang="fr-FR" sz="2000" b="1" dirty="0"/>
              <a:t> Millions de personnes</a:t>
            </a:r>
          </a:p>
          <a:p>
            <a:pPr algn="ctr"/>
            <a:endParaRPr lang="fr-FR" dirty="0"/>
          </a:p>
          <a:p>
            <a:pPr algn="ctr"/>
            <a:r>
              <a:rPr lang="fr-FR" sz="2000" b="1" dirty="0"/>
              <a:t>Seules </a:t>
            </a:r>
            <a:r>
              <a:rPr lang="fr-FR" sz="2400" b="1" dirty="0"/>
              <a:t>370 000 </a:t>
            </a:r>
            <a:r>
              <a:rPr lang="fr-FR" sz="2000" b="1" dirty="0"/>
              <a:t>en fauteuil</a:t>
            </a:r>
          </a:p>
        </p:txBody>
      </p:sp>
      <p:sp>
        <p:nvSpPr>
          <p:cNvPr id="4" name="Ellipse 3"/>
          <p:cNvSpPr/>
          <p:nvPr/>
        </p:nvSpPr>
        <p:spPr>
          <a:xfrm>
            <a:off x="4918365" y="2087419"/>
            <a:ext cx="2770909" cy="2641600"/>
          </a:xfrm>
          <a:prstGeom prst="ellipse">
            <a:avLst/>
          </a:prstGeom>
          <a:solidFill>
            <a:srgbClr val="00B050">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p>
          <a:p>
            <a:pPr algn="ctr"/>
            <a:r>
              <a:rPr lang="fr-FR" b="1" dirty="0"/>
              <a:t>Troubles entrainant une atteinte partielle ou totale de la motricité</a:t>
            </a:r>
            <a:r>
              <a:rPr lang="fr-FR" dirty="0"/>
              <a:t>, des </a:t>
            </a:r>
            <a:r>
              <a:rPr lang="fr-FR" b="1" dirty="0"/>
              <a:t>membres supérieurs et/ou inférieurs</a:t>
            </a:r>
            <a:endParaRPr lang="fr-FR" dirty="0"/>
          </a:p>
        </p:txBody>
      </p:sp>
      <p:sp>
        <p:nvSpPr>
          <p:cNvPr id="5" name="Ellipse 4"/>
          <p:cNvSpPr/>
          <p:nvPr/>
        </p:nvSpPr>
        <p:spPr>
          <a:xfrm>
            <a:off x="8520545" y="2096655"/>
            <a:ext cx="2770909" cy="2641600"/>
          </a:xfrm>
          <a:prstGeom prst="ellipse">
            <a:avLst/>
          </a:prstGeom>
          <a:solidFill>
            <a:srgbClr val="00B050">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Capacité limitée de se déplacer, de réaliser des gestes, ou de bouger certains membres</a:t>
            </a:r>
            <a:endParaRPr lang="fr-FR" dirty="0"/>
          </a:p>
        </p:txBody>
      </p:sp>
      <p:sp>
        <p:nvSpPr>
          <p:cNvPr id="6" name="ZoneTexte 5"/>
          <p:cNvSpPr txBox="1"/>
          <p:nvPr/>
        </p:nvSpPr>
        <p:spPr>
          <a:xfrm>
            <a:off x="1376218" y="4839855"/>
            <a:ext cx="2770909" cy="1323439"/>
          </a:xfrm>
          <a:prstGeom prst="rect">
            <a:avLst/>
          </a:prstGeom>
          <a:noFill/>
        </p:spPr>
        <p:txBody>
          <a:bodyPr wrap="square" rtlCol="0">
            <a:spAutoFit/>
          </a:bodyPr>
          <a:lstStyle/>
          <a:p>
            <a:r>
              <a:rPr lang="fr-FR" sz="1600" dirty="0"/>
              <a:t>Techniques de Compensation</a:t>
            </a:r>
          </a:p>
          <a:p>
            <a:pPr marL="285750" indent="-285750">
              <a:buFontTx/>
              <a:buChar char="-"/>
            </a:pPr>
            <a:r>
              <a:rPr lang="fr-FR" sz="1600" dirty="0"/>
              <a:t>Aménagement de poste ergonomique</a:t>
            </a:r>
          </a:p>
          <a:p>
            <a:pPr marL="285750" indent="-285750">
              <a:buFontTx/>
              <a:buChar char="-"/>
            </a:pPr>
            <a:r>
              <a:rPr lang="fr-FR" sz="1600" dirty="0"/>
              <a:t>Aménagement lieu de travail et véhicule</a:t>
            </a:r>
          </a:p>
        </p:txBody>
      </p:sp>
      <p:sp>
        <p:nvSpPr>
          <p:cNvPr id="7" name="ZoneTexte 6"/>
          <p:cNvSpPr txBox="1"/>
          <p:nvPr/>
        </p:nvSpPr>
        <p:spPr>
          <a:xfrm>
            <a:off x="5147725" y="4839854"/>
            <a:ext cx="2687781" cy="1077218"/>
          </a:xfrm>
          <a:prstGeom prst="rect">
            <a:avLst/>
          </a:prstGeom>
          <a:noFill/>
        </p:spPr>
        <p:txBody>
          <a:bodyPr wrap="square" rtlCol="0">
            <a:spAutoFit/>
          </a:bodyPr>
          <a:lstStyle/>
          <a:p>
            <a:pPr algn="ctr"/>
            <a:r>
              <a:rPr lang="fr-FR" sz="1600" dirty="0"/>
              <a:t>Affections ostéo-articulaires, cérébrales, médullaires ou neuromusculaires et autres affections motrices</a:t>
            </a:r>
          </a:p>
        </p:txBody>
      </p:sp>
      <p:sp>
        <p:nvSpPr>
          <p:cNvPr id="8" name="ZoneTexte 7"/>
          <p:cNvSpPr txBox="1"/>
          <p:nvPr/>
        </p:nvSpPr>
        <p:spPr>
          <a:xfrm>
            <a:off x="8603673" y="4821382"/>
            <a:ext cx="2687781" cy="1077218"/>
          </a:xfrm>
          <a:prstGeom prst="rect">
            <a:avLst/>
          </a:prstGeom>
          <a:noFill/>
        </p:spPr>
        <p:txBody>
          <a:bodyPr wrap="square" rtlCol="0">
            <a:spAutoFit/>
          </a:bodyPr>
          <a:lstStyle/>
          <a:p>
            <a:pPr algn="ctr"/>
            <a:r>
              <a:rPr lang="fr-FR" sz="1600" dirty="0"/>
              <a:t>L'atteinte à la motricité peut être partielle ou totale, temporaire ou incurable, selon son origine.</a:t>
            </a:r>
          </a:p>
        </p:txBody>
      </p:sp>
    </p:spTree>
    <p:extLst>
      <p:ext uri="{BB962C8B-B14F-4D97-AF65-F5344CB8AC3E}">
        <p14:creationId xmlns:p14="http://schemas.microsoft.com/office/powerpoint/2010/main" val="2833631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369128" y="538625"/>
            <a:ext cx="7869382" cy="707886"/>
          </a:xfrm>
          <a:prstGeom prst="rect">
            <a:avLst/>
          </a:prstGeom>
          <a:noFill/>
        </p:spPr>
        <p:txBody>
          <a:bodyPr wrap="square" rtlCol="0">
            <a:spAutoFit/>
          </a:bodyPr>
          <a:lstStyle/>
          <a:p>
            <a:pPr algn="ctr"/>
            <a:r>
              <a:rPr lang="fr-FR" sz="4000" b="1" dirty="0">
                <a:solidFill>
                  <a:srgbClr val="00B0F0"/>
                </a:solidFill>
              </a:rPr>
              <a:t>LE HANDICAP VISUEL</a:t>
            </a:r>
          </a:p>
        </p:txBody>
      </p:sp>
      <p:sp>
        <p:nvSpPr>
          <p:cNvPr id="3" name="Ellipse 2"/>
          <p:cNvSpPr/>
          <p:nvPr/>
        </p:nvSpPr>
        <p:spPr>
          <a:xfrm>
            <a:off x="1376218" y="2096655"/>
            <a:ext cx="2770909" cy="2641600"/>
          </a:xfrm>
          <a:prstGeom prst="ellipse">
            <a:avLst/>
          </a:prstGeom>
          <a:solidFill>
            <a:srgbClr val="00B0F0">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1 500 000 </a:t>
            </a:r>
            <a:r>
              <a:rPr lang="fr-FR" sz="2000" b="1" dirty="0"/>
              <a:t>personnes  malvoyantes</a:t>
            </a:r>
          </a:p>
          <a:p>
            <a:pPr algn="ctr"/>
            <a:endParaRPr lang="fr-FR" dirty="0"/>
          </a:p>
          <a:p>
            <a:pPr algn="ctr"/>
            <a:r>
              <a:rPr lang="fr-FR" sz="2400" b="1" dirty="0"/>
              <a:t>60 000 </a:t>
            </a:r>
            <a:r>
              <a:rPr lang="fr-FR" sz="2000" b="1" dirty="0"/>
              <a:t>personnes aveugles</a:t>
            </a:r>
          </a:p>
        </p:txBody>
      </p:sp>
      <p:sp>
        <p:nvSpPr>
          <p:cNvPr id="4" name="Ellipse 3"/>
          <p:cNvSpPr/>
          <p:nvPr/>
        </p:nvSpPr>
        <p:spPr>
          <a:xfrm>
            <a:off x="4918365" y="2087419"/>
            <a:ext cx="2770909" cy="2641600"/>
          </a:xfrm>
          <a:prstGeom prst="ellipse">
            <a:avLst/>
          </a:prstGeom>
          <a:solidFill>
            <a:srgbClr val="00B0F0">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Concerne les personnes malvoyantes en majorité et non voyantes</a:t>
            </a:r>
            <a:endParaRPr lang="fr-FR" sz="2000" dirty="0"/>
          </a:p>
        </p:txBody>
      </p:sp>
      <p:sp>
        <p:nvSpPr>
          <p:cNvPr id="5" name="Ellipse 4"/>
          <p:cNvSpPr/>
          <p:nvPr/>
        </p:nvSpPr>
        <p:spPr>
          <a:xfrm>
            <a:off x="8520545" y="2096655"/>
            <a:ext cx="2770909" cy="2641600"/>
          </a:xfrm>
          <a:prstGeom prst="ellipse">
            <a:avLst/>
          </a:prstGeom>
          <a:solidFill>
            <a:srgbClr val="00B0F0">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Perte de vision de loin, de près, des couleurs, altération du champ visuel…</a:t>
            </a:r>
          </a:p>
        </p:txBody>
      </p:sp>
      <p:sp>
        <p:nvSpPr>
          <p:cNvPr id="6" name="ZoneTexte 5"/>
          <p:cNvSpPr txBox="1"/>
          <p:nvPr/>
        </p:nvSpPr>
        <p:spPr>
          <a:xfrm>
            <a:off x="1376218" y="4839855"/>
            <a:ext cx="2770909" cy="1077218"/>
          </a:xfrm>
          <a:prstGeom prst="rect">
            <a:avLst/>
          </a:prstGeom>
          <a:noFill/>
        </p:spPr>
        <p:txBody>
          <a:bodyPr wrap="square" rtlCol="0">
            <a:spAutoFit/>
          </a:bodyPr>
          <a:lstStyle/>
          <a:p>
            <a:r>
              <a:rPr lang="fr-FR" sz="1600" dirty="0"/>
              <a:t>Techniques de Compensation</a:t>
            </a:r>
          </a:p>
          <a:p>
            <a:pPr marL="285750" indent="-285750">
              <a:buFontTx/>
              <a:buChar char="-"/>
            </a:pPr>
            <a:r>
              <a:rPr lang="fr-FR" sz="1600" dirty="0"/>
              <a:t>Logiciels d’agrandissement</a:t>
            </a:r>
          </a:p>
          <a:p>
            <a:pPr marL="285750" indent="-285750">
              <a:buFontTx/>
              <a:buChar char="-"/>
            </a:pPr>
            <a:r>
              <a:rPr lang="fr-FR" sz="1600" dirty="0"/>
              <a:t>Synthèse vocale</a:t>
            </a:r>
          </a:p>
          <a:p>
            <a:pPr marL="285750" indent="-285750">
              <a:buFontTx/>
              <a:buChar char="-"/>
            </a:pPr>
            <a:r>
              <a:rPr lang="fr-FR" sz="1600" dirty="0"/>
              <a:t>Tablette braille</a:t>
            </a:r>
          </a:p>
        </p:txBody>
      </p:sp>
      <p:sp>
        <p:nvSpPr>
          <p:cNvPr id="8" name="ZoneTexte 7"/>
          <p:cNvSpPr txBox="1"/>
          <p:nvPr/>
        </p:nvSpPr>
        <p:spPr>
          <a:xfrm>
            <a:off x="8603673" y="4821382"/>
            <a:ext cx="2687781" cy="1323439"/>
          </a:xfrm>
          <a:prstGeom prst="rect">
            <a:avLst/>
          </a:prstGeom>
          <a:noFill/>
        </p:spPr>
        <p:txBody>
          <a:bodyPr wrap="square" rtlCol="0">
            <a:spAutoFit/>
          </a:bodyPr>
          <a:lstStyle/>
          <a:p>
            <a:pPr algn="ctr"/>
            <a:r>
              <a:rPr lang="fr-FR" sz="1600" dirty="0"/>
              <a:t>Dans le cadre du travail, difficultés à :</a:t>
            </a:r>
          </a:p>
          <a:p>
            <a:pPr marL="285750" indent="-285750" algn="ctr">
              <a:buFontTx/>
              <a:buChar char="-"/>
            </a:pPr>
            <a:r>
              <a:rPr lang="fr-FR" sz="1600" dirty="0"/>
              <a:t>Se déplacer</a:t>
            </a:r>
          </a:p>
          <a:p>
            <a:pPr marL="285750" indent="-285750" algn="ctr">
              <a:buFontTx/>
              <a:buChar char="-"/>
            </a:pPr>
            <a:r>
              <a:rPr lang="fr-FR" sz="1600" dirty="0"/>
              <a:t>Prendre connaissance d’informations écrites</a:t>
            </a:r>
          </a:p>
        </p:txBody>
      </p:sp>
      <p:pic>
        <p:nvPicPr>
          <p:cNvPr id="6145" name="Picture 1" descr="2rp-c2dossier-handicap-moteu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0016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369128" y="201741"/>
            <a:ext cx="7869382" cy="707886"/>
          </a:xfrm>
          <a:prstGeom prst="rect">
            <a:avLst/>
          </a:prstGeom>
          <a:noFill/>
        </p:spPr>
        <p:txBody>
          <a:bodyPr wrap="square" rtlCol="0">
            <a:spAutoFit/>
          </a:bodyPr>
          <a:lstStyle/>
          <a:p>
            <a:pPr algn="ctr"/>
            <a:r>
              <a:rPr lang="fr-FR" sz="4000" b="1" dirty="0">
                <a:solidFill>
                  <a:srgbClr val="7030A0"/>
                </a:solidFill>
              </a:rPr>
              <a:t>LE HANDICAP AUDITIF</a:t>
            </a:r>
          </a:p>
        </p:txBody>
      </p:sp>
      <p:sp>
        <p:nvSpPr>
          <p:cNvPr id="3" name="Ellipse 2"/>
          <p:cNvSpPr/>
          <p:nvPr/>
        </p:nvSpPr>
        <p:spPr>
          <a:xfrm>
            <a:off x="1376218" y="2096655"/>
            <a:ext cx="2770909" cy="2641600"/>
          </a:xfrm>
          <a:prstGeom prst="ellipse">
            <a:avLst/>
          </a:prstGeom>
          <a:solidFill>
            <a:srgbClr val="7030A0">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t>6</a:t>
            </a:r>
            <a:r>
              <a:rPr lang="fr-FR" sz="2000" b="1" dirty="0"/>
              <a:t> Millions de personnes</a:t>
            </a:r>
          </a:p>
          <a:p>
            <a:pPr algn="ctr"/>
            <a:r>
              <a:rPr lang="fr-FR" sz="2000" b="1" dirty="0"/>
              <a:t>Sourdes et mal </a:t>
            </a:r>
            <a:r>
              <a:rPr lang="fr-FR" sz="2000" b="1" dirty="0" err="1"/>
              <a:t>entendantes</a:t>
            </a:r>
            <a:endParaRPr lang="fr-FR" sz="2000" b="1" dirty="0"/>
          </a:p>
          <a:p>
            <a:pPr algn="ctr"/>
            <a:endParaRPr lang="fr-FR" sz="2000" b="1" dirty="0"/>
          </a:p>
          <a:p>
            <a:pPr algn="ctr"/>
            <a:r>
              <a:rPr lang="fr-FR" sz="2000" b="1" dirty="0"/>
              <a:t>Seules 100 000 utilisent langage gestuel</a:t>
            </a:r>
          </a:p>
        </p:txBody>
      </p:sp>
      <p:sp>
        <p:nvSpPr>
          <p:cNvPr id="4" name="Ellipse 3"/>
          <p:cNvSpPr/>
          <p:nvPr/>
        </p:nvSpPr>
        <p:spPr>
          <a:xfrm>
            <a:off x="4918365" y="2087419"/>
            <a:ext cx="2770909" cy="2641600"/>
          </a:xfrm>
          <a:prstGeom prst="ellipse">
            <a:avLst/>
          </a:prstGeom>
          <a:solidFill>
            <a:srgbClr val="7030A0">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p>
          <a:p>
            <a:pPr algn="ctr"/>
            <a:r>
              <a:rPr lang="fr-FR" sz="2000" b="1" dirty="0"/>
              <a:t>Utilisation de la Langue des signes </a:t>
            </a:r>
          </a:p>
          <a:p>
            <a:pPr algn="ctr"/>
            <a:r>
              <a:rPr lang="fr-FR" sz="2000" b="1" dirty="0"/>
              <a:t>ou </a:t>
            </a:r>
          </a:p>
          <a:p>
            <a:pPr algn="ctr"/>
            <a:r>
              <a:rPr lang="fr-FR" sz="2000" b="1" dirty="0"/>
              <a:t>Lecture sur les lèvres</a:t>
            </a:r>
            <a:endParaRPr lang="fr-FR" sz="2000" dirty="0"/>
          </a:p>
        </p:txBody>
      </p:sp>
      <p:sp>
        <p:nvSpPr>
          <p:cNvPr id="5" name="Ellipse 4"/>
          <p:cNvSpPr/>
          <p:nvPr/>
        </p:nvSpPr>
        <p:spPr>
          <a:xfrm>
            <a:off x="8520545" y="2096655"/>
            <a:ext cx="2770909" cy="2641600"/>
          </a:xfrm>
          <a:prstGeom prst="ellipse">
            <a:avLst/>
          </a:prstGeom>
          <a:solidFill>
            <a:srgbClr val="7030A0">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Difficulté de communication</a:t>
            </a:r>
            <a:endParaRPr lang="fr-FR" sz="2000" dirty="0"/>
          </a:p>
        </p:txBody>
      </p:sp>
      <p:sp>
        <p:nvSpPr>
          <p:cNvPr id="9" name="ZoneTexte 8"/>
          <p:cNvSpPr txBox="1"/>
          <p:nvPr/>
        </p:nvSpPr>
        <p:spPr>
          <a:xfrm>
            <a:off x="1376218" y="992754"/>
            <a:ext cx="10527024" cy="707886"/>
          </a:xfrm>
          <a:prstGeom prst="rect">
            <a:avLst/>
          </a:prstGeom>
          <a:noFill/>
        </p:spPr>
        <p:txBody>
          <a:bodyPr wrap="square" rtlCol="0">
            <a:spAutoFit/>
          </a:bodyPr>
          <a:lstStyle/>
          <a:p>
            <a:pPr algn="ctr"/>
            <a:r>
              <a:rPr lang="fr-FR" sz="2000" b="1" i="1" dirty="0"/>
              <a:t>La perte auditive totale est rare. La plupart des déficients auditifs possèdent des « restes auditifs » pour lesquels les prothèses auditives apportent une réelle amplification</a:t>
            </a:r>
          </a:p>
        </p:txBody>
      </p:sp>
      <p:sp>
        <p:nvSpPr>
          <p:cNvPr id="10" name="ZoneTexte 9"/>
          <p:cNvSpPr txBox="1"/>
          <p:nvPr/>
        </p:nvSpPr>
        <p:spPr>
          <a:xfrm>
            <a:off x="1376218" y="5134270"/>
            <a:ext cx="9915236" cy="1015663"/>
          </a:xfrm>
          <a:prstGeom prst="rect">
            <a:avLst/>
          </a:prstGeom>
          <a:noFill/>
        </p:spPr>
        <p:txBody>
          <a:bodyPr wrap="square" rtlCol="0">
            <a:spAutoFit/>
          </a:bodyPr>
          <a:lstStyle/>
          <a:p>
            <a:pPr algn="ctr"/>
            <a:r>
              <a:rPr lang="fr-FR" sz="2000" b="1" dirty="0"/>
              <a:t>TECHNIQUES DE COMPENSATION</a:t>
            </a:r>
          </a:p>
          <a:p>
            <a:pPr algn="ctr"/>
            <a:r>
              <a:rPr lang="fr-FR" sz="2000" b="1" dirty="0"/>
              <a:t>- </a:t>
            </a:r>
            <a:r>
              <a:rPr lang="fr-FR" sz="2000" dirty="0"/>
              <a:t>Prothèses auditives, Aides à la communication (Interprète LSF </a:t>
            </a:r>
            <a:r>
              <a:rPr lang="mr-IN" sz="2000" dirty="0"/>
              <a:t>–</a:t>
            </a:r>
            <a:r>
              <a:rPr lang="fr-FR" sz="2000" dirty="0"/>
              <a:t> LPC)</a:t>
            </a:r>
          </a:p>
          <a:p>
            <a:pPr algn="ctr"/>
            <a:r>
              <a:rPr lang="fr-FR" sz="2000" dirty="0"/>
              <a:t>- Systèmes lumineux vibrants, Téléphone amplifié, SMS</a:t>
            </a:r>
          </a:p>
        </p:txBody>
      </p:sp>
    </p:spTree>
    <p:extLst>
      <p:ext uri="{BB962C8B-B14F-4D97-AF65-F5344CB8AC3E}">
        <p14:creationId xmlns:p14="http://schemas.microsoft.com/office/powerpoint/2010/main" val="13614534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369128" y="201741"/>
            <a:ext cx="7869382" cy="707886"/>
          </a:xfrm>
          <a:prstGeom prst="rect">
            <a:avLst/>
          </a:prstGeom>
          <a:noFill/>
        </p:spPr>
        <p:txBody>
          <a:bodyPr wrap="square" rtlCol="0">
            <a:spAutoFit/>
          </a:bodyPr>
          <a:lstStyle/>
          <a:p>
            <a:pPr algn="ctr"/>
            <a:r>
              <a:rPr lang="fr-FR" sz="4000" b="1" dirty="0">
                <a:solidFill>
                  <a:schemeClr val="tx1">
                    <a:lumMod val="50000"/>
                    <a:lumOff val="50000"/>
                  </a:schemeClr>
                </a:solidFill>
              </a:rPr>
              <a:t>LE HANDICAP PSYCHIQUE</a:t>
            </a:r>
          </a:p>
        </p:txBody>
      </p:sp>
      <p:sp>
        <p:nvSpPr>
          <p:cNvPr id="3" name="Ellipse 2"/>
          <p:cNvSpPr/>
          <p:nvPr/>
        </p:nvSpPr>
        <p:spPr>
          <a:xfrm>
            <a:off x="1376218" y="2096655"/>
            <a:ext cx="2770909" cy="2641600"/>
          </a:xfrm>
          <a:prstGeom prst="ellipse">
            <a:avLst/>
          </a:prstGeom>
          <a:solidFill>
            <a:schemeClr val="tx1">
              <a:lumMod val="50000"/>
              <a:lumOff val="50000"/>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t>4</a:t>
            </a:r>
            <a:r>
              <a:rPr lang="fr-FR" sz="2000" b="1" dirty="0"/>
              <a:t> Millions de personnes</a:t>
            </a:r>
          </a:p>
          <a:p>
            <a:pPr algn="ctr"/>
            <a:endParaRPr lang="fr-FR" dirty="0"/>
          </a:p>
        </p:txBody>
      </p:sp>
      <p:sp>
        <p:nvSpPr>
          <p:cNvPr id="4" name="Ellipse 3"/>
          <p:cNvSpPr/>
          <p:nvPr/>
        </p:nvSpPr>
        <p:spPr>
          <a:xfrm>
            <a:off x="4918365" y="2087419"/>
            <a:ext cx="2770909" cy="2641600"/>
          </a:xfrm>
          <a:prstGeom prst="ellipse">
            <a:avLst/>
          </a:prstGeom>
          <a:solidFill>
            <a:schemeClr val="tx1">
              <a:lumMod val="50000"/>
              <a:lumOff val="50000"/>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p>
          <a:p>
            <a:pPr algn="ctr"/>
            <a:r>
              <a:rPr lang="fr-FR" b="1" dirty="0"/>
              <a:t>Troubles entrainant des comportements déroutants car éloignés des conduites convenues et habituelles</a:t>
            </a:r>
            <a:endParaRPr lang="fr-FR" dirty="0"/>
          </a:p>
        </p:txBody>
      </p:sp>
      <p:sp>
        <p:nvSpPr>
          <p:cNvPr id="5" name="Ellipse 4"/>
          <p:cNvSpPr/>
          <p:nvPr/>
        </p:nvSpPr>
        <p:spPr>
          <a:xfrm>
            <a:off x="8520545" y="2096655"/>
            <a:ext cx="2770909" cy="2641600"/>
          </a:xfrm>
          <a:prstGeom prst="ellipse">
            <a:avLst/>
          </a:prstGeom>
          <a:solidFill>
            <a:schemeClr val="tx1">
              <a:lumMod val="50000"/>
              <a:lumOff val="50000"/>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p>
          <a:p>
            <a:pPr algn="ctr"/>
            <a:r>
              <a:rPr lang="fr-FR" b="1" dirty="0"/>
              <a:t>Difficultés à :</a:t>
            </a:r>
          </a:p>
          <a:p>
            <a:pPr marL="285750" indent="-285750">
              <a:buFontTx/>
              <a:buChar char="-"/>
            </a:pPr>
            <a:r>
              <a:rPr lang="fr-FR" sz="1600" b="1" dirty="0"/>
              <a:t>Concentration</a:t>
            </a:r>
          </a:p>
          <a:p>
            <a:pPr marL="285750" indent="-285750">
              <a:buFontTx/>
              <a:buChar char="-"/>
            </a:pPr>
            <a:r>
              <a:rPr lang="fr-FR" sz="1600" b="1" dirty="0"/>
              <a:t>Endurance</a:t>
            </a:r>
          </a:p>
          <a:p>
            <a:pPr marL="285750" indent="-285750">
              <a:buFontTx/>
              <a:buChar char="-"/>
            </a:pPr>
            <a:r>
              <a:rPr lang="fr-FR" sz="1600" b="1" dirty="0"/>
              <a:t>Pression, Stress</a:t>
            </a:r>
          </a:p>
          <a:p>
            <a:pPr marL="285750" indent="-285750">
              <a:buFontTx/>
              <a:buChar char="-"/>
            </a:pPr>
            <a:r>
              <a:rPr lang="fr-FR" sz="1600" b="1" dirty="0"/>
              <a:t>Accomplissement des tâches</a:t>
            </a:r>
          </a:p>
          <a:p>
            <a:pPr marL="285750" indent="-285750">
              <a:buFontTx/>
              <a:buChar char="-"/>
            </a:pPr>
            <a:r>
              <a:rPr lang="fr-FR" sz="1600" b="1" dirty="0"/>
              <a:t>Organisation travail </a:t>
            </a:r>
            <a:r>
              <a:rPr lang="mr-IN" sz="1600" b="1" dirty="0"/>
              <a:t>…</a:t>
            </a:r>
            <a:endParaRPr lang="fr-FR" sz="1600" b="1" dirty="0"/>
          </a:p>
          <a:p>
            <a:pPr marL="285750" indent="-285750">
              <a:buFontTx/>
              <a:buChar char="-"/>
            </a:pPr>
            <a:endParaRPr lang="fr-FR" sz="1600" b="1" dirty="0"/>
          </a:p>
          <a:p>
            <a:pPr marL="285750" indent="-285750" algn="ctr">
              <a:buFontTx/>
              <a:buChar char="-"/>
            </a:pPr>
            <a:endParaRPr lang="fr-FR" dirty="0"/>
          </a:p>
        </p:txBody>
      </p:sp>
      <p:sp>
        <p:nvSpPr>
          <p:cNvPr id="6" name="ZoneTexte 5"/>
          <p:cNvSpPr txBox="1"/>
          <p:nvPr/>
        </p:nvSpPr>
        <p:spPr>
          <a:xfrm>
            <a:off x="1376218" y="4839855"/>
            <a:ext cx="2770909" cy="1323439"/>
          </a:xfrm>
          <a:prstGeom prst="rect">
            <a:avLst/>
          </a:prstGeom>
          <a:noFill/>
        </p:spPr>
        <p:txBody>
          <a:bodyPr wrap="square" rtlCol="0">
            <a:spAutoFit/>
          </a:bodyPr>
          <a:lstStyle/>
          <a:p>
            <a:r>
              <a:rPr lang="fr-FR" sz="1600" dirty="0"/>
              <a:t>Techniques de Compensation</a:t>
            </a:r>
          </a:p>
          <a:p>
            <a:pPr marL="285750" indent="-285750">
              <a:buFontTx/>
              <a:buChar char="-"/>
            </a:pPr>
            <a:r>
              <a:rPr lang="fr-FR" sz="1600" dirty="0"/>
              <a:t>Répartition horaires et temps de travail</a:t>
            </a:r>
          </a:p>
          <a:p>
            <a:pPr marL="285750" indent="-285750">
              <a:buFontTx/>
              <a:buChar char="-"/>
            </a:pPr>
            <a:r>
              <a:rPr lang="fr-FR" sz="1600" dirty="0"/>
              <a:t>Organisation en équipe, autonomie, télétravail</a:t>
            </a:r>
            <a:r>
              <a:rPr lang="mr-IN" sz="1600" dirty="0"/>
              <a:t>…</a:t>
            </a:r>
            <a:endParaRPr lang="fr-FR" sz="1600" dirty="0"/>
          </a:p>
        </p:txBody>
      </p:sp>
      <p:sp>
        <p:nvSpPr>
          <p:cNvPr id="7" name="ZoneTexte 6"/>
          <p:cNvSpPr txBox="1"/>
          <p:nvPr/>
        </p:nvSpPr>
        <p:spPr>
          <a:xfrm>
            <a:off x="5147725" y="4839854"/>
            <a:ext cx="2687781" cy="1077218"/>
          </a:xfrm>
          <a:prstGeom prst="rect">
            <a:avLst/>
          </a:prstGeom>
          <a:noFill/>
        </p:spPr>
        <p:txBody>
          <a:bodyPr wrap="square" rtlCol="0">
            <a:spAutoFit/>
          </a:bodyPr>
          <a:lstStyle/>
          <a:p>
            <a:pPr algn="ctr"/>
            <a:r>
              <a:rPr lang="fr-FR" sz="1600" dirty="0"/>
              <a:t>Bipolarité </a:t>
            </a:r>
            <a:r>
              <a:rPr lang="mr-IN" sz="1600" dirty="0"/>
              <a:t>–</a:t>
            </a:r>
            <a:r>
              <a:rPr lang="fr-FR" sz="1600" dirty="0"/>
              <a:t> Névrose </a:t>
            </a:r>
            <a:r>
              <a:rPr lang="mr-IN" sz="1600" dirty="0"/>
              <a:t>–</a:t>
            </a:r>
            <a:r>
              <a:rPr lang="fr-FR" sz="1600" dirty="0"/>
              <a:t> Psychose </a:t>
            </a:r>
            <a:r>
              <a:rPr lang="mr-IN" sz="1600" dirty="0"/>
              <a:t>–</a:t>
            </a:r>
            <a:r>
              <a:rPr lang="fr-FR" sz="1600" dirty="0"/>
              <a:t> Schizophrénie </a:t>
            </a:r>
            <a:r>
              <a:rPr lang="mr-IN" sz="1600" dirty="0"/>
              <a:t>–</a:t>
            </a:r>
            <a:r>
              <a:rPr lang="fr-FR" sz="1600" dirty="0"/>
              <a:t> Troubles obsessionnels compulsifs </a:t>
            </a:r>
          </a:p>
        </p:txBody>
      </p:sp>
      <p:sp>
        <p:nvSpPr>
          <p:cNvPr id="8" name="ZoneTexte 7"/>
          <p:cNvSpPr txBox="1"/>
          <p:nvPr/>
        </p:nvSpPr>
        <p:spPr>
          <a:xfrm>
            <a:off x="8603673" y="4821382"/>
            <a:ext cx="2687781" cy="1077218"/>
          </a:xfrm>
          <a:prstGeom prst="rect">
            <a:avLst/>
          </a:prstGeom>
          <a:noFill/>
        </p:spPr>
        <p:txBody>
          <a:bodyPr wrap="square" rtlCol="0">
            <a:spAutoFit/>
          </a:bodyPr>
          <a:lstStyle/>
          <a:p>
            <a:pPr algn="ctr"/>
            <a:r>
              <a:rPr lang="fr-FR" sz="1600" dirty="0"/>
              <a:t>S’adapter au changement</a:t>
            </a:r>
          </a:p>
          <a:p>
            <a:pPr algn="ctr"/>
            <a:r>
              <a:rPr lang="fr-FR" sz="1600" dirty="0"/>
              <a:t>Interpréter les règles sociales</a:t>
            </a:r>
          </a:p>
          <a:p>
            <a:pPr algn="ctr"/>
            <a:r>
              <a:rPr lang="fr-FR" sz="1600" dirty="0"/>
              <a:t>Respecter les horaires, les échéances</a:t>
            </a:r>
            <a:r>
              <a:rPr lang="mr-IN" sz="1600" dirty="0"/>
              <a:t>…</a:t>
            </a:r>
            <a:endParaRPr lang="fr-FR" sz="1600" dirty="0"/>
          </a:p>
        </p:txBody>
      </p:sp>
      <p:sp>
        <p:nvSpPr>
          <p:cNvPr id="9" name="ZoneTexte 8"/>
          <p:cNvSpPr txBox="1"/>
          <p:nvPr/>
        </p:nvSpPr>
        <p:spPr>
          <a:xfrm>
            <a:off x="1090864" y="909627"/>
            <a:ext cx="10908632" cy="1015663"/>
          </a:xfrm>
          <a:prstGeom prst="rect">
            <a:avLst/>
          </a:prstGeom>
          <a:noFill/>
        </p:spPr>
        <p:txBody>
          <a:bodyPr wrap="square" rtlCol="0">
            <a:spAutoFit/>
          </a:bodyPr>
          <a:lstStyle/>
          <a:p>
            <a:pPr algn="ctr"/>
            <a:r>
              <a:rPr lang="fr-FR" sz="2000" b="1" i="1" dirty="0">
                <a:solidFill>
                  <a:srgbClr val="002060"/>
                </a:solidFill>
              </a:rPr>
              <a:t>Il se définit par l'atteinte d'une pathologie mentale entraînant des troubles mentaux, affectifs et émotionnels, soit une perturbation dans la personnalité, sans pour autant avoir des conséquences sur les fonctions intellectuelles</a:t>
            </a:r>
          </a:p>
        </p:txBody>
      </p:sp>
    </p:spTree>
    <p:extLst>
      <p:ext uri="{BB962C8B-B14F-4D97-AF65-F5344CB8AC3E}">
        <p14:creationId xmlns:p14="http://schemas.microsoft.com/office/powerpoint/2010/main" val="12740732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376219" y="201741"/>
            <a:ext cx="9915236" cy="584775"/>
          </a:xfrm>
          <a:prstGeom prst="rect">
            <a:avLst/>
          </a:prstGeom>
          <a:noFill/>
        </p:spPr>
        <p:txBody>
          <a:bodyPr wrap="square" rtlCol="0">
            <a:spAutoFit/>
          </a:bodyPr>
          <a:lstStyle/>
          <a:p>
            <a:pPr algn="ctr"/>
            <a:r>
              <a:rPr lang="fr-FR" sz="3200" b="1" dirty="0">
                <a:solidFill>
                  <a:schemeClr val="accent4"/>
                </a:solidFill>
              </a:rPr>
              <a:t>LE HANDICAP MENTAL ou </a:t>
            </a:r>
            <a:r>
              <a:rPr lang="fr-FR" sz="3200" b="1" dirty="0">
                <a:solidFill>
                  <a:schemeClr val="accent2"/>
                </a:solidFill>
              </a:rPr>
              <a:t>Déficience intellectuelle</a:t>
            </a:r>
          </a:p>
        </p:txBody>
      </p:sp>
      <p:sp>
        <p:nvSpPr>
          <p:cNvPr id="3" name="Ellipse 2"/>
          <p:cNvSpPr/>
          <p:nvPr/>
        </p:nvSpPr>
        <p:spPr>
          <a:xfrm>
            <a:off x="1376218" y="2096655"/>
            <a:ext cx="2770909" cy="2641600"/>
          </a:xfrm>
          <a:prstGeom prst="ellipse">
            <a:avLst/>
          </a:prstGeom>
          <a:solidFill>
            <a:srgbClr val="FFC000">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t>700 000 </a:t>
            </a:r>
          </a:p>
          <a:p>
            <a:pPr algn="ctr"/>
            <a:r>
              <a:rPr lang="fr-FR" sz="2400" b="1" dirty="0"/>
              <a:t>Personnes</a:t>
            </a:r>
          </a:p>
        </p:txBody>
      </p:sp>
      <p:sp>
        <p:nvSpPr>
          <p:cNvPr id="4" name="Ellipse 3"/>
          <p:cNvSpPr/>
          <p:nvPr/>
        </p:nvSpPr>
        <p:spPr>
          <a:xfrm>
            <a:off x="4918365" y="2087419"/>
            <a:ext cx="2770909" cy="2641600"/>
          </a:xfrm>
          <a:prstGeom prst="ellipse">
            <a:avLst/>
          </a:prstGeom>
          <a:solidFill>
            <a:schemeClr val="accent4">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Difficultés à acquérir des connaissances, nouer des relations, être autonome </a:t>
            </a:r>
            <a:r>
              <a:rPr lang="mr-IN" sz="2000" b="1" dirty="0"/>
              <a:t>…</a:t>
            </a:r>
            <a:endParaRPr lang="fr-FR" sz="2000" dirty="0"/>
          </a:p>
        </p:txBody>
      </p:sp>
      <p:sp>
        <p:nvSpPr>
          <p:cNvPr id="5" name="Ellipse 4"/>
          <p:cNvSpPr/>
          <p:nvPr/>
        </p:nvSpPr>
        <p:spPr>
          <a:xfrm>
            <a:off x="8520545" y="2096655"/>
            <a:ext cx="2770909" cy="2641600"/>
          </a:xfrm>
          <a:prstGeom prst="ellipse">
            <a:avLst/>
          </a:prstGeom>
          <a:solidFill>
            <a:schemeClr val="accent4">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Affecte la mémorisation des connaissances, l’attention, la communication, l’autonomie sociale et professionnelle</a:t>
            </a:r>
          </a:p>
        </p:txBody>
      </p:sp>
      <p:sp>
        <p:nvSpPr>
          <p:cNvPr id="6" name="ZoneTexte 5"/>
          <p:cNvSpPr txBox="1"/>
          <p:nvPr/>
        </p:nvSpPr>
        <p:spPr>
          <a:xfrm>
            <a:off x="1376218" y="4839855"/>
            <a:ext cx="2770909" cy="1323439"/>
          </a:xfrm>
          <a:prstGeom prst="rect">
            <a:avLst/>
          </a:prstGeom>
          <a:noFill/>
        </p:spPr>
        <p:txBody>
          <a:bodyPr wrap="square" rtlCol="0">
            <a:spAutoFit/>
          </a:bodyPr>
          <a:lstStyle/>
          <a:p>
            <a:r>
              <a:rPr lang="fr-FR" sz="1600" dirty="0"/>
              <a:t>Techniques de Compensation</a:t>
            </a:r>
          </a:p>
          <a:p>
            <a:pPr marL="285750" indent="-285750">
              <a:buFontTx/>
              <a:buChar char="-"/>
            </a:pPr>
            <a:r>
              <a:rPr lang="fr-FR" sz="1600" dirty="0"/>
              <a:t>Répétition des instructions</a:t>
            </a:r>
          </a:p>
          <a:p>
            <a:pPr marL="285750" indent="-285750">
              <a:buFontTx/>
              <a:buChar char="-"/>
            </a:pPr>
            <a:r>
              <a:rPr lang="fr-FR" sz="1600" dirty="0"/>
              <a:t>Décomposition des consignes</a:t>
            </a:r>
          </a:p>
          <a:p>
            <a:pPr marL="285750" indent="-285750">
              <a:buFontTx/>
              <a:buChar char="-"/>
            </a:pPr>
            <a:r>
              <a:rPr lang="fr-FR" sz="1600" dirty="0"/>
              <a:t>Encadrement intensifié</a:t>
            </a:r>
          </a:p>
        </p:txBody>
      </p:sp>
      <p:sp>
        <p:nvSpPr>
          <p:cNvPr id="7" name="ZoneTexte 6"/>
          <p:cNvSpPr txBox="1"/>
          <p:nvPr/>
        </p:nvSpPr>
        <p:spPr>
          <a:xfrm>
            <a:off x="5147725" y="4839854"/>
            <a:ext cx="2687781" cy="1323439"/>
          </a:xfrm>
          <a:prstGeom prst="rect">
            <a:avLst/>
          </a:prstGeom>
          <a:noFill/>
        </p:spPr>
        <p:txBody>
          <a:bodyPr wrap="square" rtlCol="0">
            <a:spAutoFit/>
          </a:bodyPr>
          <a:lstStyle/>
          <a:p>
            <a:pPr algn="ctr"/>
            <a:r>
              <a:rPr lang="fr-FR" sz="1600" dirty="0"/>
              <a:t>La déficience intellectuelle ne peut pas être guérie</a:t>
            </a:r>
          </a:p>
          <a:p>
            <a:pPr algn="ctr"/>
            <a:r>
              <a:rPr lang="fr-FR" sz="1600" dirty="0"/>
              <a:t>Un retard mental peut être amélioré via un soutien adapté</a:t>
            </a:r>
          </a:p>
        </p:txBody>
      </p:sp>
      <p:sp>
        <p:nvSpPr>
          <p:cNvPr id="8" name="ZoneTexte 7"/>
          <p:cNvSpPr txBox="1"/>
          <p:nvPr/>
        </p:nvSpPr>
        <p:spPr>
          <a:xfrm>
            <a:off x="8603673" y="4821382"/>
            <a:ext cx="2687781" cy="1077218"/>
          </a:xfrm>
          <a:prstGeom prst="rect">
            <a:avLst/>
          </a:prstGeom>
          <a:noFill/>
        </p:spPr>
        <p:txBody>
          <a:bodyPr wrap="square" rtlCol="0">
            <a:spAutoFit/>
          </a:bodyPr>
          <a:lstStyle/>
          <a:p>
            <a:pPr algn="ctr"/>
            <a:r>
              <a:rPr lang="fr-FR" sz="1600" dirty="0"/>
              <a:t>L’environnement de l’entreprise, riche en stimulations, améliore le développement des capacités</a:t>
            </a:r>
          </a:p>
        </p:txBody>
      </p:sp>
      <p:sp>
        <p:nvSpPr>
          <p:cNvPr id="9" name="ZoneTexte 8"/>
          <p:cNvSpPr txBox="1"/>
          <p:nvPr/>
        </p:nvSpPr>
        <p:spPr>
          <a:xfrm>
            <a:off x="1573306" y="786516"/>
            <a:ext cx="9520517" cy="707886"/>
          </a:xfrm>
          <a:prstGeom prst="rect">
            <a:avLst/>
          </a:prstGeom>
          <a:noFill/>
        </p:spPr>
        <p:txBody>
          <a:bodyPr wrap="square" rtlCol="0">
            <a:spAutoFit/>
          </a:bodyPr>
          <a:lstStyle/>
          <a:p>
            <a:pPr algn="ctr"/>
            <a:r>
              <a:rPr lang="fr-FR" sz="2000" dirty="0"/>
              <a:t>La déficience intellectuelle prive d'une partie des facultés intellectuelles. </a:t>
            </a:r>
          </a:p>
          <a:p>
            <a:pPr algn="ctr"/>
            <a:r>
              <a:rPr lang="fr-FR" sz="2000" dirty="0"/>
              <a:t>C’est une difficulté à comprendre et une limitation dans la rapidité des fonctions mentales</a:t>
            </a:r>
          </a:p>
        </p:txBody>
      </p:sp>
    </p:spTree>
    <p:extLst>
      <p:ext uri="{BB962C8B-B14F-4D97-AF65-F5344CB8AC3E}">
        <p14:creationId xmlns:p14="http://schemas.microsoft.com/office/powerpoint/2010/main" val="8313299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369128" y="201741"/>
            <a:ext cx="7869382" cy="707886"/>
          </a:xfrm>
          <a:prstGeom prst="rect">
            <a:avLst/>
          </a:prstGeom>
          <a:noFill/>
        </p:spPr>
        <p:txBody>
          <a:bodyPr wrap="square" rtlCol="0">
            <a:spAutoFit/>
          </a:bodyPr>
          <a:lstStyle/>
          <a:p>
            <a:pPr algn="ctr"/>
            <a:r>
              <a:rPr lang="fr-FR" sz="4000" b="1" dirty="0">
                <a:solidFill>
                  <a:srgbClr val="FF0000"/>
                </a:solidFill>
              </a:rPr>
              <a:t>MALADIES INVALIDANTES</a:t>
            </a:r>
          </a:p>
        </p:txBody>
      </p:sp>
      <p:sp>
        <p:nvSpPr>
          <p:cNvPr id="3" name="Ellipse 2"/>
          <p:cNvSpPr/>
          <p:nvPr/>
        </p:nvSpPr>
        <p:spPr>
          <a:xfrm>
            <a:off x="1376218" y="2096655"/>
            <a:ext cx="2770909" cy="2641600"/>
          </a:xfrm>
          <a:prstGeom prst="ellipse">
            <a:avLst/>
          </a:prstGeom>
          <a:solidFill>
            <a:srgbClr val="C0000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t>15</a:t>
            </a:r>
            <a:r>
              <a:rPr lang="fr-FR" sz="2000" b="1" dirty="0"/>
              <a:t> Millions de personnes</a:t>
            </a:r>
          </a:p>
          <a:p>
            <a:pPr algn="ctr"/>
            <a:endParaRPr lang="fr-FR" dirty="0"/>
          </a:p>
          <a:p>
            <a:pPr algn="ctr"/>
            <a:r>
              <a:rPr lang="fr-FR" sz="2000" b="1" dirty="0"/>
              <a:t>1 Personne sur 5</a:t>
            </a:r>
            <a:r>
              <a:rPr lang="fr-FR" sz="2400" b="1" dirty="0"/>
              <a:t> </a:t>
            </a:r>
            <a:r>
              <a:rPr lang="fr-FR" sz="2000" b="1" dirty="0"/>
              <a:t>en France</a:t>
            </a:r>
          </a:p>
        </p:txBody>
      </p:sp>
      <p:sp>
        <p:nvSpPr>
          <p:cNvPr id="4" name="Ellipse 3"/>
          <p:cNvSpPr/>
          <p:nvPr/>
        </p:nvSpPr>
        <p:spPr>
          <a:xfrm>
            <a:off x="4918365" y="2087419"/>
            <a:ext cx="2770909" cy="2641600"/>
          </a:xfrm>
          <a:prstGeom prst="ellipse">
            <a:avLst/>
          </a:prstGeom>
          <a:solidFill>
            <a:srgbClr val="C0000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Troubles pouvant être momentanés, permanents ou évolutifs</a:t>
            </a:r>
          </a:p>
        </p:txBody>
      </p:sp>
      <p:sp>
        <p:nvSpPr>
          <p:cNvPr id="5" name="Ellipse 4"/>
          <p:cNvSpPr/>
          <p:nvPr/>
        </p:nvSpPr>
        <p:spPr>
          <a:xfrm>
            <a:off x="8520545" y="2096655"/>
            <a:ext cx="2770909" cy="2641600"/>
          </a:xfrm>
          <a:prstGeom prst="ellipse">
            <a:avLst/>
          </a:prstGeom>
          <a:solidFill>
            <a:srgbClr val="C0000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Restriction d’activité, en termes de mobilité ou de quantité de travail</a:t>
            </a:r>
            <a:endParaRPr lang="fr-FR" dirty="0"/>
          </a:p>
        </p:txBody>
      </p:sp>
      <p:sp>
        <p:nvSpPr>
          <p:cNvPr id="6" name="ZoneTexte 5"/>
          <p:cNvSpPr txBox="1"/>
          <p:nvPr/>
        </p:nvSpPr>
        <p:spPr>
          <a:xfrm>
            <a:off x="1183408" y="4876294"/>
            <a:ext cx="3896592" cy="1077218"/>
          </a:xfrm>
          <a:prstGeom prst="rect">
            <a:avLst/>
          </a:prstGeom>
          <a:noFill/>
        </p:spPr>
        <p:txBody>
          <a:bodyPr wrap="square" rtlCol="0">
            <a:spAutoFit/>
          </a:bodyPr>
          <a:lstStyle/>
          <a:p>
            <a:r>
              <a:rPr lang="fr-FR" sz="1600" dirty="0"/>
              <a:t>Techniques de Compensation</a:t>
            </a:r>
          </a:p>
          <a:p>
            <a:pPr marL="285750" indent="-285750">
              <a:buFontTx/>
              <a:buChar char="-"/>
            </a:pPr>
            <a:r>
              <a:rPr lang="fr-FR" sz="1600" dirty="0"/>
              <a:t>Allègement d’horaires, phases de repos</a:t>
            </a:r>
          </a:p>
          <a:p>
            <a:pPr marL="285750" indent="-285750">
              <a:buFontTx/>
              <a:buChar char="-"/>
            </a:pPr>
            <a:r>
              <a:rPr lang="fr-FR" sz="1600" dirty="0"/>
              <a:t>Réorganisation et allègement des tâches</a:t>
            </a:r>
          </a:p>
          <a:p>
            <a:pPr marL="285750" indent="-285750">
              <a:buFontTx/>
              <a:buChar char="-"/>
            </a:pPr>
            <a:r>
              <a:rPr lang="fr-FR" sz="1600" dirty="0"/>
              <a:t>Auxiliaires professionnels</a:t>
            </a:r>
          </a:p>
        </p:txBody>
      </p:sp>
      <p:sp>
        <p:nvSpPr>
          <p:cNvPr id="7" name="ZoneTexte 6"/>
          <p:cNvSpPr txBox="1"/>
          <p:nvPr/>
        </p:nvSpPr>
        <p:spPr>
          <a:xfrm>
            <a:off x="5946671" y="4839855"/>
            <a:ext cx="4199474" cy="1323439"/>
          </a:xfrm>
          <a:prstGeom prst="rect">
            <a:avLst/>
          </a:prstGeom>
          <a:noFill/>
        </p:spPr>
        <p:txBody>
          <a:bodyPr wrap="square" rtlCol="0">
            <a:spAutoFit/>
          </a:bodyPr>
          <a:lstStyle/>
          <a:p>
            <a:pPr algn="ctr"/>
            <a:r>
              <a:rPr lang="fr-FR" sz="1600"/>
              <a:t>VIH, asthmes, allergies, rhumatismes, maladies cardiovasculaires, maladies infectieuses ou auto immunes, épilepsie, diabète, mucoviscidose, sclérose en plaque, le cancer, les troubles musculo-squelettiques…</a:t>
            </a:r>
            <a:endParaRPr lang="fr-FR" sz="1600" dirty="0"/>
          </a:p>
        </p:txBody>
      </p:sp>
      <p:sp>
        <p:nvSpPr>
          <p:cNvPr id="9" name="ZoneTexte 8"/>
          <p:cNvSpPr txBox="1"/>
          <p:nvPr/>
        </p:nvSpPr>
        <p:spPr>
          <a:xfrm>
            <a:off x="1376218" y="924481"/>
            <a:ext cx="10485582" cy="1015663"/>
          </a:xfrm>
          <a:prstGeom prst="rect">
            <a:avLst/>
          </a:prstGeom>
          <a:noFill/>
        </p:spPr>
        <p:txBody>
          <a:bodyPr wrap="square" rtlCol="0">
            <a:spAutoFit/>
          </a:bodyPr>
          <a:lstStyle/>
          <a:p>
            <a:pPr algn="ctr"/>
            <a:r>
              <a:rPr lang="fr-FR" sz="2000" dirty="0"/>
              <a:t>Ce sont des maladies qui, de par leurs effets sur l'organisme, peuvent générer un handicap, évoluer dans le temps et provoquer une gêne conséquente pour les activités de la vie quotidienne ou professionnelle</a:t>
            </a:r>
          </a:p>
        </p:txBody>
      </p:sp>
    </p:spTree>
    <p:extLst>
      <p:ext uri="{BB962C8B-B14F-4D97-AF65-F5344CB8AC3E}">
        <p14:creationId xmlns:p14="http://schemas.microsoft.com/office/powerpoint/2010/main" val="11282269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15900" y="3112959"/>
            <a:ext cx="2990850" cy="1857375"/>
          </a:xfrm>
          <a:prstGeom prst="rect">
            <a:avLst/>
          </a:prstGeom>
        </p:spPr>
      </p:pic>
      <p:sp>
        <p:nvSpPr>
          <p:cNvPr id="3" name="ZoneTexte 2"/>
          <p:cNvSpPr txBox="1"/>
          <p:nvPr/>
        </p:nvSpPr>
        <p:spPr>
          <a:xfrm>
            <a:off x="1917700" y="177800"/>
            <a:ext cx="9652000" cy="584775"/>
          </a:xfrm>
          <a:prstGeom prst="rect">
            <a:avLst/>
          </a:prstGeom>
          <a:noFill/>
        </p:spPr>
        <p:txBody>
          <a:bodyPr wrap="square" rtlCol="0">
            <a:spAutoFit/>
          </a:bodyPr>
          <a:lstStyle/>
          <a:p>
            <a:r>
              <a:rPr lang="fr-FR" sz="3200" dirty="0"/>
              <a:t>La </a:t>
            </a:r>
            <a:r>
              <a:rPr lang="fr-FR" sz="3200" b="1" dirty="0"/>
              <a:t>R</a:t>
            </a:r>
            <a:r>
              <a:rPr lang="fr-FR" sz="3200" dirty="0"/>
              <a:t>econnaissance de la </a:t>
            </a:r>
            <a:r>
              <a:rPr lang="fr-FR" sz="3200" b="1" dirty="0"/>
              <a:t>Q</a:t>
            </a:r>
            <a:r>
              <a:rPr lang="fr-FR" sz="3200" dirty="0"/>
              <a:t>ualité de </a:t>
            </a:r>
            <a:r>
              <a:rPr lang="fr-FR" sz="3200" b="1" dirty="0"/>
              <a:t>T</a:t>
            </a:r>
            <a:r>
              <a:rPr lang="fr-FR" sz="3200" dirty="0"/>
              <a:t>ravailleur </a:t>
            </a:r>
            <a:r>
              <a:rPr lang="fr-FR" sz="3200" b="1" dirty="0"/>
              <a:t>H</a:t>
            </a:r>
            <a:r>
              <a:rPr lang="fr-FR" sz="3200" dirty="0"/>
              <a:t>andicapé</a:t>
            </a:r>
          </a:p>
        </p:txBody>
      </p:sp>
      <p:sp>
        <p:nvSpPr>
          <p:cNvPr id="4" name="ZoneTexte 3"/>
          <p:cNvSpPr txBox="1"/>
          <p:nvPr/>
        </p:nvSpPr>
        <p:spPr>
          <a:xfrm>
            <a:off x="4171950" y="901700"/>
            <a:ext cx="7600950" cy="1015663"/>
          </a:xfrm>
          <a:prstGeom prst="rect">
            <a:avLst/>
          </a:prstGeom>
          <a:noFill/>
        </p:spPr>
        <p:txBody>
          <a:bodyPr wrap="square" rtlCol="0">
            <a:spAutoFit/>
          </a:bodyPr>
          <a:lstStyle/>
          <a:p>
            <a:pPr algn="ctr"/>
            <a:r>
              <a:rPr lang="fr-FR" sz="2000" b="1" i="1" dirty="0">
                <a:solidFill>
                  <a:srgbClr val="0070C0"/>
                </a:solidFill>
              </a:rPr>
              <a:t>Demander la reconnaissance de la qualité de travailleur handicapé, c’est faire reconnaître son aptitude au travail, suivant ses capacités liées au handicap</a:t>
            </a:r>
          </a:p>
        </p:txBody>
      </p:sp>
      <p:sp>
        <p:nvSpPr>
          <p:cNvPr id="5" name="ZoneTexte 4"/>
          <p:cNvSpPr txBox="1"/>
          <p:nvPr/>
        </p:nvSpPr>
        <p:spPr>
          <a:xfrm>
            <a:off x="3695700" y="2056488"/>
            <a:ext cx="8255000" cy="3970318"/>
          </a:xfrm>
          <a:prstGeom prst="rect">
            <a:avLst/>
          </a:prstGeom>
          <a:noFill/>
        </p:spPr>
        <p:txBody>
          <a:bodyPr wrap="square" rtlCol="0">
            <a:spAutoFit/>
          </a:bodyPr>
          <a:lstStyle/>
          <a:p>
            <a:pPr marL="285750" indent="-285750">
              <a:buFont typeface="Wingdings" charset="2"/>
              <a:buChar char="v"/>
            </a:pPr>
            <a:r>
              <a:rPr lang="fr-FR" b="1" dirty="0">
                <a:solidFill>
                  <a:schemeClr val="tx2"/>
                </a:solidFill>
              </a:rPr>
              <a:t>La reconnaissance de la qualité de travailleur handicapé </a:t>
            </a:r>
            <a:r>
              <a:rPr lang="fr-FR" dirty="0">
                <a:solidFill>
                  <a:schemeClr val="tx2"/>
                </a:solidFill>
              </a:rPr>
              <a:t>(</a:t>
            </a:r>
            <a:r>
              <a:rPr lang="fr-FR" dirty="0">
                <a:solidFill>
                  <a:schemeClr val="tx2"/>
                </a:solidFill>
                <a:hlinkClick r:id="rId3" action="ppaction://hlinkfile"/>
              </a:rPr>
              <a:t>RQTH</a:t>
            </a:r>
            <a:r>
              <a:rPr lang="fr-FR" dirty="0">
                <a:solidFill>
                  <a:schemeClr val="tx2"/>
                </a:solidFill>
              </a:rPr>
              <a:t>) est une décision administrative qui accorde aux personnes en situation de handicap une qualité leur permettant de </a:t>
            </a:r>
            <a:r>
              <a:rPr lang="fr-FR" b="1" dirty="0">
                <a:solidFill>
                  <a:schemeClr val="tx2"/>
                </a:solidFill>
              </a:rPr>
              <a:t>bénéficier d’aides spécifiques</a:t>
            </a:r>
            <a:r>
              <a:rPr lang="fr-FR" dirty="0">
                <a:solidFill>
                  <a:schemeClr val="tx2"/>
                </a:solidFill>
              </a:rPr>
              <a:t>. </a:t>
            </a:r>
          </a:p>
          <a:p>
            <a:pPr marL="285750" indent="-285750">
              <a:buFont typeface="Wingdings" charset="2"/>
              <a:buChar char="v"/>
            </a:pPr>
            <a:endParaRPr lang="fr-FR" dirty="0">
              <a:solidFill>
                <a:schemeClr val="tx2"/>
              </a:solidFill>
            </a:endParaRPr>
          </a:p>
          <a:p>
            <a:pPr marL="285750" indent="-285750">
              <a:buFont typeface="Wingdings" charset="2"/>
              <a:buChar char="v"/>
            </a:pPr>
            <a:r>
              <a:rPr lang="fr-FR" dirty="0">
                <a:solidFill>
                  <a:schemeClr val="tx2"/>
                </a:solidFill>
              </a:rPr>
              <a:t>Une procédure de reconnaissance de la qualité de travailleur handicapé est engagée à l’occasion de l’instruction de toute demande d’attribution ou de renouvellement de </a:t>
            </a:r>
            <a:r>
              <a:rPr lang="fr-FR" dirty="0"/>
              <a:t>l’</a:t>
            </a:r>
            <a:r>
              <a:rPr lang="fr-FR" dirty="0">
                <a:hlinkClick r:id="rId4"/>
              </a:rPr>
              <a:t>AAH</a:t>
            </a:r>
            <a:r>
              <a:rPr lang="fr-FR" dirty="0"/>
              <a:t> </a:t>
            </a:r>
            <a:r>
              <a:rPr lang="fr-FR" dirty="0">
                <a:solidFill>
                  <a:schemeClr val="tx2"/>
                </a:solidFill>
              </a:rPr>
              <a:t>(</a:t>
            </a:r>
            <a:r>
              <a:rPr lang="fr-FR" b="1" dirty="0">
                <a:solidFill>
                  <a:schemeClr val="tx2"/>
                </a:solidFill>
              </a:rPr>
              <a:t>Allocation aux Adultes Handicapés</a:t>
            </a:r>
            <a:r>
              <a:rPr lang="fr-FR" dirty="0">
                <a:solidFill>
                  <a:schemeClr val="tx2"/>
                </a:solidFill>
              </a:rPr>
              <a:t>).</a:t>
            </a:r>
          </a:p>
          <a:p>
            <a:pPr marL="285750" indent="-285750">
              <a:buFont typeface="Wingdings" charset="2"/>
              <a:buChar char="v"/>
            </a:pPr>
            <a:endParaRPr lang="fr-FR" dirty="0">
              <a:solidFill>
                <a:schemeClr val="tx2"/>
              </a:solidFill>
            </a:endParaRPr>
          </a:p>
          <a:p>
            <a:pPr marL="285750" indent="-285750">
              <a:buFont typeface="Wingdings" charset="2"/>
              <a:buChar char="v"/>
            </a:pPr>
            <a:r>
              <a:rPr lang="fr-FR" dirty="0">
                <a:solidFill>
                  <a:schemeClr val="tx2"/>
                </a:solidFill>
              </a:rPr>
              <a:t>L’ouverture de droits à la </a:t>
            </a:r>
            <a:r>
              <a:rPr lang="fr-FR" b="1" dirty="0">
                <a:solidFill>
                  <a:schemeClr val="tx2"/>
                </a:solidFill>
              </a:rPr>
              <a:t>prestation de compensation du handicap </a:t>
            </a:r>
            <a:r>
              <a:rPr lang="fr-FR" dirty="0"/>
              <a:t>(</a:t>
            </a:r>
            <a:r>
              <a:rPr lang="fr-FR" dirty="0">
                <a:hlinkClick r:id="rId5"/>
              </a:rPr>
              <a:t>PCH</a:t>
            </a:r>
            <a:r>
              <a:rPr lang="fr-FR" dirty="0"/>
              <a:t>), </a:t>
            </a:r>
            <a:r>
              <a:rPr lang="fr-FR" dirty="0">
                <a:solidFill>
                  <a:schemeClr val="tx2"/>
                </a:solidFill>
              </a:rPr>
              <a:t>à l’allocation compensatrice pour tierce personne </a:t>
            </a:r>
            <a:r>
              <a:rPr lang="fr-FR" dirty="0"/>
              <a:t>(</a:t>
            </a:r>
            <a:r>
              <a:rPr lang="fr-FR" dirty="0">
                <a:hlinkClick r:id="rId6"/>
              </a:rPr>
              <a:t>ACTP</a:t>
            </a:r>
            <a:r>
              <a:rPr lang="fr-FR" dirty="0"/>
              <a:t>) </a:t>
            </a:r>
            <a:r>
              <a:rPr lang="fr-FR" dirty="0">
                <a:solidFill>
                  <a:schemeClr val="tx2"/>
                </a:solidFill>
              </a:rPr>
              <a:t>ou à l’allocation d’éducation de l’enfant handicapé</a:t>
            </a:r>
            <a:r>
              <a:rPr lang="fr-FR" dirty="0"/>
              <a:t> (</a:t>
            </a:r>
            <a:r>
              <a:rPr lang="fr-FR" dirty="0">
                <a:hlinkClick r:id="rId7"/>
              </a:rPr>
              <a:t>AEEH</a:t>
            </a:r>
            <a:r>
              <a:rPr lang="fr-FR" dirty="0"/>
              <a:t>) </a:t>
            </a:r>
            <a:r>
              <a:rPr lang="fr-FR" dirty="0">
                <a:solidFill>
                  <a:schemeClr val="tx2"/>
                </a:solidFill>
              </a:rPr>
              <a:t>à l’égard des jeunes de plus de 16 ans qui disposent d’une convention de stage vaut reconnaissance de la qualité de travailleur handicapé (RQTH). </a:t>
            </a:r>
            <a:br>
              <a:rPr lang="fr-FR" dirty="0"/>
            </a:br>
            <a:endParaRPr lang="fr-FR" dirty="0"/>
          </a:p>
        </p:txBody>
      </p:sp>
    </p:spTree>
    <p:extLst>
      <p:ext uri="{BB962C8B-B14F-4D97-AF65-F5344CB8AC3E}">
        <p14:creationId xmlns:p14="http://schemas.microsoft.com/office/powerpoint/2010/main" val="20205988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943100" y="279400"/>
            <a:ext cx="9739461" cy="584775"/>
          </a:xfrm>
          <a:prstGeom prst="rect">
            <a:avLst/>
          </a:prstGeom>
          <a:noFill/>
        </p:spPr>
        <p:txBody>
          <a:bodyPr wrap="none" rtlCol="0">
            <a:spAutoFit/>
          </a:bodyPr>
          <a:lstStyle/>
          <a:p>
            <a:r>
              <a:rPr lang="fr-FR" sz="3200" dirty="0"/>
              <a:t>La </a:t>
            </a:r>
            <a:r>
              <a:rPr lang="fr-FR" sz="3200" b="1" dirty="0"/>
              <a:t>R</a:t>
            </a:r>
            <a:r>
              <a:rPr lang="fr-FR" sz="3200" dirty="0"/>
              <a:t>econnaissance de la </a:t>
            </a:r>
            <a:r>
              <a:rPr lang="fr-FR" sz="3200" b="1" dirty="0"/>
              <a:t>Q</a:t>
            </a:r>
            <a:r>
              <a:rPr lang="fr-FR" sz="3200" dirty="0"/>
              <a:t>ualité de </a:t>
            </a:r>
            <a:r>
              <a:rPr lang="fr-FR" sz="3200" b="1" dirty="0"/>
              <a:t>T</a:t>
            </a:r>
            <a:r>
              <a:rPr lang="fr-FR" sz="3200" dirty="0"/>
              <a:t>ravailleur </a:t>
            </a:r>
            <a:r>
              <a:rPr lang="fr-FR" sz="3200" b="1" dirty="0"/>
              <a:t>H</a:t>
            </a:r>
            <a:r>
              <a:rPr lang="fr-FR" sz="3200" dirty="0"/>
              <a:t>andicapé</a:t>
            </a:r>
          </a:p>
        </p:txBody>
      </p:sp>
      <p:sp>
        <p:nvSpPr>
          <p:cNvPr id="4" name="ZoneTexte 3"/>
          <p:cNvSpPr txBox="1"/>
          <p:nvPr/>
        </p:nvSpPr>
        <p:spPr>
          <a:xfrm>
            <a:off x="1268561" y="1879600"/>
            <a:ext cx="10414000" cy="4524315"/>
          </a:xfrm>
          <a:prstGeom prst="rect">
            <a:avLst/>
          </a:prstGeom>
          <a:noFill/>
        </p:spPr>
        <p:txBody>
          <a:bodyPr wrap="square" rtlCol="0">
            <a:spAutoFit/>
          </a:bodyPr>
          <a:lstStyle/>
          <a:p>
            <a:pPr marL="285750" indent="-285750">
              <a:buFont typeface="Wingdings" charset="2"/>
              <a:buChar char="v"/>
            </a:pPr>
            <a:r>
              <a:rPr lang="fr-FR" dirty="0"/>
              <a:t> </a:t>
            </a:r>
            <a:r>
              <a:rPr lang="fr-FR" dirty="0">
                <a:solidFill>
                  <a:schemeClr val="tx2"/>
                </a:solidFill>
              </a:rPr>
              <a:t>Demander la reconnaissance de la qualité de travailleur handicapé (RQTH), c’est faire reconnaître officiellement par la Commission des Droits et de l’Autonomie des Personnes Handicapées (</a:t>
            </a:r>
            <a:r>
              <a:rPr lang="fr-FR" dirty="0">
                <a:solidFill>
                  <a:schemeClr val="tx2"/>
                </a:solidFill>
                <a:hlinkClick r:id="rId2"/>
              </a:rPr>
              <a:t>CDAPH</a:t>
            </a:r>
            <a:r>
              <a:rPr lang="fr-FR" dirty="0">
                <a:solidFill>
                  <a:schemeClr val="tx2"/>
                </a:solidFill>
              </a:rPr>
              <a:t>) son aptitude au travail, suivant ses capacités liées au handicap.</a:t>
            </a:r>
          </a:p>
          <a:p>
            <a:pPr marL="285750" indent="-285750">
              <a:buFont typeface="Wingdings" charset="2"/>
              <a:buChar char="v"/>
            </a:pPr>
            <a:endParaRPr lang="fr-FR" dirty="0">
              <a:solidFill>
                <a:schemeClr val="tx2"/>
              </a:solidFill>
            </a:endParaRPr>
          </a:p>
          <a:p>
            <a:pPr marL="285750" indent="-285750">
              <a:buFont typeface="Wingdings" charset="2"/>
              <a:buChar char="v"/>
            </a:pPr>
            <a:r>
              <a:rPr lang="fr-FR" dirty="0">
                <a:solidFill>
                  <a:schemeClr val="tx2"/>
                </a:solidFill>
              </a:rPr>
              <a:t>Cette reconnaissance s’accompagne d’une orientation vers un établissement ou service d’aide par le travail, vers le marché du travail ou vers un centre de rééducation professionnelle (</a:t>
            </a:r>
            <a:r>
              <a:rPr lang="fr-FR" dirty="0">
                <a:solidFill>
                  <a:schemeClr val="tx2"/>
                </a:solidFill>
                <a:hlinkClick r:id="rId3"/>
              </a:rPr>
              <a:t>CRP</a:t>
            </a:r>
            <a:r>
              <a:rPr lang="fr-FR" dirty="0">
                <a:solidFill>
                  <a:schemeClr val="tx2"/>
                </a:solidFill>
              </a:rPr>
              <a:t>).</a:t>
            </a:r>
          </a:p>
          <a:p>
            <a:pPr marL="285750" indent="-285750">
              <a:buFont typeface="Wingdings" charset="2"/>
              <a:buChar char="v"/>
            </a:pPr>
            <a:endParaRPr lang="fr-FR" dirty="0">
              <a:solidFill>
                <a:schemeClr val="tx2"/>
              </a:solidFill>
            </a:endParaRPr>
          </a:p>
          <a:p>
            <a:pPr marL="285750" indent="-285750">
              <a:buFont typeface="Wingdings" charset="2"/>
              <a:buChar char="v"/>
            </a:pPr>
            <a:r>
              <a:rPr lang="fr-FR" dirty="0">
                <a:solidFill>
                  <a:schemeClr val="tx2"/>
                </a:solidFill>
              </a:rPr>
              <a:t>Tous les renseignements sur cette démarche peuvent être obtenus auprès des Maisons départementales des personnes handicapées</a:t>
            </a:r>
            <a:r>
              <a:rPr lang="fr-FR" dirty="0"/>
              <a:t> (</a:t>
            </a:r>
            <a:r>
              <a:rPr lang="fr-FR" dirty="0">
                <a:hlinkClick r:id="rId4"/>
              </a:rPr>
              <a:t>MDPH</a:t>
            </a:r>
            <a:r>
              <a:rPr lang="fr-FR" dirty="0"/>
              <a:t>) </a:t>
            </a:r>
            <a:r>
              <a:rPr lang="fr-FR" dirty="0">
                <a:solidFill>
                  <a:schemeClr val="tx2"/>
                </a:solidFill>
              </a:rPr>
              <a:t>constituées dans chaque département</a:t>
            </a:r>
          </a:p>
          <a:p>
            <a:pPr marL="285750" indent="-285750">
              <a:buFont typeface="Wingdings" charset="2"/>
              <a:buChar char="v"/>
            </a:pPr>
            <a:endParaRPr lang="fr-FR" dirty="0">
              <a:solidFill>
                <a:schemeClr val="tx2"/>
              </a:solidFill>
            </a:endParaRPr>
          </a:p>
          <a:p>
            <a:pPr marL="285750" indent="-285750">
              <a:buFont typeface="Wingdings" charset="2"/>
              <a:buChar char="v"/>
            </a:pPr>
            <a:r>
              <a:rPr lang="fr-FR" dirty="0">
                <a:solidFill>
                  <a:schemeClr val="tx2"/>
                </a:solidFill>
              </a:rPr>
              <a:t>L’évaluation de la demande de RQTH et de l’orientation professionnelle est effectuée par l’équipe pluridisciplinaire de la</a:t>
            </a:r>
            <a:r>
              <a:rPr lang="fr-FR" dirty="0"/>
              <a:t> </a:t>
            </a:r>
            <a:r>
              <a:rPr lang="fr-FR" dirty="0">
                <a:hlinkClick r:id="rId4"/>
              </a:rPr>
              <a:t>MDPH</a:t>
            </a:r>
            <a:r>
              <a:rPr lang="fr-FR" dirty="0"/>
              <a:t>. </a:t>
            </a:r>
            <a:r>
              <a:rPr lang="fr-FR" dirty="0">
                <a:solidFill>
                  <a:schemeClr val="tx2"/>
                </a:solidFill>
              </a:rPr>
              <a:t>Sur la base de cette évaluation, des préconisations sont formalisées dans un plan personnalisé de compensation </a:t>
            </a:r>
            <a:r>
              <a:rPr lang="fr-FR" dirty="0"/>
              <a:t>(</a:t>
            </a:r>
            <a:r>
              <a:rPr lang="fr-FR" dirty="0">
                <a:hlinkClick r:id="rId5"/>
              </a:rPr>
              <a:t>PPC</a:t>
            </a:r>
            <a:r>
              <a:rPr lang="fr-FR" dirty="0"/>
              <a:t>). </a:t>
            </a:r>
            <a:r>
              <a:rPr lang="fr-FR" dirty="0">
                <a:solidFill>
                  <a:schemeClr val="tx2"/>
                </a:solidFill>
              </a:rPr>
              <a:t>La RQTH est accordée au regard du</a:t>
            </a:r>
            <a:r>
              <a:rPr lang="fr-FR" dirty="0"/>
              <a:t> </a:t>
            </a:r>
            <a:r>
              <a:rPr lang="fr-FR" dirty="0">
                <a:hlinkClick r:id="rId6"/>
              </a:rPr>
              <a:t>PPC</a:t>
            </a:r>
            <a:r>
              <a:rPr lang="fr-FR" dirty="0"/>
              <a:t>. </a:t>
            </a:r>
            <a:r>
              <a:rPr lang="fr-FR" dirty="0">
                <a:solidFill>
                  <a:schemeClr val="tx2"/>
                </a:solidFill>
              </a:rPr>
              <a:t>La décision précise la durée de la RQTH (comprise entre 1 et 5 ans ; et de façon définitive pour les « handicaps irréversibles »)</a:t>
            </a:r>
          </a:p>
          <a:p>
            <a:pPr marL="285750" indent="-285750">
              <a:buFont typeface="Wingdings" charset="2"/>
              <a:buChar char="v"/>
            </a:pPr>
            <a:endParaRPr lang="fr-FR" dirty="0">
              <a:solidFill>
                <a:schemeClr val="tx2"/>
              </a:solidFill>
            </a:endParaRPr>
          </a:p>
          <a:p>
            <a:pPr marL="285750" indent="-285750">
              <a:buFont typeface="Wingdings" charset="2"/>
              <a:buChar char="v"/>
            </a:pPr>
            <a:endParaRPr lang="fr-FR" dirty="0">
              <a:solidFill>
                <a:schemeClr val="tx2"/>
              </a:solidFill>
            </a:endParaRPr>
          </a:p>
        </p:txBody>
      </p:sp>
      <p:sp>
        <p:nvSpPr>
          <p:cNvPr id="5" name="ZoneTexte 4"/>
          <p:cNvSpPr txBox="1"/>
          <p:nvPr/>
        </p:nvSpPr>
        <p:spPr>
          <a:xfrm>
            <a:off x="2108200" y="864175"/>
            <a:ext cx="9321800" cy="923330"/>
          </a:xfrm>
          <a:prstGeom prst="rect">
            <a:avLst/>
          </a:prstGeom>
          <a:noFill/>
        </p:spPr>
        <p:txBody>
          <a:bodyPr wrap="square" rtlCol="0">
            <a:spAutoFit/>
          </a:bodyPr>
          <a:lstStyle/>
          <a:p>
            <a:pPr algn="ctr"/>
            <a:r>
              <a:rPr lang="fr-FR" b="1" i="1" dirty="0">
                <a:solidFill>
                  <a:srgbClr val="0070C0"/>
                </a:solidFill>
              </a:rPr>
              <a:t>Est considéré comme travailleur handicapé « toute personne dont les possibilités d’obtenir ou de conserver un emploi sont effectivement réduites par suite de l’altération d’une ou plusieurs fonctions physique, sensorielle, mentale ou psychique »</a:t>
            </a:r>
          </a:p>
        </p:txBody>
      </p:sp>
    </p:spTree>
    <p:extLst>
      <p:ext uri="{BB962C8B-B14F-4D97-AF65-F5344CB8AC3E}">
        <p14:creationId xmlns:p14="http://schemas.microsoft.com/office/powerpoint/2010/main" val="7043557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032000" y="355600"/>
            <a:ext cx="9739461" cy="584775"/>
          </a:xfrm>
          <a:prstGeom prst="rect">
            <a:avLst/>
          </a:prstGeom>
          <a:noFill/>
        </p:spPr>
        <p:txBody>
          <a:bodyPr wrap="none" rtlCol="0">
            <a:spAutoFit/>
          </a:bodyPr>
          <a:lstStyle/>
          <a:p>
            <a:r>
              <a:rPr lang="fr-FR" sz="3200" dirty="0"/>
              <a:t>La </a:t>
            </a:r>
            <a:r>
              <a:rPr lang="fr-FR" sz="3200" b="1" dirty="0"/>
              <a:t>R</a:t>
            </a:r>
            <a:r>
              <a:rPr lang="fr-FR" sz="3200" dirty="0"/>
              <a:t>econnaissance de la </a:t>
            </a:r>
            <a:r>
              <a:rPr lang="fr-FR" sz="3200" b="1" dirty="0"/>
              <a:t>Q</a:t>
            </a:r>
            <a:r>
              <a:rPr lang="fr-FR" sz="3200" dirty="0"/>
              <a:t>ualité de </a:t>
            </a:r>
            <a:r>
              <a:rPr lang="fr-FR" sz="3200" b="1" dirty="0"/>
              <a:t>T</a:t>
            </a:r>
            <a:r>
              <a:rPr lang="fr-FR" sz="3200" dirty="0"/>
              <a:t>ravailleur </a:t>
            </a:r>
            <a:r>
              <a:rPr lang="fr-FR" sz="3200" b="1" dirty="0"/>
              <a:t>H</a:t>
            </a:r>
            <a:r>
              <a:rPr lang="fr-FR" sz="3200" dirty="0"/>
              <a:t>andicapé</a:t>
            </a:r>
          </a:p>
        </p:txBody>
      </p:sp>
      <p:sp>
        <p:nvSpPr>
          <p:cNvPr id="3" name="ZoneTexte 2"/>
          <p:cNvSpPr txBox="1"/>
          <p:nvPr/>
        </p:nvSpPr>
        <p:spPr>
          <a:xfrm>
            <a:off x="495300" y="1848137"/>
            <a:ext cx="11417299" cy="3785652"/>
          </a:xfrm>
          <a:prstGeom prst="rect">
            <a:avLst/>
          </a:prstGeom>
          <a:noFill/>
        </p:spPr>
        <p:txBody>
          <a:bodyPr wrap="square" rtlCol="0">
            <a:spAutoFit/>
          </a:bodyPr>
          <a:lstStyle/>
          <a:p>
            <a:pPr marL="285750" indent="-285750">
              <a:buFont typeface="Wingdings" charset="2"/>
              <a:buChar char="v"/>
            </a:pPr>
            <a:r>
              <a:rPr lang="fr-FR" sz="2000" dirty="0"/>
              <a:t>L’orientation, par la </a:t>
            </a:r>
            <a:r>
              <a:rPr lang="fr-FR" sz="2000" dirty="0">
                <a:hlinkClick r:id="rId2"/>
              </a:rPr>
              <a:t>CDAPH</a:t>
            </a:r>
            <a:r>
              <a:rPr lang="fr-FR" sz="2000" dirty="0"/>
              <a:t>, vers un établissement ou service d’aide par le travail, vers le marché du travail ou vers un centre de rééducation professionnelle,</a:t>
            </a:r>
          </a:p>
          <a:p>
            <a:pPr marL="285750" indent="-285750">
              <a:buFont typeface="Wingdings" charset="2"/>
              <a:buChar char="v"/>
            </a:pPr>
            <a:r>
              <a:rPr lang="fr-FR" sz="2000" dirty="0"/>
              <a:t>Le soutien du réseau de placement spécialisé </a:t>
            </a:r>
            <a:r>
              <a:rPr lang="fr-FR" sz="2000" dirty="0">
                <a:hlinkClick r:id="rId3"/>
              </a:rPr>
              <a:t>Cap emploi</a:t>
            </a:r>
            <a:r>
              <a:rPr lang="fr-FR" sz="2000" dirty="0"/>
              <a:t>,</a:t>
            </a:r>
          </a:p>
          <a:p>
            <a:pPr marL="285750" indent="-285750">
              <a:buFont typeface="Wingdings" charset="2"/>
              <a:buChar char="v"/>
            </a:pPr>
            <a:r>
              <a:rPr lang="fr-FR" sz="2000" dirty="0"/>
              <a:t>Un appui particulier pour le maintien dans l’emploi via les </a:t>
            </a:r>
            <a:r>
              <a:rPr lang="fr-FR" sz="2000" dirty="0">
                <a:hlinkClick r:id="rId4"/>
              </a:rPr>
              <a:t>Sameth</a:t>
            </a:r>
            <a:r>
              <a:rPr lang="fr-FR" sz="2000" dirty="0"/>
              <a:t> (services d’aide au maintien dans l’emploi des travailleurs handicapés),</a:t>
            </a:r>
          </a:p>
          <a:p>
            <a:pPr marL="285750" indent="-285750">
              <a:buFont typeface="Wingdings" charset="2"/>
              <a:buChar char="v"/>
            </a:pPr>
            <a:r>
              <a:rPr lang="fr-FR" sz="2000" dirty="0"/>
              <a:t>L’accès à la fonction publique par concours, aménagé ou non, ou par recrutement contractuel spécifique,</a:t>
            </a:r>
          </a:p>
          <a:p>
            <a:pPr marL="285750" indent="-285750">
              <a:buFont typeface="Wingdings" charset="2"/>
              <a:buChar char="v"/>
            </a:pPr>
            <a:r>
              <a:rPr lang="fr-FR" sz="2000" dirty="0"/>
              <a:t>Les aides de l’</a:t>
            </a:r>
            <a:r>
              <a:rPr lang="fr-FR" sz="2000" dirty="0">
                <a:hlinkClick r:id="rId5"/>
              </a:rPr>
              <a:t>Agefiph</a:t>
            </a:r>
            <a:r>
              <a:rPr lang="fr-FR" sz="2000" dirty="0"/>
              <a:t> et du </a:t>
            </a:r>
            <a:r>
              <a:rPr lang="fr-FR" sz="2000" dirty="0">
                <a:hlinkClick r:id="rId6"/>
              </a:rPr>
              <a:t>FIPHFP</a:t>
            </a:r>
            <a:r>
              <a:rPr lang="fr-FR" sz="2000" dirty="0"/>
              <a:t>.</a:t>
            </a:r>
          </a:p>
          <a:p>
            <a:pPr marL="285750" indent="-285750">
              <a:buFont typeface="Wingdings" charset="2"/>
              <a:buChar char="v"/>
            </a:pPr>
            <a:r>
              <a:rPr lang="fr-FR" sz="2000" dirty="0"/>
              <a:t>La RQTH donne également une priorité d’accès à diverses mesures d’aides à l’emploi et à la formation, ainsi qu’à des aménagements des dispositifs existants (contrat d’apprentissage, etc.).</a:t>
            </a:r>
          </a:p>
          <a:p>
            <a:pPr marL="285750" indent="-285750">
              <a:buFont typeface="Wingdings" charset="2"/>
              <a:buChar char="v"/>
            </a:pPr>
            <a:r>
              <a:rPr lang="fr-FR" sz="2000" dirty="0"/>
              <a:t>En cas de licenciement, la durée du préavis légal est doublée pour les travailleurs reconnus handicapés et, plus généralement, pour les bénéficiaires de l’obligation d’emploi des travailleurs handicapés, sans toutefois que cette mesure puisse avoir pour effet de porter au-delà de trois mois la durée du préavis.</a:t>
            </a:r>
          </a:p>
        </p:txBody>
      </p:sp>
      <p:sp>
        <p:nvSpPr>
          <p:cNvPr id="4" name="ZoneTexte 3"/>
          <p:cNvSpPr txBox="1"/>
          <p:nvPr/>
        </p:nvSpPr>
        <p:spPr>
          <a:xfrm>
            <a:off x="4222326" y="1008905"/>
            <a:ext cx="4953985" cy="369332"/>
          </a:xfrm>
          <a:prstGeom prst="rect">
            <a:avLst/>
          </a:prstGeom>
          <a:noFill/>
        </p:spPr>
        <p:txBody>
          <a:bodyPr wrap="none" rtlCol="0">
            <a:spAutoFit/>
          </a:bodyPr>
          <a:lstStyle/>
          <a:p>
            <a:r>
              <a:rPr lang="fr-FR" b="1" dirty="0">
                <a:solidFill>
                  <a:srgbClr val="0070C0"/>
                </a:solidFill>
              </a:rPr>
              <a:t>PERMET DE BÉNÉFICIER DES MESURES SUIVANTES</a:t>
            </a:r>
          </a:p>
        </p:txBody>
      </p:sp>
    </p:spTree>
    <p:extLst>
      <p:ext uri="{BB962C8B-B14F-4D97-AF65-F5344CB8AC3E}">
        <p14:creationId xmlns:p14="http://schemas.microsoft.com/office/powerpoint/2010/main" val="359630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242871"/>
            <a:ext cx="9144000" cy="836629"/>
          </a:xfrm>
        </p:spPr>
        <p:txBody>
          <a:bodyPr/>
          <a:lstStyle/>
          <a:p>
            <a:r>
              <a:rPr lang="fr-FR" sz="4400" dirty="0">
                <a:solidFill>
                  <a:srgbClr val="0070C0"/>
                </a:solidFill>
                <a:latin typeface="+mn-lt"/>
              </a:rPr>
              <a:t>POLITIQUE HANDICAP </a:t>
            </a:r>
            <a:r>
              <a:rPr lang="mr-IN" sz="4400" dirty="0">
                <a:solidFill>
                  <a:srgbClr val="0070C0"/>
                </a:solidFill>
                <a:latin typeface="+mn-lt"/>
              </a:rPr>
              <a:t>–</a:t>
            </a:r>
            <a:r>
              <a:rPr lang="fr-FR" sz="4400" dirty="0">
                <a:solidFill>
                  <a:srgbClr val="0070C0"/>
                </a:solidFill>
                <a:latin typeface="+mn-lt"/>
              </a:rPr>
              <a:t> 2/3</a:t>
            </a:r>
            <a:endParaRPr lang="fr-FR" sz="4400" dirty="0">
              <a:latin typeface="+mn-lt"/>
            </a:endParaRPr>
          </a:p>
        </p:txBody>
      </p:sp>
      <p:sp>
        <p:nvSpPr>
          <p:cNvPr id="5" name="ZoneTexte 4"/>
          <p:cNvSpPr txBox="1"/>
          <p:nvPr/>
        </p:nvSpPr>
        <p:spPr>
          <a:xfrm>
            <a:off x="330200" y="2018110"/>
            <a:ext cx="8826500" cy="3416320"/>
          </a:xfrm>
          <a:prstGeom prst="rect">
            <a:avLst/>
          </a:prstGeom>
          <a:noFill/>
        </p:spPr>
        <p:txBody>
          <a:bodyPr wrap="square" rtlCol="0">
            <a:spAutoFit/>
          </a:bodyPr>
          <a:lstStyle/>
          <a:p>
            <a:pPr algn="just" fontAlgn="base">
              <a:spcAft>
                <a:spcPts val="0"/>
              </a:spcAft>
            </a:pPr>
            <a:endParaRPr lang="fr-FR" i="1" dirty="0">
              <a:solidFill>
                <a:srgbClr val="44546A"/>
              </a:solidFill>
              <a:latin typeface="Calibri" charset="0"/>
              <a:ea typeface="Calibri" charset="0"/>
              <a:cs typeface="Gotham-Bold" charset="0"/>
            </a:endParaRPr>
          </a:p>
          <a:p>
            <a:pPr algn="just" fontAlgn="base">
              <a:spcAft>
                <a:spcPts val="0"/>
              </a:spcAft>
            </a:pPr>
            <a:r>
              <a:rPr lang="fr-FR" dirty="0">
                <a:solidFill>
                  <a:srgbClr val="44546A"/>
                </a:solidFill>
                <a:ea typeface="Calibri" charset="0"/>
                <a:cs typeface="Gotham-Bold" charset="0"/>
              </a:rPr>
              <a:t>Nous nous sommes donné les moyens d’agir en signant une </a:t>
            </a:r>
            <a:r>
              <a:rPr lang="fr-FR" b="1" dirty="0">
                <a:solidFill>
                  <a:srgbClr val="44546A"/>
                </a:solidFill>
                <a:ea typeface="Calibri" charset="0"/>
                <a:cs typeface="Gotham-Bold" charset="0"/>
              </a:rPr>
              <a:t>convention avec le </a:t>
            </a:r>
            <a:r>
              <a:rPr lang="fr-FR" b="1" dirty="0">
                <a:solidFill>
                  <a:srgbClr val="44546A"/>
                </a:solidFill>
                <a:ea typeface="Calibri" charset="0"/>
                <a:cs typeface="Gotham-Bold" charset="0"/>
                <a:hlinkClick r:id="rId2"/>
              </a:rPr>
              <a:t>FIPHFP</a:t>
            </a:r>
            <a:r>
              <a:rPr lang="fr-FR" dirty="0">
                <a:solidFill>
                  <a:srgbClr val="44546A"/>
                </a:solidFill>
                <a:ea typeface="Calibri" charset="0"/>
                <a:cs typeface="Gotham-Bold" charset="0"/>
              </a:rPr>
              <a:t>, mais nous souhaitons aller plus loin, au quotidien, pour répondre aux besoins spécifiques de nos agents et de nos étudiants en situation de handicap car c’est un </a:t>
            </a:r>
            <a:r>
              <a:rPr lang="fr-FR" b="1" dirty="0">
                <a:solidFill>
                  <a:srgbClr val="44546A"/>
                </a:solidFill>
                <a:ea typeface="Calibri" charset="0"/>
                <a:cs typeface="Gotham-Bold" charset="0"/>
              </a:rPr>
              <a:t>levier de bien-être au travail, d’innovation et d’efficacité </a:t>
            </a:r>
            <a:r>
              <a:rPr lang="fr-FR" dirty="0">
                <a:solidFill>
                  <a:srgbClr val="44546A"/>
                </a:solidFill>
                <a:ea typeface="Calibri" charset="0"/>
                <a:cs typeface="Gotham-Bold" charset="0"/>
              </a:rPr>
              <a:t>pour eux et pour l’ensemble de la communauté.</a:t>
            </a:r>
            <a:endParaRPr lang="fr-FR" sz="1600" dirty="0">
              <a:ea typeface="Calibri" charset="0"/>
            </a:endParaRPr>
          </a:p>
          <a:p>
            <a:pPr algn="just" fontAlgn="base">
              <a:spcAft>
                <a:spcPts val="0"/>
              </a:spcAft>
            </a:pPr>
            <a:r>
              <a:rPr lang="fr-FR" i="1" dirty="0">
                <a:solidFill>
                  <a:srgbClr val="44546A"/>
                </a:solidFill>
                <a:latin typeface="Calibri" charset="0"/>
                <a:ea typeface="Calibri" charset="0"/>
                <a:cs typeface="Gotham-Bold" charset="0"/>
              </a:rPr>
              <a:t> </a:t>
            </a:r>
            <a:endParaRPr lang="fr-FR" sz="1600" dirty="0">
              <a:latin typeface="Times New Roman" charset="0"/>
              <a:ea typeface="Calibri" charset="0"/>
            </a:endParaRPr>
          </a:p>
          <a:p>
            <a:pPr algn="just" fontAlgn="base">
              <a:spcAft>
                <a:spcPts val="0"/>
              </a:spcAft>
            </a:pPr>
            <a:r>
              <a:rPr lang="fr-FR" b="1" dirty="0">
                <a:solidFill>
                  <a:srgbClr val="44546A"/>
                </a:solidFill>
                <a:latin typeface="Calibri" charset="0"/>
                <a:ea typeface="Calibri" charset="0"/>
                <a:cs typeface="Segoe UI" charset="0"/>
              </a:rPr>
              <a:t>Nous mettons en œuvre la volonté ambitieuse de l'Université Côte d’Azur de mener une </a:t>
            </a:r>
            <a:r>
              <a:rPr lang="fr-FR" b="1" dirty="0">
                <a:solidFill>
                  <a:srgbClr val="FF0000"/>
                </a:solidFill>
                <a:latin typeface="Calibri" charset="0"/>
                <a:ea typeface="Calibri" charset="0"/>
                <a:cs typeface="Segoe UI" charset="0"/>
              </a:rPr>
              <a:t>politique handicap ubiquitaire, innovante, d'excellence sur l'inclusion</a:t>
            </a:r>
            <a:r>
              <a:rPr lang="fr-FR" b="1" dirty="0">
                <a:solidFill>
                  <a:srgbClr val="44546A"/>
                </a:solidFill>
                <a:latin typeface="Calibri" charset="0"/>
                <a:ea typeface="Calibri" charset="0"/>
                <a:cs typeface="Segoe UI" charset="0"/>
              </a:rPr>
              <a:t>, bien au-delà des obligations, visant la formation, la recherche, l'insertion professionnelle et citoyenne, la santé, les nouvelles technologies et systèmes d'information, etc. au sein de tous les sites de notre université très répartie et inscrite sur son territoire, dans toutes ses composantes.</a:t>
            </a:r>
            <a:endParaRPr lang="fr-FR" sz="1600" dirty="0">
              <a:latin typeface="Times New Roman" charset="0"/>
              <a:ea typeface="Calibri" charset="0"/>
            </a:endParaRPr>
          </a:p>
          <a:p>
            <a:endParaRPr lang="fr-FR"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0226" y="2362200"/>
            <a:ext cx="2464574" cy="2464574"/>
          </a:xfrm>
          <a:prstGeom prst="rect">
            <a:avLst/>
          </a:prstGeom>
        </p:spPr>
      </p:pic>
      <p:sp>
        <p:nvSpPr>
          <p:cNvPr id="3" name="ZoneTexte 2"/>
          <p:cNvSpPr txBox="1"/>
          <p:nvPr/>
        </p:nvSpPr>
        <p:spPr>
          <a:xfrm>
            <a:off x="1739900" y="1320800"/>
            <a:ext cx="8305800" cy="697310"/>
          </a:xfrm>
          <a:prstGeom prst="rect">
            <a:avLst/>
          </a:prstGeom>
          <a:noFill/>
        </p:spPr>
        <p:txBody>
          <a:bodyPr wrap="square" rtlCol="0">
            <a:spAutoFit/>
          </a:bodyPr>
          <a:lstStyle/>
          <a:p>
            <a:endParaRPr lang="fr-FR"/>
          </a:p>
        </p:txBody>
      </p:sp>
    </p:spTree>
    <p:extLst>
      <p:ext uri="{BB962C8B-B14F-4D97-AF65-F5344CB8AC3E}">
        <p14:creationId xmlns:p14="http://schemas.microsoft.com/office/powerpoint/2010/main" val="16804637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43000" y="1257300"/>
            <a:ext cx="10827772" cy="1938992"/>
          </a:xfrm>
          <a:prstGeom prst="rect">
            <a:avLst/>
          </a:prstGeom>
          <a:noFill/>
          <a:ln w="63500">
            <a:solidFill>
              <a:schemeClr val="accent1">
                <a:shade val="50000"/>
              </a:schemeClr>
            </a:solidFill>
          </a:ln>
        </p:spPr>
        <p:txBody>
          <a:bodyPr wrap="none" rtlCol="0">
            <a:spAutoFit/>
          </a:bodyPr>
          <a:lstStyle/>
          <a:p>
            <a:pPr algn="ctr"/>
            <a:r>
              <a:rPr lang="fr-FR" sz="4000" b="1" dirty="0">
                <a:solidFill>
                  <a:srgbClr val="0070C0"/>
                </a:solidFill>
                <a:hlinkClick r:id="rId2"/>
              </a:rPr>
              <a:t>NOTRE FILM « IMAGINE »</a:t>
            </a:r>
          </a:p>
          <a:p>
            <a:r>
              <a:rPr lang="fr-FR" sz="4000" b="1" dirty="0">
                <a:solidFill>
                  <a:srgbClr val="0070C0"/>
                </a:solidFill>
                <a:hlinkClick r:id="rId2"/>
              </a:rPr>
              <a:t>Le Handicap comme vous ne l’avez jamais imaginé</a:t>
            </a:r>
            <a:endParaRPr lang="fr-FR" sz="4000" b="1" dirty="0">
              <a:solidFill>
                <a:srgbClr val="0070C0"/>
              </a:solidFill>
            </a:endParaRPr>
          </a:p>
          <a:p>
            <a:endParaRPr lang="fr-FR" sz="4000" b="1" dirty="0">
              <a:solidFill>
                <a:srgbClr val="0070C0"/>
              </a:solidFill>
            </a:endParaRPr>
          </a:p>
        </p:txBody>
      </p:sp>
      <p:pic>
        <p:nvPicPr>
          <p:cNvPr id="4" name="Image 3"/>
          <p:cNvPicPr>
            <a:picLocks noChangeAspect="1"/>
          </p:cNvPicPr>
          <p:nvPr/>
        </p:nvPicPr>
        <p:blipFill>
          <a:blip r:embed="rId3"/>
          <a:stretch>
            <a:fillRect/>
          </a:stretch>
        </p:blipFill>
        <p:spPr>
          <a:xfrm>
            <a:off x="3759200" y="3434315"/>
            <a:ext cx="4572000" cy="2628047"/>
          </a:xfrm>
          <a:prstGeom prst="rect">
            <a:avLst/>
          </a:prstGeom>
        </p:spPr>
      </p:pic>
    </p:spTree>
    <p:extLst>
      <p:ext uri="{BB962C8B-B14F-4D97-AF65-F5344CB8AC3E}">
        <p14:creationId xmlns:p14="http://schemas.microsoft.com/office/powerpoint/2010/main" val="3305953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46100" y="698500"/>
            <a:ext cx="11303000" cy="1323439"/>
          </a:xfrm>
          <a:prstGeom prst="rect">
            <a:avLst/>
          </a:prstGeom>
          <a:noFill/>
          <a:ln w="92075">
            <a:solidFill>
              <a:srgbClr val="0070C0">
                <a:alpha val="31000"/>
              </a:srgbClr>
            </a:solidFill>
          </a:ln>
        </p:spPr>
        <p:txBody>
          <a:bodyPr wrap="square" rtlCol="0">
            <a:spAutoFit/>
          </a:bodyPr>
          <a:lstStyle/>
          <a:p>
            <a:pPr algn="ctr"/>
            <a:r>
              <a:rPr lang="fr-FR" sz="4000" b="1" dirty="0">
                <a:solidFill>
                  <a:srgbClr val="0070C0"/>
                </a:solidFill>
              </a:rPr>
              <a:t>LE RECRUTEMENT DES BOE</a:t>
            </a:r>
          </a:p>
          <a:p>
            <a:pPr algn="ctr"/>
            <a:r>
              <a:rPr lang="fr-FR" sz="4000" b="1" dirty="0">
                <a:solidFill>
                  <a:srgbClr val="0070C0"/>
                </a:solidFill>
              </a:rPr>
              <a:t>Intégration </a:t>
            </a:r>
            <a:r>
              <a:rPr lang="mr-IN" sz="4000" b="1" dirty="0">
                <a:solidFill>
                  <a:srgbClr val="0070C0"/>
                </a:solidFill>
              </a:rPr>
              <a:t>–</a:t>
            </a:r>
            <a:r>
              <a:rPr lang="fr-FR" sz="4000" b="1" dirty="0">
                <a:solidFill>
                  <a:srgbClr val="0070C0"/>
                </a:solidFill>
              </a:rPr>
              <a:t> Maintien </a:t>
            </a:r>
            <a:r>
              <a:rPr lang="mr-IN" sz="4000" b="1" dirty="0">
                <a:solidFill>
                  <a:srgbClr val="0070C0"/>
                </a:solidFill>
              </a:rPr>
              <a:t>–</a:t>
            </a:r>
            <a:r>
              <a:rPr lang="fr-FR" sz="4000" b="1" dirty="0">
                <a:solidFill>
                  <a:srgbClr val="0070C0"/>
                </a:solidFill>
              </a:rPr>
              <a:t> Obligation d’emploi</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3400" y="2920492"/>
            <a:ext cx="5911850" cy="3173222"/>
          </a:xfrm>
          <a:prstGeom prst="rect">
            <a:avLst/>
          </a:prstGeom>
        </p:spPr>
      </p:pic>
    </p:spTree>
    <p:extLst>
      <p:ext uri="{BB962C8B-B14F-4D97-AF65-F5344CB8AC3E}">
        <p14:creationId xmlns:p14="http://schemas.microsoft.com/office/powerpoint/2010/main" val="4946249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651000" y="838200"/>
            <a:ext cx="10337800" cy="5509200"/>
          </a:xfrm>
          <a:prstGeom prst="rect">
            <a:avLst/>
          </a:prstGeom>
          <a:noFill/>
        </p:spPr>
        <p:txBody>
          <a:bodyPr wrap="square" rtlCol="0">
            <a:spAutoFit/>
          </a:bodyPr>
          <a:lstStyle/>
          <a:p>
            <a:r>
              <a:rPr lang="fr-FR" b="1" dirty="0"/>
              <a:t> </a:t>
            </a:r>
            <a:endParaRPr lang="fr-FR" dirty="0"/>
          </a:p>
          <a:p>
            <a:r>
              <a:rPr lang="fr-FR" sz="1600" dirty="0"/>
              <a:t>Reconnu travailleur handicapé par la commission des Droits et de l’Autonomie en date du………………………………………..</a:t>
            </a:r>
          </a:p>
          <a:p>
            <a:r>
              <a:rPr lang="fr-FR" sz="1600" dirty="0"/>
              <a:t>Ou</a:t>
            </a:r>
          </a:p>
          <a:p>
            <a:r>
              <a:rPr lang="fr-FR" sz="1600" dirty="0"/>
              <a:t>□ Victime d’accident du travail ou de maladies professionnelles ayant entrainé une incapacité permanente</a:t>
            </a:r>
          </a:p>
          <a:p>
            <a:r>
              <a:rPr lang="fr-FR" sz="1600" dirty="0"/>
              <a:t> au moins égale à 10% et titulaire d’une rente attribuée au titre du régime général de sécurité sociale ou de tout autre régime de protection sociale obligatoire </a:t>
            </a:r>
          </a:p>
          <a:p>
            <a:r>
              <a:rPr lang="fr-FR" sz="1600" dirty="0"/>
              <a:t>Ou</a:t>
            </a:r>
          </a:p>
          <a:p>
            <a:r>
              <a:rPr lang="fr-FR" sz="1600" dirty="0"/>
              <a:t>□ Titulaire d’une pension d’invalidité attribuée au titre du régime général de sécurité sociale,</a:t>
            </a:r>
          </a:p>
          <a:p>
            <a:r>
              <a:rPr lang="fr-FR" sz="1600" dirty="0"/>
              <a:t> de tout autre régime de protection sociale obligatoire ou au titre des dispositions régissant les agents publics</a:t>
            </a:r>
          </a:p>
          <a:p>
            <a:r>
              <a:rPr lang="fr-FR" sz="1600" dirty="0"/>
              <a:t> à condition que l’invalidité des intéressés réduise au moins des deux tiers leur capacité de travail ou de gain </a:t>
            </a:r>
          </a:p>
          <a:p>
            <a:r>
              <a:rPr lang="fr-FR" sz="1600" dirty="0"/>
              <a:t>Ou</a:t>
            </a:r>
          </a:p>
          <a:p>
            <a:r>
              <a:rPr lang="fr-FR" sz="1600" dirty="0"/>
              <a:t>□ Titulaire d’une allocation ou d’une rente d’invalidité attribuée dans les conditions définies par la loi </a:t>
            </a:r>
          </a:p>
          <a:p>
            <a:r>
              <a:rPr lang="fr-FR" sz="1600" dirty="0"/>
              <a:t>n° 91-1389 du 31 décembre 1991 relative à la protection sociale des sapeurs pompiers volontaires en cas d’accident survenu ou de maladie contractée en service </a:t>
            </a:r>
          </a:p>
          <a:p>
            <a:r>
              <a:rPr lang="fr-FR" sz="1600" dirty="0"/>
              <a:t>Ou</a:t>
            </a:r>
          </a:p>
          <a:p>
            <a:r>
              <a:rPr lang="fr-FR" sz="1600" dirty="0"/>
              <a:t>□ titulaire de la carte d’invalidité définie à l’article L241-3 du code de l’action sociale et des familles </a:t>
            </a:r>
          </a:p>
          <a:p>
            <a:r>
              <a:rPr lang="fr-FR" sz="1600" dirty="0"/>
              <a:t>Ou</a:t>
            </a:r>
          </a:p>
          <a:p>
            <a:r>
              <a:rPr lang="fr-FR" sz="1600" dirty="0"/>
              <a:t>□ Titulaire de l’Allocation aux Adultes Handicapés (AAH)</a:t>
            </a:r>
          </a:p>
          <a:p>
            <a:pPr fontAlgn="base"/>
            <a:r>
              <a:rPr lang="fr-FR" sz="1600" dirty="0"/>
              <a:t>A cette liste des bénéficiaires de l’obligation d’emploi s’ajoutent : </a:t>
            </a:r>
            <a:r>
              <a:rPr lang="fr-FR" sz="1600" b="1" dirty="0"/>
              <a:t>les agents reclassés, les agents qui bénéficient d’une allocation temporaire d’invalidité et les anciens emplois réservés.</a:t>
            </a:r>
          </a:p>
          <a:p>
            <a:pPr fontAlgn="base"/>
            <a:r>
              <a:rPr lang="fr-FR" sz="1600" i="1" dirty="0"/>
              <a:t> Articles l.5212-13 et 5212-15 du code du travail et ancien articleL.323-5 du code du travail</a:t>
            </a:r>
            <a:endParaRPr lang="fr-FR" sz="1600" dirty="0"/>
          </a:p>
          <a:p>
            <a:endParaRPr lang="fr-FR" sz="1400" dirty="0"/>
          </a:p>
        </p:txBody>
      </p:sp>
      <p:sp>
        <p:nvSpPr>
          <p:cNvPr id="4" name="ZoneTexte 3"/>
          <p:cNvSpPr txBox="1"/>
          <p:nvPr/>
        </p:nvSpPr>
        <p:spPr>
          <a:xfrm>
            <a:off x="1651000" y="292100"/>
            <a:ext cx="9906000" cy="400110"/>
          </a:xfrm>
          <a:prstGeom prst="rect">
            <a:avLst/>
          </a:prstGeom>
          <a:noFill/>
        </p:spPr>
        <p:txBody>
          <a:bodyPr wrap="square" rtlCol="0">
            <a:spAutoFit/>
          </a:bodyPr>
          <a:lstStyle/>
          <a:p>
            <a:pPr algn="ctr"/>
            <a:r>
              <a:rPr lang="fr-FR" sz="2000" b="1" dirty="0">
                <a:solidFill>
                  <a:srgbClr val="0070C0"/>
                </a:solidFill>
              </a:rPr>
              <a:t>LES BOETH : BÉNÉFICIAIRES DE L’OBLIGATION D’EMPLOI DES TRAVAILLEURS HANDICAPÉS</a:t>
            </a:r>
            <a:endParaRPr lang="fr-FR" sz="2000" dirty="0">
              <a:solidFill>
                <a:srgbClr val="0070C0"/>
              </a:solidFill>
            </a:endParaRPr>
          </a:p>
        </p:txBody>
      </p:sp>
    </p:spTree>
    <p:extLst>
      <p:ext uri="{BB962C8B-B14F-4D97-AF65-F5344CB8AC3E}">
        <p14:creationId xmlns:p14="http://schemas.microsoft.com/office/powerpoint/2010/main" val="11162187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412" y="178869"/>
            <a:ext cx="11201400" cy="6200656"/>
          </a:xfrm>
          <a:prstGeom prst="rect">
            <a:avLst/>
          </a:prstGeom>
        </p:spPr>
      </p:pic>
    </p:spTree>
    <p:extLst>
      <p:ext uri="{BB962C8B-B14F-4D97-AF65-F5344CB8AC3E}">
        <p14:creationId xmlns:p14="http://schemas.microsoft.com/office/powerpoint/2010/main" val="6849366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17600" y="1270000"/>
            <a:ext cx="10960100" cy="4955203"/>
          </a:xfrm>
          <a:prstGeom prst="rect">
            <a:avLst/>
          </a:prstGeom>
          <a:noFill/>
        </p:spPr>
        <p:txBody>
          <a:bodyPr wrap="square" rtlCol="0">
            <a:spAutoFit/>
          </a:bodyPr>
          <a:lstStyle/>
          <a:p>
            <a:r>
              <a:rPr lang="fr-FR" dirty="0"/>
              <a:t>​​​</a:t>
            </a:r>
            <a:r>
              <a:rPr lang="fr-FR" sz="2000" dirty="0"/>
              <a:t>L’Université met en œuvre un </a:t>
            </a:r>
            <a:r>
              <a:rPr lang="fr-FR" sz="2000" b="1" dirty="0"/>
              <a:t>accueil et un suivi personnalisés </a:t>
            </a:r>
            <a:r>
              <a:rPr lang="fr-FR" sz="2000" dirty="0"/>
              <a:t>lors de ses </a:t>
            </a:r>
            <a:r>
              <a:rPr lang="fr-FR" sz="2000" b="1" dirty="0"/>
              <a:t>différents modes de recrutement </a:t>
            </a:r>
            <a:r>
              <a:rPr lang="fr-FR" sz="2000" dirty="0"/>
              <a:t>pour les personnes en situation de handicap, y compris pour les contrats à durée déterminée.</a:t>
            </a:r>
          </a:p>
          <a:p>
            <a:endParaRPr lang="fr-FR" sz="2000" dirty="0"/>
          </a:p>
          <a:p>
            <a:r>
              <a:rPr lang="fr-FR" sz="2000" dirty="0"/>
              <a:t>Nous tenons compte dans toutes nos fiches de poste des contraintes cognitives et physiques qui sont associées au poste proposé.</a:t>
            </a:r>
          </a:p>
          <a:p>
            <a:endParaRPr lang="fr-FR" sz="2000" dirty="0"/>
          </a:p>
          <a:p>
            <a:pPr algn="ctr"/>
            <a:r>
              <a:rPr lang="fr-FR" sz="2000" b="1" dirty="0"/>
              <a:t>L'intégration à l'arrivée dans notre université</a:t>
            </a:r>
          </a:p>
          <a:p>
            <a:r>
              <a:rPr lang="fr-FR" sz="2000" dirty="0"/>
              <a:t>Les médecins agréés et de prévention sont compétents pour proposer les aménagements de poste nécessaires à la compensation du handicap ou d'une restriction d’aptitude. Les travailleurs handicapés bénéficient d’une surveillance médicale renforcée, avec une visite médicale d’embauche préalable à la prise de poste. </a:t>
            </a:r>
          </a:p>
          <a:p>
            <a:r>
              <a:rPr lang="fr-FR" sz="2000" dirty="0"/>
              <a:t>Pour autant, la concertation et la coordination entre les acteurs ressources est primordiale sur les propositions d’aménagements, leur mise en œuvre et leur suivi.</a:t>
            </a:r>
          </a:p>
          <a:p>
            <a:endParaRPr lang="fr-FR" dirty="0"/>
          </a:p>
          <a:p>
            <a:endParaRPr lang="fr-FR" dirty="0"/>
          </a:p>
        </p:txBody>
      </p:sp>
      <p:sp>
        <p:nvSpPr>
          <p:cNvPr id="4" name="ZoneTexte 3"/>
          <p:cNvSpPr txBox="1"/>
          <p:nvPr/>
        </p:nvSpPr>
        <p:spPr>
          <a:xfrm>
            <a:off x="1596399" y="330200"/>
            <a:ext cx="10586103" cy="707886"/>
          </a:xfrm>
          <a:prstGeom prst="rect">
            <a:avLst/>
          </a:prstGeom>
          <a:noFill/>
        </p:spPr>
        <p:txBody>
          <a:bodyPr wrap="none" rtlCol="0">
            <a:spAutoFit/>
          </a:bodyPr>
          <a:lstStyle/>
          <a:p>
            <a:r>
              <a:rPr lang="fr-FR" sz="2000" b="1" cap="all" dirty="0">
                <a:solidFill>
                  <a:srgbClr val="0070C0"/>
                </a:solidFill>
              </a:rPr>
              <a:t>100 % DE NOS OFFRES D'EMPLOI SONT OUVERTES AUX PERSONNES EN SITUATION DE HANDICAP </a:t>
            </a:r>
          </a:p>
          <a:p>
            <a:endParaRPr lang="fr-FR" sz="2000" b="1" dirty="0">
              <a:solidFill>
                <a:srgbClr val="0070C0"/>
              </a:solidFill>
            </a:endParaRPr>
          </a:p>
        </p:txBody>
      </p:sp>
    </p:spTree>
    <p:extLst>
      <p:ext uri="{BB962C8B-B14F-4D97-AF65-F5344CB8AC3E}">
        <p14:creationId xmlns:p14="http://schemas.microsoft.com/office/powerpoint/2010/main" val="896788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6547" y="1168400"/>
            <a:ext cx="11416553" cy="4934684"/>
          </a:xfrm>
          <a:prstGeom prst="rect">
            <a:avLst/>
          </a:prstGeom>
        </p:spPr>
        <p:txBody>
          <a:bodyPr wrap="square">
            <a:spAutoFit/>
          </a:bodyPr>
          <a:lstStyle/>
          <a:p>
            <a:pPr>
              <a:spcAft>
                <a:spcPts val="750"/>
              </a:spcAft>
            </a:pPr>
            <a:r>
              <a:rPr lang="fr-FR" b="1" dirty="0">
                <a:solidFill>
                  <a:srgbClr val="333333"/>
                </a:solidFill>
                <a:ea typeface="Calibri" charset="0"/>
                <a:cs typeface="Times New Roman" charset="0"/>
              </a:rPr>
              <a:t>Université Côte d’Azur a choisi de favoriser et faciliter l'embauche des personnels reconnus travailleurs handicapés. </a:t>
            </a:r>
          </a:p>
          <a:p>
            <a:pPr>
              <a:spcAft>
                <a:spcPts val="750"/>
              </a:spcAft>
            </a:pPr>
            <a:r>
              <a:rPr lang="fr-FR" dirty="0">
                <a:solidFill>
                  <a:srgbClr val="333333"/>
                </a:solidFill>
                <a:ea typeface="Calibri" charset="0"/>
                <a:cs typeface="Times New Roman" charset="0"/>
              </a:rPr>
              <a:t> Mise en place d’une </a:t>
            </a:r>
            <a:r>
              <a:rPr lang="fr-FR" b="1" dirty="0">
                <a:solidFill>
                  <a:srgbClr val="FF0000"/>
                </a:solidFill>
                <a:ea typeface="Calibri" charset="0"/>
                <a:cs typeface="Times New Roman" charset="0"/>
              </a:rPr>
              <a:t>politique d'intégration qui valorise la formation, les compétences et l'expérience professionnelle</a:t>
            </a:r>
            <a:r>
              <a:rPr lang="fr-FR" dirty="0">
                <a:solidFill>
                  <a:srgbClr val="333333"/>
                </a:solidFill>
                <a:ea typeface="Calibri" charset="0"/>
                <a:cs typeface="Times New Roman" charset="0"/>
              </a:rPr>
              <a:t>.</a:t>
            </a:r>
            <a:endParaRPr lang="fr-FR" dirty="0">
              <a:ea typeface="Calibri" charset="0"/>
              <a:cs typeface="Times New Roman" charset="0"/>
            </a:endParaRPr>
          </a:p>
          <a:p>
            <a:pPr algn="ctr">
              <a:spcAft>
                <a:spcPts val="0"/>
              </a:spcAft>
            </a:pPr>
            <a:r>
              <a:rPr lang="fr-FR" b="1" dirty="0">
                <a:solidFill>
                  <a:srgbClr val="333333"/>
                </a:solidFill>
                <a:ea typeface="Times New Roman" charset="0"/>
                <a:cs typeface="Lucida" charset="0"/>
              </a:rPr>
              <a:t>Modalités de recrutement</a:t>
            </a:r>
            <a:endParaRPr lang="fr-FR" dirty="0">
              <a:ea typeface="Calibri" charset="0"/>
              <a:cs typeface="Times New Roman" charset="0"/>
            </a:endParaRPr>
          </a:p>
          <a:p>
            <a:pPr algn="ctr">
              <a:spcBef>
                <a:spcPts val="750"/>
              </a:spcBef>
              <a:spcAft>
                <a:spcPts val="750"/>
              </a:spcAft>
            </a:pPr>
            <a:r>
              <a:rPr lang="fr-FR" b="1" dirty="0">
                <a:solidFill>
                  <a:srgbClr val="FF0000"/>
                </a:solidFill>
                <a:ea typeface="Times New Roman" charset="0"/>
                <a:cs typeface="Lucida" charset="0"/>
              </a:rPr>
              <a:t>Trois voies d'accès sont ouvertes aux travailleurs handicapés</a:t>
            </a:r>
            <a:endParaRPr lang="fr-FR" b="1" dirty="0">
              <a:solidFill>
                <a:srgbClr val="FF0000"/>
              </a:solidFill>
              <a:ea typeface="Calibri" charset="0"/>
              <a:cs typeface="Times New Roman" charset="0"/>
            </a:endParaRPr>
          </a:p>
          <a:p>
            <a:pPr marL="342900" lvl="0" indent="-342900">
              <a:spcAft>
                <a:spcPts val="0"/>
              </a:spcAft>
              <a:buSzPts val="1000"/>
              <a:buFont typeface="Symbol" charset="2"/>
              <a:buChar char=""/>
              <a:tabLst>
                <a:tab pos="457200" algn="l"/>
              </a:tabLst>
            </a:pPr>
            <a:r>
              <a:rPr lang="fr-FR" b="1" dirty="0">
                <a:solidFill>
                  <a:srgbClr val="FF0000"/>
                </a:solidFill>
                <a:ea typeface="Times New Roman" charset="0"/>
                <a:cs typeface="Times New Roman" charset="0"/>
              </a:rPr>
              <a:t>Le concours</a:t>
            </a:r>
            <a:r>
              <a:rPr lang="fr-FR" dirty="0">
                <a:solidFill>
                  <a:srgbClr val="333333"/>
                </a:solidFill>
                <a:ea typeface="Times New Roman" charset="0"/>
                <a:cs typeface="Times New Roman" charset="0"/>
              </a:rPr>
              <a:t>  constitue la voie normale d'accès aux postes de fonctionnaires. Pour les personnes en situation de handicap, des aménagements d'épreuves peuvent être organisés à leur demande et en fonction de leur handicap. Exemple : temps de composition majoré d'un tiers du temps, utilisation d'un ordinateur, d'une secrétaire, d’un interprète ;</a:t>
            </a:r>
            <a:endParaRPr lang="fr-FR" dirty="0">
              <a:solidFill>
                <a:srgbClr val="333333"/>
              </a:solidFill>
              <a:ea typeface="Calibri" charset="0"/>
              <a:cs typeface="Times New Roman" charset="0"/>
            </a:endParaRPr>
          </a:p>
          <a:p>
            <a:pPr marL="342900" lvl="0" indent="-342900">
              <a:spcAft>
                <a:spcPts val="0"/>
              </a:spcAft>
              <a:buSzPts val="1000"/>
              <a:buFont typeface="Symbol" charset="2"/>
              <a:buChar char=""/>
              <a:tabLst>
                <a:tab pos="457200" algn="l"/>
              </a:tabLst>
            </a:pPr>
            <a:r>
              <a:rPr lang="fr-FR" b="1" dirty="0">
                <a:solidFill>
                  <a:srgbClr val="FF0000"/>
                </a:solidFill>
                <a:ea typeface="Times New Roman" charset="0"/>
                <a:cs typeface="Times New Roman" charset="0"/>
              </a:rPr>
              <a:t>La voie contractuelle à vocation de titularisation</a:t>
            </a:r>
            <a:r>
              <a:rPr lang="fr-FR" dirty="0">
                <a:solidFill>
                  <a:srgbClr val="333333"/>
                </a:solidFill>
                <a:ea typeface="Times New Roman" charset="0"/>
                <a:cs typeface="Times New Roman" charset="0"/>
              </a:rPr>
              <a:t> : cette procédure dérogatoire, prévue par le décret 095-979 du 25 août 1995, permet aux personnes handicapées d'accéder à la fonction publique sans concours. Après une année de contrat à durée déterminée, éventuellement renouvelable une fois, l'agent peut être titularisé après avis d'un jury professionnel.</a:t>
            </a:r>
            <a:endParaRPr lang="fr-FR" dirty="0">
              <a:solidFill>
                <a:srgbClr val="333333"/>
              </a:solidFill>
              <a:ea typeface="Calibri" charset="0"/>
              <a:cs typeface="Times New Roman" charset="0"/>
            </a:endParaRPr>
          </a:p>
          <a:p>
            <a:pPr marL="342900" lvl="0" indent="-342900">
              <a:spcAft>
                <a:spcPts val="0"/>
              </a:spcAft>
              <a:buSzPts val="1000"/>
              <a:buFont typeface="Symbol" charset="2"/>
              <a:buChar char=""/>
              <a:tabLst>
                <a:tab pos="457200" algn="l"/>
              </a:tabLst>
            </a:pPr>
            <a:r>
              <a:rPr lang="fr-FR" b="1" dirty="0">
                <a:solidFill>
                  <a:srgbClr val="FF0000"/>
                </a:solidFill>
                <a:ea typeface="Times New Roman" charset="0"/>
                <a:cs typeface="Times New Roman" charset="0"/>
              </a:rPr>
              <a:t>La voie contractuelle</a:t>
            </a:r>
            <a:r>
              <a:rPr lang="fr-FR" b="1" dirty="0">
                <a:solidFill>
                  <a:srgbClr val="333333"/>
                </a:solidFill>
                <a:ea typeface="Times New Roman" charset="0"/>
                <a:cs typeface="Times New Roman" charset="0"/>
              </a:rPr>
              <a:t> </a:t>
            </a:r>
            <a:r>
              <a:rPr lang="fr-FR" dirty="0">
                <a:solidFill>
                  <a:srgbClr val="333333"/>
                </a:solidFill>
                <a:ea typeface="Times New Roman" charset="0"/>
                <a:cs typeface="Times New Roman" charset="0"/>
              </a:rPr>
              <a:t>: l’Université propose également des contrats à durée déterminée dans des fonctions diverses, en CDD, Parcours emploi compétences (PEC), services civiques, contrats d’apprentissage, contrats doctoraux, etc.</a:t>
            </a:r>
            <a:endParaRPr lang="fr-FR" dirty="0">
              <a:solidFill>
                <a:srgbClr val="333333"/>
              </a:solidFill>
              <a:ea typeface="Calibri" charset="0"/>
              <a:cs typeface="Times New Roman" charset="0"/>
            </a:endParaRPr>
          </a:p>
          <a:p>
            <a:pPr>
              <a:spcAft>
                <a:spcPts val="750"/>
              </a:spcAft>
            </a:pPr>
            <a:r>
              <a:rPr lang="fr-FR" dirty="0">
                <a:solidFill>
                  <a:srgbClr val="333333"/>
                </a:solidFill>
                <a:ea typeface="Calibri" charset="0"/>
                <a:cs typeface="Times New Roman" charset="0"/>
              </a:rPr>
              <a:t> L’Université met en œuvre un accueil et un suivi personnalisés lors de ces différents modes de recrutement pour les personnes en situation de handicap, y compris pour les contrats à durée déterminée.</a:t>
            </a:r>
            <a:endParaRPr lang="fr-FR" dirty="0">
              <a:effectLst/>
              <a:ea typeface="Calibri" charset="0"/>
              <a:cs typeface="Times New Roman" charset="0"/>
            </a:endParaRPr>
          </a:p>
        </p:txBody>
      </p:sp>
      <p:sp>
        <p:nvSpPr>
          <p:cNvPr id="3" name="ZoneTexte 2"/>
          <p:cNvSpPr txBox="1"/>
          <p:nvPr/>
        </p:nvSpPr>
        <p:spPr>
          <a:xfrm>
            <a:off x="409736" y="190500"/>
            <a:ext cx="11782264" cy="738664"/>
          </a:xfrm>
          <a:prstGeom prst="rect">
            <a:avLst/>
          </a:prstGeom>
          <a:noFill/>
        </p:spPr>
        <p:txBody>
          <a:bodyPr wrap="none" rtlCol="0">
            <a:spAutoFit/>
          </a:bodyPr>
          <a:lstStyle/>
          <a:p>
            <a:r>
              <a:rPr lang="fr-FR" sz="2400" b="1" dirty="0">
                <a:solidFill>
                  <a:srgbClr val="0070C0"/>
                </a:solidFill>
                <a:ea typeface="Times New Roman" charset="0"/>
                <a:cs typeface="Lucida" charset="0"/>
              </a:rPr>
              <a:t>Favoriser l’accès à l’emploi des personnes en situation de handicap à Université Côte d’Azur</a:t>
            </a:r>
            <a:endParaRPr lang="fr-FR" sz="2400" b="1" dirty="0">
              <a:solidFill>
                <a:srgbClr val="0070C0"/>
              </a:solidFill>
              <a:ea typeface="Calibri" charset="0"/>
              <a:cs typeface="Times New Roman" charset="0"/>
            </a:endParaRPr>
          </a:p>
          <a:p>
            <a:endParaRPr lang="fr-FR" dirty="0"/>
          </a:p>
        </p:txBody>
      </p:sp>
    </p:spTree>
    <p:extLst>
      <p:ext uri="{BB962C8B-B14F-4D97-AF65-F5344CB8AC3E}">
        <p14:creationId xmlns:p14="http://schemas.microsoft.com/office/powerpoint/2010/main" val="21455981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909783" y="1052945"/>
            <a:ext cx="2355272" cy="14316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PHASE 1 </a:t>
            </a:r>
          </a:p>
          <a:p>
            <a:pPr algn="ctr"/>
            <a:r>
              <a:rPr lang="fr-FR" b="1" dirty="0"/>
              <a:t>Analyse du besoin en Recrutement avec les acteurs concernés</a:t>
            </a:r>
          </a:p>
        </p:txBody>
      </p:sp>
      <p:sp>
        <p:nvSpPr>
          <p:cNvPr id="3" name="ZoneTexte 2"/>
          <p:cNvSpPr txBox="1"/>
          <p:nvPr/>
        </p:nvSpPr>
        <p:spPr>
          <a:xfrm>
            <a:off x="1907309" y="378629"/>
            <a:ext cx="9319490" cy="461665"/>
          </a:xfrm>
          <a:prstGeom prst="rect">
            <a:avLst/>
          </a:prstGeom>
          <a:noFill/>
        </p:spPr>
        <p:txBody>
          <a:bodyPr wrap="square" rtlCol="0">
            <a:spAutoFit/>
          </a:bodyPr>
          <a:lstStyle>
            <a:defPPr>
              <a:defRPr lang="fr-FR"/>
            </a:defPPr>
            <a:lvl1pPr>
              <a:defRPr b="1">
                <a:solidFill>
                  <a:srgbClr val="007EA1"/>
                </a:solidFill>
              </a:defRPr>
            </a:lvl1pPr>
          </a:lstStyle>
          <a:p>
            <a:pPr algn="ctr"/>
            <a:r>
              <a:rPr lang="fr-FR" sz="2400" dirty="0">
                <a:solidFill>
                  <a:srgbClr val="0070C0"/>
                </a:solidFill>
              </a:rPr>
              <a:t>Un Processus de Recrutement en plusieurs phases</a:t>
            </a:r>
          </a:p>
        </p:txBody>
      </p:sp>
      <p:sp>
        <p:nvSpPr>
          <p:cNvPr id="4" name="Rectangle à coins arrondis 3"/>
          <p:cNvSpPr/>
          <p:nvPr/>
        </p:nvSpPr>
        <p:spPr>
          <a:xfrm>
            <a:off x="3773054" y="1052945"/>
            <a:ext cx="2355272" cy="14224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PHASE 2 </a:t>
            </a:r>
          </a:p>
          <a:p>
            <a:pPr algn="ctr"/>
            <a:r>
              <a:rPr lang="fr-FR" b="1" dirty="0"/>
              <a:t>Rédaction de l’offre et Diffusion</a:t>
            </a:r>
          </a:p>
        </p:txBody>
      </p:sp>
      <p:sp>
        <p:nvSpPr>
          <p:cNvPr id="5" name="Rectangle à coins arrondis 4"/>
          <p:cNvSpPr/>
          <p:nvPr/>
        </p:nvSpPr>
        <p:spPr>
          <a:xfrm>
            <a:off x="909783" y="2697021"/>
            <a:ext cx="2355272" cy="30306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6" name="ZoneTexte 5"/>
          <p:cNvSpPr txBox="1"/>
          <p:nvPr/>
        </p:nvSpPr>
        <p:spPr>
          <a:xfrm>
            <a:off x="942111" y="2844801"/>
            <a:ext cx="2115127" cy="3077766"/>
          </a:xfrm>
          <a:prstGeom prst="rect">
            <a:avLst/>
          </a:prstGeom>
          <a:noFill/>
        </p:spPr>
        <p:txBody>
          <a:bodyPr wrap="square" rtlCol="0">
            <a:spAutoFit/>
          </a:bodyPr>
          <a:lstStyle/>
          <a:p>
            <a:pPr marL="285750" indent="-285750">
              <a:buFont typeface="Arial" panose="020B0604020202020204" pitchFamily="34" charset="0"/>
              <a:buChar char="•"/>
            </a:pPr>
            <a:r>
              <a:rPr lang="fr-FR" sz="1400" dirty="0"/>
              <a:t>Recueil des éléments nécessaires à la tenue du poste</a:t>
            </a:r>
          </a:p>
          <a:p>
            <a:pPr marL="285750" indent="-285750">
              <a:buFont typeface="Arial" panose="020B0604020202020204" pitchFamily="34" charset="0"/>
              <a:buChar char="•"/>
            </a:pPr>
            <a:endParaRPr lang="fr-FR" sz="1400" dirty="0"/>
          </a:p>
          <a:p>
            <a:pPr marL="285750" indent="-285750">
              <a:buFont typeface="Arial" panose="020B0604020202020204" pitchFamily="34" charset="0"/>
              <a:buChar char="•"/>
            </a:pPr>
            <a:r>
              <a:rPr lang="fr-FR" sz="1400" dirty="0"/>
              <a:t>Identification des compétences et environnement de travail</a:t>
            </a:r>
          </a:p>
          <a:p>
            <a:pPr marL="285750" indent="-285750">
              <a:buFont typeface="Arial" panose="020B0604020202020204" pitchFamily="34" charset="0"/>
              <a:buChar char="•"/>
            </a:pPr>
            <a:endParaRPr lang="fr-FR" sz="1400" dirty="0"/>
          </a:p>
          <a:p>
            <a:pPr marL="285750" indent="-285750">
              <a:buFont typeface="Arial" panose="020B0604020202020204" pitchFamily="34" charset="0"/>
              <a:buChar char="•"/>
            </a:pPr>
            <a:r>
              <a:rPr lang="fr-FR" sz="1400" dirty="0"/>
              <a:t>Recueil des contraintes du poste, conditions de travail, capacités, diplômes</a:t>
            </a:r>
            <a:r>
              <a:rPr lang="mr-IN" sz="1400" dirty="0"/>
              <a:t>…</a:t>
            </a:r>
            <a:endParaRPr lang="fr-FR" sz="1400" dirty="0"/>
          </a:p>
          <a:p>
            <a:pPr marL="285750" indent="-285750">
              <a:buFont typeface="Arial" panose="020B0604020202020204" pitchFamily="34" charset="0"/>
              <a:buChar char="•"/>
            </a:pPr>
            <a:endParaRPr lang="fr-FR" sz="1200" dirty="0"/>
          </a:p>
        </p:txBody>
      </p:sp>
      <p:sp>
        <p:nvSpPr>
          <p:cNvPr id="7" name="Rectangle à coins arrondis 6"/>
          <p:cNvSpPr/>
          <p:nvPr/>
        </p:nvSpPr>
        <p:spPr>
          <a:xfrm>
            <a:off x="3736108" y="2697020"/>
            <a:ext cx="2392217" cy="303068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8" name="ZoneTexte 7"/>
          <p:cNvSpPr txBox="1"/>
          <p:nvPr/>
        </p:nvSpPr>
        <p:spPr>
          <a:xfrm>
            <a:off x="3773054" y="2854039"/>
            <a:ext cx="2355271" cy="3108543"/>
          </a:xfrm>
          <a:prstGeom prst="rect">
            <a:avLst/>
          </a:prstGeom>
          <a:noFill/>
        </p:spPr>
        <p:txBody>
          <a:bodyPr wrap="square" rtlCol="0">
            <a:spAutoFit/>
          </a:bodyPr>
          <a:lstStyle/>
          <a:p>
            <a:pPr marL="285750" indent="-285750">
              <a:buFont typeface="Arial" panose="020B0604020202020204" pitchFamily="34" charset="0"/>
              <a:buChar char="•"/>
            </a:pPr>
            <a:r>
              <a:rPr lang="fr-FR" sz="1400" dirty="0"/>
              <a:t>Rédaction de l’offre avec la RRH et la direction de la composante concernée</a:t>
            </a:r>
            <a:endParaRPr lang="fr-FR" sz="1200" dirty="0"/>
          </a:p>
          <a:p>
            <a:pPr algn="ctr"/>
            <a:r>
              <a:rPr lang="fr-FR" sz="1400" dirty="0"/>
              <a:t> </a:t>
            </a:r>
          </a:p>
          <a:p>
            <a:pPr marL="285750" indent="-285750">
              <a:buFont typeface="Arial" charset="0"/>
              <a:buChar char="•"/>
            </a:pPr>
            <a:r>
              <a:rPr lang="fr-FR" sz="1400" dirty="0"/>
              <a:t>Diffusion de l’offre auprès de nos partenaires (Pôle emploi, Cap emploi, Salons de recrutement en ligne, Réseaux sociaux, Cooptation, Bourses interministérielles de l’emploi public…)</a:t>
            </a:r>
          </a:p>
          <a:p>
            <a:pPr marL="285750" indent="-285750">
              <a:buFont typeface="Arial" panose="020B0604020202020204" pitchFamily="34" charset="0"/>
              <a:buChar char="•"/>
            </a:pPr>
            <a:endParaRPr lang="fr-FR" sz="1400" dirty="0"/>
          </a:p>
          <a:p>
            <a:endParaRPr lang="fr-FR" sz="1400" dirty="0"/>
          </a:p>
        </p:txBody>
      </p:sp>
      <p:sp>
        <p:nvSpPr>
          <p:cNvPr id="9" name="Rectangle à coins arrondis 8"/>
          <p:cNvSpPr/>
          <p:nvPr/>
        </p:nvSpPr>
        <p:spPr>
          <a:xfrm>
            <a:off x="6664035" y="1052945"/>
            <a:ext cx="2355272" cy="14224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PHASE 3 </a:t>
            </a:r>
          </a:p>
          <a:p>
            <a:pPr algn="ctr"/>
            <a:r>
              <a:rPr lang="fr-FR" b="1" dirty="0"/>
              <a:t>Pré sélection des candidatures</a:t>
            </a:r>
          </a:p>
        </p:txBody>
      </p:sp>
      <p:sp>
        <p:nvSpPr>
          <p:cNvPr id="10" name="Rectangle à coins arrondis 9"/>
          <p:cNvSpPr/>
          <p:nvPr/>
        </p:nvSpPr>
        <p:spPr>
          <a:xfrm>
            <a:off x="6761018" y="2687781"/>
            <a:ext cx="2253672" cy="348210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1" name="ZoneTexte 10"/>
          <p:cNvSpPr txBox="1"/>
          <p:nvPr/>
        </p:nvSpPr>
        <p:spPr>
          <a:xfrm>
            <a:off x="6761018" y="2844801"/>
            <a:ext cx="1944253" cy="3293209"/>
          </a:xfrm>
          <a:prstGeom prst="rect">
            <a:avLst/>
          </a:prstGeom>
          <a:noFill/>
        </p:spPr>
        <p:txBody>
          <a:bodyPr wrap="square" rtlCol="0">
            <a:spAutoFit/>
          </a:bodyPr>
          <a:lstStyle/>
          <a:p>
            <a:pPr lvl="1"/>
            <a:r>
              <a:rPr lang="fr-FR" sz="1400" dirty="0"/>
              <a:t>Présélection sur CV, </a:t>
            </a:r>
            <a:r>
              <a:rPr lang="fr-FR" sz="1400" dirty="0" err="1"/>
              <a:t>préqualification</a:t>
            </a:r>
            <a:r>
              <a:rPr lang="fr-FR" sz="1400" dirty="0"/>
              <a:t> téléphonique et réception du candidat à un ou plusieurs entretiens pour apprécier ses compétences, </a:t>
            </a:r>
          </a:p>
          <a:p>
            <a:pPr lvl="1"/>
            <a:r>
              <a:rPr lang="fr-FR" sz="1400" dirty="0"/>
              <a:t>son savoir être et sa compatibilité avec la culture de l’entreprise</a:t>
            </a:r>
          </a:p>
          <a:p>
            <a:pPr marL="285750" indent="-285750">
              <a:buFont typeface="Arial" panose="020B0604020202020204" pitchFamily="34" charset="0"/>
              <a:buChar char="•"/>
            </a:pPr>
            <a:endParaRPr lang="fr-FR" sz="1200" dirty="0"/>
          </a:p>
        </p:txBody>
      </p:sp>
      <p:sp>
        <p:nvSpPr>
          <p:cNvPr id="12" name="Rectangle à coins arrondis 11"/>
          <p:cNvSpPr/>
          <p:nvPr/>
        </p:nvSpPr>
        <p:spPr>
          <a:xfrm>
            <a:off x="9531928" y="1052945"/>
            <a:ext cx="2355272" cy="14454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PHASE 4 </a:t>
            </a:r>
          </a:p>
          <a:p>
            <a:pPr algn="ctr"/>
            <a:r>
              <a:rPr lang="fr-FR" b="1" dirty="0"/>
              <a:t>Étude adéquation Poste/Handicap</a:t>
            </a:r>
          </a:p>
        </p:txBody>
      </p:sp>
      <p:sp>
        <p:nvSpPr>
          <p:cNvPr id="13" name="Rectangle à coins arrondis 12"/>
          <p:cNvSpPr/>
          <p:nvPr/>
        </p:nvSpPr>
        <p:spPr>
          <a:xfrm>
            <a:off x="9647383" y="2687781"/>
            <a:ext cx="2355272" cy="34502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4" name="ZoneTexte 13"/>
          <p:cNvSpPr txBox="1"/>
          <p:nvPr/>
        </p:nvSpPr>
        <p:spPr>
          <a:xfrm>
            <a:off x="9788237" y="2854039"/>
            <a:ext cx="2289463" cy="2677656"/>
          </a:xfrm>
          <a:prstGeom prst="rect">
            <a:avLst/>
          </a:prstGeom>
          <a:noFill/>
        </p:spPr>
        <p:txBody>
          <a:bodyPr wrap="square" rtlCol="0">
            <a:spAutoFit/>
          </a:bodyPr>
          <a:lstStyle/>
          <a:p>
            <a:pPr marL="285750" indent="-285750">
              <a:buFont typeface="Arial" charset="0"/>
              <a:buChar char="•"/>
            </a:pPr>
            <a:r>
              <a:rPr lang="fr-FR" sz="1400" dirty="0"/>
              <a:t>Prise en compte des éventuels aménagements de poste </a:t>
            </a:r>
          </a:p>
          <a:p>
            <a:r>
              <a:rPr lang="fr-FR" sz="1400" dirty="0"/>
              <a:t>       nécessaires au candidat          pour occuper sa fonction,</a:t>
            </a:r>
          </a:p>
          <a:p>
            <a:r>
              <a:rPr lang="fr-FR" sz="1400" dirty="0"/>
              <a:t> d’ordres matériels ou organisationnels</a:t>
            </a:r>
          </a:p>
          <a:p>
            <a:endParaRPr lang="fr-FR" sz="1400" dirty="0"/>
          </a:p>
          <a:p>
            <a:pPr marL="285750" indent="-285750">
              <a:buFont typeface="Arial" charset="0"/>
              <a:buChar char="•"/>
            </a:pPr>
            <a:r>
              <a:rPr lang="fr-FR" sz="1400" dirty="0"/>
              <a:t>Mobilisation du SMPP pour vérification aptitude médicale</a:t>
            </a:r>
          </a:p>
          <a:p>
            <a:pPr marL="285750" indent="-285750">
              <a:buFont typeface="Arial" panose="020B0604020202020204" pitchFamily="34" charset="0"/>
              <a:buChar char="•"/>
            </a:pPr>
            <a:endParaRPr lang="fr-FR" sz="1400" dirty="0"/>
          </a:p>
        </p:txBody>
      </p:sp>
      <p:sp>
        <p:nvSpPr>
          <p:cNvPr id="15" name="Flèche droite 14"/>
          <p:cNvSpPr/>
          <p:nvPr/>
        </p:nvSpPr>
        <p:spPr>
          <a:xfrm>
            <a:off x="3362036" y="1851890"/>
            <a:ext cx="374073" cy="267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lèche droite 15"/>
          <p:cNvSpPr/>
          <p:nvPr/>
        </p:nvSpPr>
        <p:spPr>
          <a:xfrm>
            <a:off x="6192981" y="1851890"/>
            <a:ext cx="374073" cy="267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lèche droite 16"/>
          <p:cNvSpPr/>
          <p:nvPr/>
        </p:nvSpPr>
        <p:spPr>
          <a:xfrm>
            <a:off x="9060872" y="1851890"/>
            <a:ext cx="374073" cy="267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863966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634673" y="237836"/>
            <a:ext cx="7869382" cy="461665"/>
          </a:xfrm>
          <a:prstGeom prst="rect">
            <a:avLst/>
          </a:prstGeom>
          <a:noFill/>
        </p:spPr>
        <p:txBody>
          <a:bodyPr wrap="square" rtlCol="0">
            <a:spAutoFit/>
          </a:bodyPr>
          <a:lstStyle/>
          <a:p>
            <a:pPr algn="ctr"/>
            <a:r>
              <a:rPr lang="fr-FR" sz="2400" b="1" dirty="0">
                <a:solidFill>
                  <a:srgbClr val="0070C0"/>
                </a:solidFill>
              </a:rPr>
              <a:t>L’INTEGRATION DU NOUVEL ARRIVANT BOE</a:t>
            </a:r>
          </a:p>
        </p:txBody>
      </p:sp>
      <p:sp>
        <p:nvSpPr>
          <p:cNvPr id="3" name="Ellipse 2"/>
          <p:cNvSpPr/>
          <p:nvPr/>
        </p:nvSpPr>
        <p:spPr>
          <a:xfrm>
            <a:off x="1376218" y="1566719"/>
            <a:ext cx="2770909" cy="2650836"/>
          </a:xfrm>
          <a:prstGeom prst="ellipse">
            <a:avLst/>
          </a:prstGeom>
          <a:solidFill>
            <a:srgbClr val="007E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INDIVIDUEL</a:t>
            </a:r>
          </a:p>
        </p:txBody>
      </p:sp>
      <p:sp>
        <p:nvSpPr>
          <p:cNvPr id="4" name="Ellipse 3"/>
          <p:cNvSpPr/>
          <p:nvPr/>
        </p:nvSpPr>
        <p:spPr>
          <a:xfrm>
            <a:off x="4948381" y="1566719"/>
            <a:ext cx="2770909" cy="264160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COLLECTIF</a:t>
            </a:r>
          </a:p>
        </p:txBody>
      </p:sp>
      <p:sp>
        <p:nvSpPr>
          <p:cNvPr id="5" name="Ellipse 4"/>
          <p:cNvSpPr/>
          <p:nvPr/>
        </p:nvSpPr>
        <p:spPr>
          <a:xfrm>
            <a:off x="8520544" y="1566719"/>
            <a:ext cx="2770909" cy="26416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MISSION HANDICAP</a:t>
            </a:r>
          </a:p>
        </p:txBody>
      </p:sp>
      <p:sp>
        <p:nvSpPr>
          <p:cNvPr id="6" name="ZoneTexte 5"/>
          <p:cNvSpPr txBox="1"/>
          <p:nvPr/>
        </p:nvSpPr>
        <p:spPr>
          <a:xfrm>
            <a:off x="1376218" y="4368801"/>
            <a:ext cx="2770909" cy="1815882"/>
          </a:xfrm>
          <a:prstGeom prst="rect">
            <a:avLst/>
          </a:prstGeom>
          <a:noFill/>
        </p:spPr>
        <p:txBody>
          <a:bodyPr wrap="square" rtlCol="0">
            <a:spAutoFit/>
          </a:bodyPr>
          <a:lstStyle/>
          <a:p>
            <a:pPr marL="285750" indent="-285750">
              <a:buFontTx/>
              <a:buChar char="-"/>
            </a:pPr>
            <a:r>
              <a:rPr lang="fr-FR" sz="1400" dirty="0"/>
              <a:t>Contrat de travail</a:t>
            </a:r>
          </a:p>
          <a:p>
            <a:pPr marL="285750" indent="-285750">
              <a:buFontTx/>
              <a:buChar char="-"/>
            </a:pPr>
            <a:r>
              <a:rPr lang="fr-FR" sz="1400" dirty="0"/>
              <a:t>Lien avec la Mission Handicap</a:t>
            </a:r>
          </a:p>
          <a:p>
            <a:pPr marL="285750" indent="-285750">
              <a:buFontTx/>
              <a:buChar char="-"/>
            </a:pPr>
            <a:r>
              <a:rPr lang="fr-FR" sz="1400" dirty="0"/>
              <a:t>Aménagement du poste (si besoins)</a:t>
            </a:r>
          </a:p>
          <a:p>
            <a:pPr marL="285750" indent="-285750">
              <a:buFontTx/>
              <a:buChar char="-"/>
            </a:pPr>
            <a:r>
              <a:rPr lang="fr-FR" sz="1400" dirty="0"/>
              <a:t>Stratégie et fonctionnement d’UCA</a:t>
            </a:r>
          </a:p>
          <a:p>
            <a:pPr marL="285750" indent="-285750">
              <a:buFontTx/>
              <a:buChar char="-"/>
            </a:pPr>
            <a:r>
              <a:rPr lang="fr-FR" sz="1400" dirty="0"/>
              <a:t>Dispositifs (télétravail, congés</a:t>
            </a:r>
            <a:r>
              <a:rPr lang="mr-IN" sz="1400" dirty="0"/>
              <a:t>…</a:t>
            </a:r>
            <a:r>
              <a:rPr lang="fr-FR" sz="1400" dirty="0"/>
              <a:t>)</a:t>
            </a:r>
          </a:p>
        </p:txBody>
      </p:sp>
      <p:sp>
        <p:nvSpPr>
          <p:cNvPr id="7" name="ZoneTexte 6"/>
          <p:cNvSpPr txBox="1"/>
          <p:nvPr/>
        </p:nvSpPr>
        <p:spPr>
          <a:xfrm>
            <a:off x="5219700" y="4368802"/>
            <a:ext cx="2808311" cy="1815882"/>
          </a:xfrm>
          <a:prstGeom prst="rect">
            <a:avLst/>
          </a:prstGeom>
          <a:noFill/>
        </p:spPr>
        <p:txBody>
          <a:bodyPr wrap="square" rtlCol="0">
            <a:spAutoFit/>
          </a:bodyPr>
          <a:lstStyle/>
          <a:p>
            <a:pPr marL="285750" indent="-285750">
              <a:buFontTx/>
              <a:buChar char="-"/>
            </a:pPr>
            <a:r>
              <a:rPr lang="fr-FR" sz="1400" dirty="0"/>
              <a:t>Présentation du service et de l’organisation</a:t>
            </a:r>
          </a:p>
          <a:p>
            <a:pPr marL="285750" indent="-285750">
              <a:buFontTx/>
              <a:buChar char="-"/>
            </a:pPr>
            <a:r>
              <a:rPr lang="fr-FR" sz="1400" dirty="0"/>
              <a:t>Compréhension du périmètre du poste</a:t>
            </a:r>
          </a:p>
          <a:p>
            <a:pPr marL="285750" indent="-285750">
              <a:buFontTx/>
              <a:buChar char="-"/>
            </a:pPr>
            <a:r>
              <a:rPr lang="fr-FR" sz="1400" dirty="0"/>
              <a:t>Identification des besoins en formation</a:t>
            </a:r>
          </a:p>
          <a:p>
            <a:pPr marL="285750" indent="-285750">
              <a:buFontTx/>
              <a:buChar char="-"/>
            </a:pPr>
            <a:r>
              <a:rPr lang="fr-FR" sz="1400" dirty="0"/>
              <a:t>Création du lien avec l’équipe</a:t>
            </a:r>
          </a:p>
          <a:p>
            <a:pPr marL="285750" indent="-285750">
              <a:buFontTx/>
              <a:buChar char="-"/>
            </a:pPr>
            <a:r>
              <a:rPr lang="fr-FR" sz="1400" dirty="0"/>
              <a:t>Transmission valeurs UCA</a:t>
            </a:r>
          </a:p>
        </p:txBody>
      </p:sp>
      <p:sp>
        <p:nvSpPr>
          <p:cNvPr id="8" name="ZoneTexte 7"/>
          <p:cNvSpPr txBox="1"/>
          <p:nvPr/>
        </p:nvSpPr>
        <p:spPr>
          <a:xfrm>
            <a:off x="8520545" y="4368801"/>
            <a:ext cx="2770910" cy="1815882"/>
          </a:xfrm>
          <a:prstGeom prst="rect">
            <a:avLst/>
          </a:prstGeom>
          <a:noFill/>
        </p:spPr>
        <p:txBody>
          <a:bodyPr wrap="square" rtlCol="0">
            <a:spAutoFit/>
          </a:bodyPr>
          <a:lstStyle/>
          <a:p>
            <a:pPr marL="285750" indent="-285750">
              <a:buFontTx/>
              <a:buChar char="-"/>
            </a:pPr>
            <a:r>
              <a:rPr lang="fr-FR" sz="1400" dirty="0"/>
              <a:t>Doit veiller au bon déroulement de l’accueil et l’intégration (individuel et collectif) du nouvel arrivant</a:t>
            </a:r>
          </a:p>
          <a:p>
            <a:pPr marL="285750" indent="-285750">
              <a:buFontTx/>
              <a:buChar char="-"/>
            </a:pPr>
            <a:r>
              <a:rPr lang="fr-FR" sz="1400" dirty="0"/>
              <a:t>Sensibilise le collectif de travail au handicap et à l’existence des prestations d’accompagnement spécifiques</a:t>
            </a:r>
          </a:p>
        </p:txBody>
      </p:sp>
      <p:sp>
        <p:nvSpPr>
          <p:cNvPr id="9" name="ZoneTexte 8"/>
          <p:cNvSpPr txBox="1"/>
          <p:nvPr/>
        </p:nvSpPr>
        <p:spPr>
          <a:xfrm>
            <a:off x="1478524" y="724748"/>
            <a:ext cx="10651506" cy="923330"/>
          </a:xfrm>
          <a:prstGeom prst="rect">
            <a:avLst/>
          </a:prstGeom>
          <a:noFill/>
        </p:spPr>
        <p:txBody>
          <a:bodyPr wrap="none" rtlCol="0">
            <a:spAutoFit/>
          </a:bodyPr>
          <a:lstStyle/>
          <a:p>
            <a:pPr algn="ctr"/>
            <a:r>
              <a:rPr lang="fr-FR" b="1" dirty="0">
                <a:solidFill>
                  <a:srgbClr val="FF0000"/>
                </a:solidFill>
              </a:rPr>
              <a:t>L’intégration passe par l’accueil et le suivi du collaborateur, il s’agit donc d’informer les instances disponibles : </a:t>
            </a:r>
          </a:p>
          <a:p>
            <a:pPr algn="ctr"/>
            <a:r>
              <a:rPr lang="fr-FR" b="1" dirty="0">
                <a:solidFill>
                  <a:srgbClr val="FF0000"/>
                </a:solidFill>
              </a:rPr>
              <a:t>la formation, la gestion de carrières, le comité social…</a:t>
            </a:r>
          </a:p>
          <a:p>
            <a:endParaRPr lang="fr-FR" dirty="0"/>
          </a:p>
        </p:txBody>
      </p:sp>
    </p:spTree>
    <p:extLst>
      <p:ext uri="{BB962C8B-B14F-4D97-AF65-F5344CB8AC3E}">
        <p14:creationId xmlns:p14="http://schemas.microsoft.com/office/powerpoint/2010/main" val="17115003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025900" y="1587500"/>
            <a:ext cx="8077200" cy="3970318"/>
          </a:xfrm>
          <a:prstGeom prst="rect">
            <a:avLst/>
          </a:prstGeom>
          <a:noFill/>
        </p:spPr>
        <p:txBody>
          <a:bodyPr wrap="square" rtlCol="0">
            <a:spAutoFit/>
          </a:bodyPr>
          <a:lstStyle/>
          <a:p>
            <a:r>
              <a:rPr lang="fr-FR" sz="2800" b="1" dirty="0">
                <a:solidFill>
                  <a:schemeClr val="tx2"/>
                </a:solidFill>
              </a:rPr>
              <a:t>La loi « Pour la liberté de choisir son avenir professionnel », adoptée en août 2018, renforce </a:t>
            </a:r>
            <a:r>
              <a:rPr lang="fr-FR" sz="2800" b="1" dirty="0">
                <a:solidFill>
                  <a:srgbClr val="FF0000"/>
                </a:solidFill>
              </a:rPr>
              <a:t>l’obligation d’emploi direct de travailleurs handicapés </a:t>
            </a:r>
            <a:r>
              <a:rPr lang="fr-FR" sz="2800" b="1" dirty="0">
                <a:solidFill>
                  <a:schemeClr val="tx2"/>
                </a:solidFill>
              </a:rPr>
              <a:t>par les employeurs.</a:t>
            </a:r>
          </a:p>
          <a:p>
            <a:endParaRPr lang="fr-FR" sz="2800" b="1" dirty="0">
              <a:solidFill>
                <a:schemeClr val="tx2"/>
              </a:solidFill>
            </a:endParaRPr>
          </a:p>
          <a:p>
            <a:r>
              <a:rPr lang="fr-FR" sz="2800" b="1" dirty="0">
                <a:solidFill>
                  <a:schemeClr val="tx2"/>
                </a:solidFill>
              </a:rPr>
              <a:t>Rendu obligatoire depuis septembre 2018 dans les entreprises privées et publiques de plus de 250 salariés, le </a:t>
            </a:r>
            <a:r>
              <a:rPr lang="fr-FR" sz="2800" b="1" dirty="0">
                <a:solidFill>
                  <a:srgbClr val="FF0000"/>
                </a:solidFill>
              </a:rPr>
              <a:t>Correspondant/Référent handicap </a:t>
            </a:r>
            <a:r>
              <a:rPr lang="fr-FR" sz="2800" b="1" dirty="0">
                <a:solidFill>
                  <a:schemeClr val="tx2"/>
                </a:solidFill>
              </a:rPr>
              <a:t>est un acteur-clé de la politique de l'entreprise.</a:t>
            </a:r>
          </a:p>
        </p:txBody>
      </p:sp>
      <p:sp>
        <p:nvSpPr>
          <p:cNvPr id="3" name="ZoneTexte 2"/>
          <p:cNvSpPr txBox="1"/>
          <p:nvPr/>
        </p:nvSpPr>
        <p:spPr>
          <a:xfrm>
            <a:off x="2019300" y="406400"/>
            <a:ext cx="9575800" cy="461665"/>
          </a:xfrm>
          <a:prstGeom prst="rect">
            <a:avLst/>
          </a:prstGeom>
          <a:noFill/>
        </p:spPr>
        <p:txBody>
          <a:bodyPr wrap="square" rtlCol="0">
            <a:spAutoFit/>
          </a:bodyPr>
          <a:lstStyle/>
          <a:p>
            <a:r>
              <a:rPr lang="fr-FR" sz="2400" b="1" dirty="0">
                <a:solidFill>
                  <a:srgbClr val="0070C0"/>
                </a:solidFill>
              </a:rPr>
              <a:t>LE CORRESPONDANT HANDICAP : UN RÔLE STRATÉGIQUE AUPRÈS DES RH </a:t>
            </a:r>
          </a:p>
        </p:txBody>
      </p:sp>
      <p:pic>
        <p:nvPicPr>
          <p:cNvPr id="4" name="Image 3"/>
          <p:cNvPicPr>
            <a:picLocks noChangeAspect="1"/>
          </p:cNvPicPr>
          <p:nvPr/>
        </p:nvPicPr>
        <p:blipFill>
          <a:blip r:embed="rId2"/>
          <a:stretch>
            <a:fillRect/>
          </a:stretch>
        </p:blipFill>
        <p:spPr>
          <a:xfrm>
            <a:off x="198" y="2425700"/>
            <a:ext cx="4038203" cy="2349500"/>
          </a:xfrm>
          <a:prstGeom prst="rect">
            <a:avLst/>
          </a:prstGeom>
        </p:spPr>
      </p:pic>
    </p:spTree>
    <p:extLst>
      <p:ext uri="{BB962C8B-B14F-4D97-AF65-F5344CB8AC3E}">
        <p14:creationId xmlns:p14="http://schemas.microsoft.com/office/powerpoint/2010/main" val="8171370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52400"/>
            <a:ext cx="10541000" cy="6124754"/>
          </a:xfrm>
          <a:prstGeom prst="rect">
            <a:avLst/>
          </a:prstGeom>
        </p:spPr>
        <p:txBody>
          <a:bodyPr wrap="square">
            <a:spAutoFit/>
          </a:bodyPr>
          <a:lstStyle/>
          <a:p>
            <a:pPr algn="ctr"/>
            <a:r>
              <a:rPr lang="fr-FR" sz="2400" b="1" u="sng" dirty="0">
                <a:solidFill>
                  <a:srgbClr val="0070C0"/>
                </a:solidFill>
              </a:rPr>
              <a:t>LES PRINCIPES D’ACTIONS DU CORRESPONDANT HANDICAP EN TANT QUE MEMBRE DES RESSOURCES HUMAINES</a:t>
            </a:r>
            <a:endParaRPr lang="fr-FR" sz="2400" b="1" dirty="0">
              <a:solidFill>
                <a:srgbClr val="0070C0"/>
              </a:solidFill>
            </a:endParaRPr>
          </a:p>
          <a:p>
            <a:pPr algn="ctr"/>
            <a:r>
              <a:rPr lang="fr-FR" b="1" dirty="0"/>
              <a:t> 		</a:t>
            </a:r>
            <a:endParaRPr lang="fr-FR" sz="1100" dirty="0"/>
          </a:p>
          <a:p>
            <a:endParaRPr lang="fr-FR" sz="1400" dirty="0"/>
          </a:p>
          <a:p>
            <a:pPr marL="742950" lvl="1" indent="-285750">
              <a:buFont typeface="Wingdings" charset="2"/>
              <a:buChar char="Ø"/>
            </a:pPr>
            <a:r>
              <a:rPr lang="fr-FR" sz="2400" dirty="0">
                <a:solidFill>
                  <a:schemeClr val="tx2"/>
                </a:solidFill>
              </a:rPr>
              <a:t>Inscrire le handicap dans la stratégie globale de l’Université au titre de sa responsabilité sociétale</a:t>
            </a:r>
          </a:p>
          <a:p>
            <a:pPr marL="742950" lvl="1" indent="-285750">
              <a:buFont typeface="Wingdings" charset="2"/>
              <a:buChar char="Ø"/>
            </a:pPr>
            <a:r>
              <a:rPr lang="fr-FR" sz="2400" dirty="0">
                <a:solidFill>
                  <a:schemeClr val="tx2"/>
                </a:solidFill>
              </a:rPr>
              <a:t>Inscrire le handicap dans la politique RH afin d’améliorer la performance globale et les conditions de vie au travail</a:t>
            </a:r>
          </a:p>
          <a:p>
            <a:pPr marL="742950" lvl="1" indent="-285750">
              <a:buFont typeface="Wingdings" charset="2"/>
              <a:buChar char="Ø"/>
            </a:pPr>
            <a:r>
              <a:rPr lang="fr-FR" sz="2400" dirty="0">
                <a:solidFill>
                  <a:schemeClr val="tx2"/>
                </a:solidFill>
              </a:rPr>
              <a:t>Communiquer vers les managers et tous les acteurs</a:t>
            </a:r>
          </a:p>
          <a:p>
            <a:pPr marL="742950" lvl="1" indent="-285750">
              <a:buFont typeface="Wingdings" charset="2"/>
              <a:buChar char="Ø"/>
            </a:pPr>
            <a:r>
              <a:rPr lang="fr-FR" sz="2400" dirty="0">
                <a:solidFill>
                  <a:schemeClr val="tx2"/>
                </a:solidFill>
              </a:rPr>
              <a:t>Démystifier le sujet du handicap au travail</a:t>
            </a:r>
          </a:p>
          <a:p>
            <a:pPr marL="742950" lvl="1" indent="-285750">
              <a:buFont typeface="Wingdings" charset="2"/>
              <a:buChar char="Ø"/>
            </a:pPr>
            <a:r>
              <a:rPr lang="fr-FR" sz="2400" dirty="0">
                <a:solidFill>
                  <a:schemeClr val="tx2"/>
                </a:solidFill>
              </a:rPr>
              <a:t>Favoriser la circulation de l’information entre tous les acteurs</a:t>
            </a:r>
          </a:p>
          <a:p>
            <a:pPr marL="742950" lvl="1" indent="-285750">
              <a:buFont typeface="Wingdings" charset="2"/>
              <a:buChar char="Ø"/>
            </a:pPr>
            <a:r>
              <a:rPr lang="fr-FR" sz="2400" dirty="0">
                <a:solidFill>
                  <a:schemeClr val="tx2"/>
                </a:solidFill>
              </a:rPr>
              <a:t>Intégrer les spécificités du handicap dans la gestion RH au quotidien</a:t>
            </a:r>
          </a:p>
          <a:p>
            <a:pPr marL="742950" lvl="1" indent="-285750">
              <a:buFont typeface="Wingdings" charset="2"/>
              <a:buChar char="Ø"/>
            </a:pPr>
            <a:r>
              <a:rPr lang="fr-FR" sz="2400" dirty="0">
                <a:solidFill>
                  <a:schemeClr val="tx2"/>
                </a:solidFill>
              </a:rPr>
              <a:t>Rechercher les solutions techniques et organisationnelles</a:t>
            </a:r>
          </a:p>
          <a:p>
            <a:pPr marL="742950" lvl="1" indent="-285750">
              <a:buFont typeface="Wingdings" charset="2"/>
              <a:buChar char="Ø"/>
            </a:pPr>
            <a:r>
              <a:rPr lang="fr-FR" sz="2400" dirty="0">
                <a:solidFill>
                  <a:schemeClr val="tx2"/>
                </a:solidFill>
              </a:rPr>
              <a:t>Formaliser les procédures pour recruter, innover, maintenir dans l’emploi</a:t>
            </a:r>
          </a:p>
          <a:p>
            <a:pPr marL="742950" lvl="1" indent="-285750">
              <a:buFont typeface="Wingdings" charset="2"/>
              <a:buChar char="Ø"/>
            </a:pPr>
            <a:r>
              <a:rPr lang="fr-FR" sz="2400" dirty="0">
                <a:solidFill>
                  <a:schemeClr val="tx2"/>
                </a:solidFill>
              </a:rPr>
              <a:t>Superviser l’intégration des salariés handicapés</a:t>
            </a:r>
          </a:p>
          <a:p>
            <a:pPr marL="742950" lvl="1" indent="-285750">
              <a:buFont typeface="Wingdings" charset="2"/>
              <a:buChar char="Ø"/>
            </a:pPr>
            <a:r>
              <a:rPr lang="fr-FR" sz="2400" dirty="0">
                <a:solidFill>
                  <a:schemeClr val="tx2"/>
                </a:solidFill>
              </a:rPr>
              <a:t>Sensibiliser l’équipe en restant à son écoute</a:t>
            </a:r>
          </a:p>
          <a:p>
            <a:pPr marL="742950" lvl="1" indent="-285750">
              <a:buFont typeface="Wingdings" charset="2"/>
              <a:buChar char="Ø"/>
            </a:pPr>
            <a:r>
              <a:rPr lang="fr-FR" sz="2400" dirty="0">
                <a:solidFill>
                  <a:schemeClr val="tx2"/>
                </a:solidFill>
              </a:rPr>
              <a:t>Aménager les postes de travail, les rendre accessibles</a:t>
            </a:r>
          </a:p>
        </p:txBody>
      </p:sp>
    </p:spTree>
    <p:extLst>
      <p:ext uri="{BB962C8B-B14F-4D97-AF65-F5344CB8AC3E}">
        <p14:creationId xmlns:p14="http://schemas.microsoft.com/office/powerpoint/2010/main" val="698042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09798" y="358219"/>
            <a:ext cx="9144002" cy="1134405"/>
          </a:xfrm>
        </p:spPr>
        <p:txBody>
          <a:bodyPr>
            <a:normAutofit/>
          </a:bodyPr>
          <a:lstStyle/>
          <a:p>
            <a:r>
              <a:rPr lang="fr-FR" sz="3200" dirty="0">
                <a:solidFill>
                  <a:srgbClr val="0070C0"/>
                </a:solidFill>
                <a:latin typeface="+mn-lt"/>
              </a:rPr>
              <a:t>OUTILS SPÉCIFIQUES FIPHFP et MISSION HANDICAP</a:t>
            </a:r>
          </a:p>
        </p:txBody>
      </p:sp>
      <p:sp>
        <p:nvSpPr>
          <p:cNvPr id="3" name="Espace réservé du contenu 2"/>
          <p:cNvSpPr>
            <a:spLocks noGrp="1"/>
          </p:cNvSpPr>
          <p:nvPr>
            <p:ph idx="1"/>
          </p:nvPr>
        </p:nvSpPr>
        <p:spPr>
          <a:xfrm>
            <a:off x="863600" y="1825625"/>
            <a:ext cx="11125200" cy="4222505"/>
          </a:xfrm>
        </p:spPr>
        <p:txBody>
          <a:bodyPr>
            <a:normAutofit lnSpcReduction="10000"/>
          </a:bodyPr>
          <a:lstStyle/>
          <a:p>
            <a:pPr marL="457200" indent="-457200">
              <a:defRPr/>
            </a:pPr>
            <a:r>
              <a:rPr lang="fr-FR" sz="2400" kern="0" dirty="0">
                <a:solidFill>
                  <a:schemeClr val="tx2"/>
                </a:solidFill>
                <a:latin typeface="+mn-lt"/>
              </a:rPr>
              <a:t>Le dispositif d’accompagnement P.A.S (Prestations d’Appuis Spécifiques)pour l’emploi des personnes en situation de</a:t>
            </a:r>
            <a:r>
              <a:rPr lang="fr-FR" sz="2400" kern="0" dirty="0">
                <a:latin typeface="+mn-lt"/>
              </a:rPr>
              <a:t> </a:t>
            </a:r>
            <a:r>
              <a:rPr lang="fr-FR" sz="2400" kern="0" dirty="0">
                <a:solidFill>
                  <a:srgbClr val="339966"/>
                </a:solidFill>
                <a:latin typeface="+mn-lt"/>
              </a:rPr>
              <a:t>handicap : Handicap psychique, mental ou cognitif</a:t>
            </a:r>
          </a:p>
          <a:p>
            <a:pPr marL="914400" lvl="1" indent="-457200">
              <a:buFont typeface="Wingdings" panose="05000000000000000000" pitchFamily="2" charset="2"/>
              <a:buChar char="Ø"/>
              <a:defRPr/>
            </a:pPr>
            <a:r>
              <a:rPr lang="fr-FR" sz="2000" kern="0" dirty="0">
                <a:solidFill>
                  <a:schemeClr val="tx2"/>
                </a:solidFill>
                <a:latin typeface="+mn-lt"/>
              </a:rPr>
              <a:t>Evaluation des capacités professionnelle au regard du handicap</a:t>
            </a:r>
          </a:p>
          <a:p>
            <a:pPr marL="800100" lvl="1" indent="-342900">
              <a:buFont typeface="Wingdings" panose="05000000000000000000" pitchFamily="2" charset="2"/>
              <a:buChar char="Ø"/>
              <a:defRPr/>
            </a:pPr>
            <a:r>
              <a:rPr lang="fr-FR" sz="2000" kern="0" dirty="0">
                <a:solidFill>
                  <a:schemeClr val="tx2"/>
                </a:solidFill>
                <a:latin typeface="+mn-lt"/>
              </a:rPr>
              <a:t>	Soutien médico-psychologique</a:t>
            </a:r>
          </a:p>
          <a:p>
            <a:pPr marL="800100" lvl="1" indent="-342900">
              <a:buFont typeface="Wingdings" panose="05000000000000000000" pitchFamily="2" charset="2"/>
              <a:buChar char="Ø"/>
              <a:defRPr/>
            </a:pPr>
            <a:r>
              <a:rPr lang="fr-FR" sz="2000" kern="0" dirty="0">
                <a:solidFill>
                  <a:schemeClr val="tx2"/>
                </a:solidFill>
                <a:latin typeface="+mn-lt"/>
              </a:rPr>
              <a:t>	Accompagnement sur le lieu de travail par un service spécialisé externe</a:t>
            </a:r>
            <a:endParaRPr lang="fr-FR" sz="900" kern="0" dirty="0">
              <a:latin typeface="+mn-lt"/>
            </a:endParaRPr>
          </a:p>
          <a:p>
            <a:pPr marL="457200" indent="-457200">
              <a:defRPr/>
            </a:pPr>
            <a:r>
              <a:rPr lang="fr-FR" sz="2400" kern="0" dirty="0">
                <a:solidFill>
                  <a:srgbClr val="339966"/>
                </a:solidFill>
                <a:latin typeface="+mn-lt"/>
              </a:rPr>
              <a:t>Le financement des aménagements de poste, sur site et en télétravail, de transport adapté</a:t>
            </a:r>
            <a:r>
              <a:rPr lang="mr-IN" sz="2400" kern="0" dirty="0">
                <a:solidFill>
                  <a:srgbClr val="339966"/>
                </a:solidFill>
                <a:latin typeface="+mn-lt"/>
              </a:rPr>
              <a:t>…</a:t>
            </a:r>
            <a:endParaRPr lang="fr-FR" sz="2400" kern="0" dirty="0">
              <a:solidFill>
                <a:srgbClr val="339966"/>
              </a:solidFill>
              <a:latin typeface="+mn-lt"/>
            </a:endParaRPr>
          </a:p>
          <a:p>
            <a:pPr marL="457200" indent="-457200">
              <a:defRPr/>
            </a:pPr>
            <a:r>
              <a:rPr lang="fr-FR" sz="2400" kern="0" dirty="0">
                <a:solidFill>
                  <a:srgbClr val="339966"/>
                </a:solidFill>
                <a:latin typeface="+mn-lt"/>
              </a:rPr>
              <a:t>Le financement des bilans de compétences, de projet professionnel, de formations, des contrats d’apprentissage</a:t>
            </a:r>
            <a:r>
              <a:rPr lang="mr-IN" sz="2400" kern="0" dirty="0">
                <a:solidFill>
                  <a:srgbClr val="339966"/>
                </a:solidFill>
                <a:latin typeface="+mn-lt"/>
              </a:rPr>
              <a:t>…</a:t>
            </a:r>
            <a:endParaRPr lang="fr-FR" sz="2400" kern="0" dirty="0">
              <a:solidFill>
                <a:srgbClr val="339966"/>
              </a:solidFill>
              <a:latin typeface="+mn-lt"/>
            </a:endParaRPr>
          </a:p>
          <a:p>
            <a:pPr marL="457200" indent="-457200">
              <a:defRPr/>
            </a:pPr>
            <a:r>
              <a:rPr lang="fr-FR" sz="2400" kern="0" dirty="0">
                <a:solidFill>
                  <a:schemeClr val="tx2"/>
                </a:solidFill>
                <a:latin typeface="+mn-lt"/>
              </a:rPr>
              <a:t>Des actions de </a:t>
            </a:r>
            <a:r>
              <a:rPr lang="fr-FR" sz="2400" kern="0" dirty="0">
                <a:solidFill>
                  <a:srgbClr val="00B050"/>
                </a:solidFill>
                <a:latin typeface="+mn-lt"/>
              </a:rPr>
              <a:t>communication</a:t>
            </a:r>
            <a:r>
              <a:rPr lang="fr-FR" sz="2400" kern="0" dirty="0">
                <a:solidFill>
                  <a:schemeClr val="tx2"/>
                </a:solidFill>
                <a:latin typeface="+mn-lt"/>
              </a:rPr>
              <a:t>, information, </a:t>
            </a:r>
            <a:r>
              <a:rPr lang="fr-FR" sz="2400" kern="0" dirty="0">
                <a:solidFill>
                  <a:srgbClr val="339966"/>
                </a:solidFill>
                <a:latin typeface="+mn-lt"/>
              </a:rPr>
              <a:t>sensibilisation des collaborateurs </a:t>
            </a:r>
            <a:r>
              <a:rPr lang="fr-FR" sz="2400" kern="0" dirty="0">
                <a:solidFill>
                  <a:schemeClr val="tx2"/>
                </a:solidFill>
                <a:latin typeface="+mn-lt"/>
              </a:rPr>
              <a:t>tout au long de l’année</a:t>
            </a:r>
          </a:p>
          <a:p>
            <a:endParaRPr lang="fr-FR" dirty="0"/>
          </a:p>
        </p:txBody>
      </p:sp>
      <p:sp>
        <p:nvSpPr>
          <p:cNvPr id="4" name="ZoneTexte 3"/>
          <p:cNvSpPr txBox="1"/>
          <p:nvPr/>
        </p:nvSpPr>
        <p:spPr>
          <a:xfrm>
            <a:off x="7150308" y="6505731"/>
            <a:ext cx="184731" cy="369332"/>
          </a:xfrm>
          <a:prstGeom prst="rect">
            <a:avLst/>
          </a:prstGeom>
          <a:noFill/>
        </p:spPr>
        <p:txBody>
          <a:bodyPr wrap="none" rtlCol="0">
            <a:spAutoFit/>
          </a:bodyPr>
          <a:lstStyle/>
          <a:p>
            <a:endParaRPr lang="fr-FR"/>
          </a:p>
        </p:txBody>
      </p:sp>
      <p:sp>
        <p:nvSpPr>
          <p:cNvPr id="5" name="ZoneTexte 4"/>
          <p:cNvSpPr txBox="1"/>
          <p:nvPr/>
        </p:nvSpPr>
        <p:spPr>
          <a:xfrm>
            <a:off x="4676931" y="6520721"/>
            <a:ext cx="184731" cy="369332"/>
          </a:xfrm>
          <a:prstGeom prst="rect">
            <a:avLst/>
          </a:prstGeom>
          <a:noFill/>
        </p:spPr>
        <p:txBody>
          <a:bodyPr wrap="none" rtlCol="0">
            <a:spAutoFit/>
          </a:bodyPr>
          <a:lstStyle/>
          <a:p>
            <a:endParaRPr lang="fr-FR"/>
          </a:p>
        </p:txBody>
      </p:sp>
    </p:spTree>
    <p:extLst>
      <p:ext uri="{BB962C8B-B14F-4D97-AF65-F5344CB8AC3E}">
        <p14:creationId xmlns:p14="http://schemas.microsoft.com/office/powerpoint/2010/main" val="6508581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570449"/>
            <a:ext cx="9842500" cy="5447645"/>
          </a:xfrm>
          <a:prstGeom prst="rect">
            <a:avLst/>
          </a:prstGeom>
        </p:spPr>
        <p:txBody>
          <a:bodyPr wrap="square">
            <a:spAutoFit/>
          </a:bodyPr>
          <a:lstStyle/>
          <a:p>
            <a:pPr lvl="0" algn="ctr"/>
            <a:r>
              <a:rPr lang="fr-FR" sz="2400" b="1" dirty="0">
                <a:solidFill>
                  <a:srgbClr val="0070C0"/>
                </a:solidFill>
              </a:rPr>
              <a:t>Missions du Correspondant Handicap dans la Fonction Publique </a:t>
            </a:r>
          </a:p>
          <a:p>
            <a:pPr marL="285750" lvl="0" indent="-285750">
              <a:buFont typeface="Arial" charset="0"/>
              <a:buChar char="•"/>
            </a:pPr>
            <a:endParaRPr lang="fr-FR" dirty="0">
              <a:solidFill>
                <a:schemeClr val="tx2"/>
              </a:solidFill>
            </a:endParaRPr>
          </a:p>
          <a:p>
            <a:pPr marL="285750" lvl="0" indent="-285750">
              <a:buFont typeface="Arial" charset="0"/>
              <a:buChar char="•"/>
            </a:pPr>
            <a:r>
              <a:rPr lang="fr-FR" dirty="0">
                <a:solidFill>
                  <a:schemeClr val="tx2"/>
                </a:solidFill>
              </a:rPr>
              <a:t>Favoriser l’insertion des personnes RQTH et piloter les actions de recrutement</a:t>
            </a:r>
          </a:p>
          <a:p>
            <a:pPr marL="285750" lvl="0" indent="-285750">
              <a:buFont typeface="Arial" charset="0"/>
              <a:buChar char="•"/>
            </a:pPr>
            <a:r>
              <a:rPr lang="fr-FR" dirty="0">
                <a:solidFill>
                  <a:schemeClr val="tx2"/>
                </a:solidFill>
              </a:rPr>
              <a:t>Participer à l’accueil et l’intégration des nouveaux personnels BOE</a:t>
            </a:r>
          </a:p>
          <a:p>
            <a:pPr marL="285750" lvl="0" indent="-285750">
              <a:buFont typeface="Arial" charset="0"/>
              <a:buChar char="•"/>
            </a:pPr>
            <a:r>
              <a:rPr lang="fr-FR" dirty="0">
                <a:solidFill>
                  <a:schemeClr val="tx2"/>
                </a:solidFill>
              </a:rPr>
              <a:t>Développer des partenariats avec les prescripteurs locaux et nationaux (Pôle Emploi – CRP – Cap Emploi – APEC…)</a:t>
            </a:r>
          </a:p>
          <a:p>
            <a:pPr marL="285750" lvl="0" indent="-285750">
              <a:buFont typeface="Arial" charset="0"/>
              <a:buChar char="•"/>
            </a:pPr>
            <a:r>
              <a:rPr lang="fr-FR" dirty="0">
                <a:solidFill>
                  <a:schemeClr val="tx2"/>
                </a:solidFill>
              </a:rPr>
              <a:t>Mettre en œuvre et organiser la campagne annuelle de recrutement BOE selon les consignes du MESRI (sélectionner les candidatures, mener les entretiens)</a:t>
            </a:r>
          </a:p>
          <a:p>
            <a:pPr marL="285750" lvl="0" indent="-285750">
              <a:buFont typeface="Arial" charset="0"/>
              <a:buChar char="•"/>
            </a:pPr>
            <a:r>
              <a:rPr lang="fr-FR" dirty="0">
                <a:solidFill>
                  <a:schemeClr val="tx2"/>
                </a:solidFill>
              </a:rPr>
              <a:t>Procéder avec la DRH à l’identification des besoins en postes sur sites</a:t>
            </a:r>
          </a:p>
          <a:p>
            <a:pPr marL="285750" lvl="0" indent="-285750">
              <a:buFont typeface="Arial" charset="0"/>
              <a:buChar char="•"/>
            </a:pPr>
            <a:r>
              <a:rPr lang="fr-FR" dirty="0">
                <a:solidFill>
                  <a:schemeClr val="tx2"/>
                </a:solidFill>
              </a:rPr>
              <a:t>Favoriser l’atteinte des objectifs de recrutement</a:t>
            </a:r>
          </a:p>
          <a:p>
            <a:pPr marL="285750" lvl="0" indent="-285750">
              <a:buFont typeface="Arial" charset="0"/>
              <a:buChar char="•"/>
            </a:pPr>
            <a:r>
              <a:rPr lang="fr-FR" dirty="0">
                <a:solidFill>
                  <a:schemeClr val="tx2"/>
                </a:solidFill>
              </a:rPr>
              <a:t>Rédiger les offres d’emploi avec indication des contraintes (cognitives, physiques, environnement de travail…)</a:t>
            </a:r>
          </a:p>
          <a:p>
            <a:pPr marL="285750" lvl="0" indent="-285750">
              <a:buFont typeface="Arial" charset="0"/>
              <a:buChar char="•"/>
            </a:pPr>
            <a:r>
              <a:rPr lang="fr-FR" dirty="0">
                <a:solidFill>
                  <a:schemeClr val="tx2"/>
                </a:solidFill>
              </a:rPr>
              <a:t>Accompagner les agents en situation de handicap sur le maintien dans l’emploi (aménagements, mobilisation du SAMETH), l’évolution de carrière, la mobilité interne, la formation, la réorientation professionnelle</a:t>
            </a:r>
          </a:p>
          <a:p>
            <a:pPr marL="285750" lvl="0" indent="-285750">
              <a:buFont typeface="Arial" charset="0"/>
              <a:buChar char="•"/>
            </a:pPr>
            <a:r>
              <a:rPr lang="fr-FR" dirty="0">
                <a:solidFill>
                  <a:schemeClr val="tx2"/>
                </a:solidFill>
              </a:rPr>
              <a:t>Mobiliser l’offre d’intervention du catalogue du FIPHFP</a:t>
            </a:r>
          </a:p>
          <a:p>
            <a:pPr marL="285750" lvl="0" indent="-285750">
              <a:buFont typeface="Arial" charset="0"/>
              <a:buChar char="•"/>
            </a:pPr>
            <a:r>
              <a:rPr lang="fr-FR" dirty="0">
                <a:solidFill>
                  <a:schemeClr val="tx2"/>
                </a:solidFill>
              </a:rPr>
              <a:t>Mobiliser les Prestations d’Appui Spécifiques (P.A.S) avec les partenaires </a:t>
            </a:r>
            <a:r>
              <a:rPr lang="fr-FR" dirty="0" err="1">
                <a:solidFill>
                  <a:schemeClr val="tx2"/>
                </a:solidFill>
              </a:rPr>
              <a:t>Urapeda</a:t>
            </a:r>
            <a:r>
              <a:rPr lang="fr-FR" dirty="0">
                <a:solidFill>
                  <a:schemeClr val="tx2"/>
                </a:solidFill>
              </a:rPr>
              <a:t>, Isatis pour l’accompagnement des agents en situation de handicap</a:t>
            </a:r>
          </a:p>
          <a:p>
            <a:pPr marL="285750" lvl="0" indent="-285750">
              <a:buFont typeface="Arial" charset="0"/>
              <a:buChar char="•"/>
            </a:pPr>
            <a:r>
              <a:rPr lang="fr-FR" dirty="0">
                <a:solidFill>
                  <a:schemeClr val="tx2"/>
                </a:solidFill>
              </a:rPr>
              <a:t>Assurer le suivi individuel des agents en situation de handicap en lien avec les services concernés</a:t>
            </a:r>
          </a:p>
        </p:txBody>
      </p:sp>
    </p:spTree>
    <p:extLst>
      <p:ext uri="{BB962C8B-B14F-4D97-AF65-F5344CB8AC3E}">
        <p14:creationId xmlns:p14="http://schemas.microsoft.com/office/powerpoint/2010/main" val="996600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0800" y="672217"/>
            <a:ext cx="10871200" cy="5632311"/>
          </a:xfrm>
          <a:prstGeom prst="rect">
            <a:avLst/>
          </a:prstGeom>
        </p:spPr>
        <p:txBody>
          <a:bodyPr wrap="square">
            <a:spAutoFit/>
          </a:bodyPr>
          <a:lstStyle/>
          <a:p>
            <a:pPr marL="285750" lvl="0" indent="-285750">
              <a:buFont typeface="Arial" charset="0"/>
              <a:buChar char="•"/>
            </a:pPr>
            <a:r>
              <a:rPr lang="fr-FR" dirty="0">
                <a:solidFill>
                  <a:schemeClr val="tx2"/>
                </a:solidFill>
              </a:rPr>
              <a:t>Participer aux groupes de travail concernant les personnels en situation de handicap et d’inaptitude</a:t>
            </a:r>
          </a:p>
          <a:p>
            <a:pPr marL="285750" indent="-285750">
              <a:buFont typeface="Arial" charset="0"/>
              <a:buChar char="•"/>
            </a:pPr>
            <a:r>
              <a:rPr lang="fr-FR" dirty="0">
                <a:solidFill>
                  <a:schemeClr val="tx2"/>
                </a:solidFill>
              </a:rPr>
              <a:t>Intégrer la dimension Handicap lors de la Journée d’Accueil des nouveaux personnels et les séminaires des encadrants.</a:t>
            </a:r>
          </a:p>
          <a:p>
            <a:pPr marL="285750" indent="-285750">
              <a:buFont typeface="Arial" charset="0"/>
              <a:buChar char="•"/>
            </a:pPr>
            <a:r>
              <a:rPr lang="fr-FR" dirty="0">
                <a:solidFill>
                  <a:schemeClr val="tx2"/>
                </a:solidFill>
              </a:rPr>
              <a:t>Former spécifiquement les managers, tuteurs et collègues des nouveaux personnels en situation de handicap au Handicap</a:t>
            </a:r>
          </a:p>
          <a:p>
            <a:pPr marL="285750" lvl="0" indent="-285750">
              <a:buFont typeface="Arial" charset="0"/>
              <a:buChar char="•"/>
            </a:pPr>
            <a:r>
              <a:rPr lang="fr-FR" dirty="0">
                <a:solidFill>
                  <a:schemeClr val="tx2"/>
                </a:solidFill>
              </a:rPr>
              <a:t>Favoriser et accompagner les demandes de RQTH</a:t>
            </a:r>
          </a:p>
          <a:p>
            <a:pPr marL="285750" lvl="0" indent="-285750">
              <a:buFont typeface="Arial" charset="0"/>
              <a:buChar char="•"/>
            </a:pPr>
            <a:r>
              <a:rPr lang="fr-FR" dirty="0">
                <a:solidFill>
                  <a:schemeClr val="tx2"/>
                </a:solidFill>
              </a:rPr>
              <a:t>Participer aux commissions pluridisciplinaires d’accompagnement au projet professionnel et mettre en œuvre des solutions d’accompagnement spécifique (bilans de projet professionnel, mobilité, reconversion…)</a:t>
            </a:r>
          </a:p>
          <a:p>
            <a:pPr marL="285750" lvl="0" indent="-285750">
              <a:buFont typeface="Arial" charset="0"/>
              <a:buChar char="•"/>
            </a:pPr>
            <a:r>
              <a:rPr lang="fr-FR" dirty="0">
                <a:solidFill>
                  <a:schemeClr val="tx2"/>
                </a:solidFill>
              </a:rPr>
              <a:t>Participer aux commissions de recrutement et titularisation des BOE (en tant que membre du jury)</a:t>
            </a:r>
          </a:p>
          <a:p>
            <a:pPr marL="285750" lvl="0" indent="-285750">
              <a:buFont typeface="Arial" charset="0"/>
              <a:buChar char="•"/>
            </a:pPr>
            <a:r>
              <a:rPr lang="fr-FR" dirty="0">
                <a:solidFill>
                  <a:schemeClr val="tx2"/>
                </a:solidFill>
              </a:rPr>
              <a:t>Sensibiliser les Directeurs, Responsables et Personnels de composantes, services au handicap</a:t>
            </a:r>
          </a:p>
          <a:p>
            <a:pPr marL="285750" lvl="0" indent="-285750">
              <a:buFont typeface="Arial" charset="0"/>
              <a:buChar char="•"/>
            </a:pPr>
            <a:r>
              <a:rPr lang="fr-FR" dirty="0">
                <a:solidFill>
                  <a:schemeClr val="tx2"/>
                </a:solidFill>
              </a:rPr>
              <a:t>Construire des campagnes de sensibilisation au handicap, tables rondes, conférences, animations en lien avec les partenaires et professionnels internes et externes</a:t>
            </a:r>
          </a:p>
          <a:p>
            <a:pPr marL="285750" lvl="0" indent="-285750">
              <a:buFont typeface="Arial" charset="0"/>
              <a:buChar char="•"/>
            </a:pPr>
            <a:r>
              <a:rPr lang="fr-FR" dirty="0">
                <a:solidFill>
                  <a:schemeClr val="tx2"/>
                </a:solidFill>
              </a:rPr>
              <a:t>Assurer le suivi financier des dépenses relatives au handicap</a:t>
            </a:r>
          </a:p>
          <a:p>
            <a:pPr marL="285750" lvl="0" indent="-285750">
              <a:buFont typeface="Arial" charset="0"/>
              <a:buChar char="•"/>
            </a:pPr>
            <a:r>
              <a:rPr lang="fr-FR" dirty="0">
                <a:solidFill>
                  <a:schemeClr val="tx2"/>
                </a:solidFill>
              </a:rPr>
              <a:t>Participer aux déclarations annuelles des BOE (enquêtes MESRI et bilans FIPHFP)</a:t>
            </a:r>
          </a:p>
          <a:p>
            <a:pPr marL="285750" lvl="0" indent="-285750">
              <a:buFont typeface="Arial" charset="0"/>
              <a:buChar char="•"/>
            </a:pPr>
            <a:r>
              <a:rPr lang="fr-FR" dirty="0">
                <a:solidFill>
                  <a:schemeClr val="tx2"/>
                </a:solidFill>
              </a:rPr>
              <a:t>Gérer un travail en réseau, partenarial, interministériel et avec les collectivités territoriales</a:t>
            </a:r>
          </a:p>
          <a:p>
            <a:pPr marL="285750" lvl="0" indent="-285750">
              <a:buFont typeface="Arial" charset="0"/>
              <a:buChar char="•"/>
            </a:pPr>
            <a:r>
              <a:rPr lang="fr-FR" dirty="0">
                <a:solidFill>
                  <a:schemeClr val="tx2"/>
                </a:solidFill>
              </a:rPr>
              <a:t>Impulser et coordonner toutes les actions avec les parties prenantes y compris les partenaires extérieurs</a:t>
            </a:r>
          </a:p>
          <a:p>
            <a:pPr marL="285750" lvl="0" indent="-285750">
              <a:buFont typeface="Arial" charset="0"/>
              <a:buChar char="•"/>
            </a:pPr>
            <a:r>
              <a:rPr lang="fr-FR" dirty="0">
                <a:solidFill>
                  <a:schemeClr val="tx2"/>
                </a:solidFill>
              </a:rPr>
              <a:t>Elaborer et mettre en place un plan de communication interne et externe</a:t>
            </a:r>
          </a:p>
          <a:p>
            <a:pPr marL="285750" lvl="0" indent="-285750">
              <a:buFont typeface="Arial" charset="0"/>
              <a:buChar char="•"/>
            </a:pPr>
            <a:r>
              <a:rPr lang="fr-FR" dirty="0">
                <a:solidFill>
                  <a:schemeClr val="tx2"/>
                </a:solidFill>
              </a:rPr>
              <a:t>Traiter de problématiques en lien avec les politiques sociales (QVT, RPS)</a:t>
            </a:r>
          </a:p>
          <a:p>
            <a:pPr marL="285750" lvl="0" indent="-285750">
              <a:buFont typeface="Arial" charset="0"/>
              <a:buChar char="•"/>
            </a:pPr>
            <a:r>
              <a:rPr lang="fr-FR" dirty="0">
                <a:solidFill>
                  <a:schemeClr val="tx2"/>
                </a:solidFill>
              </a:rPr>
              <a:t>Mettre en place une politique de sous-traitance (achats responsables) avec les ESAT et Entreprises adaptées du Département (</a:t>
            </a:r>
            <a:r>
              <a:rPr lang="fr-FR" dirty="0" err="1">
                <a:solidFill>
                  <a:schemeClr val="tx2"/>
                </a:solidFill>
              </a:rPr>
              <a:t>Avencod</a:t>
            </a:r>
            <a:r>
              <a:rPr lang="fr-FR" dirty="0">
                <a:solidFill>
                  <a:schemeClr val="tx2"/>
                </a:solidFill>
              </a:rPr>
              <a:t>, </a:t>
            </a:r>
            <a:r>
              <a:rPr lang="fr-FR" dirty="0" err="1">
                <a:solidFill>
                  <a:schemeClr val="tx2"/>
                </a:solidFill>
              </a:rPr>
              <a:t>Adapei</a:t>
            </a:r>
            <a:r>
              <a:rPr lang="fr-FR" dirty="0">
                <a:solidFill>
                  <a:schemeClr val="tx2"/>
                </a:solidFill>
              </a:rPr>
              <a:t>, </a:t>
            </a:r>
            <a:r>
              <a:rPr lang="fr-FR" dirty="0" err="1">
                <a:solidFill>
                  <a:schemeClr val="tx2"/>
                </a:solidFill>
              </a:rPr>
              <a:t>Esatittude</a:t>
            </a:r>
            <a:r>
              <a:rPr lang="fr-FR" dirty="0">
                <a:solidFill>
                  <a:schemeClr val="tx2"/>
                </a:solidFill>
              </a:rPr>
              <a:t>…)</a:t>
            </a:r>
          </a:p>
        </p:txBody>
      </p:sp>
      <p:sp>
        <p:nvSpPr>
          <p:cNvPr id="3" name="ZoneTexte 2"/>
          <p:cNvSpPr txBox="1"/>
          <p:nvPr/>
        </p:nvSpPr>
        <p:spPr>
          <a:xfrm>
            <a:off x="2474692" y="112385"/>
            <a:ext cx="8359789" cy="461665"/>
          </a:xfrm>
          <a:prstGeom prst="rect">
            <a:avLst/>
          </a:prstGeom>
          <a:noFill/>
        </p:spPr>
        <p:txBody>
          <a:bodyPr wrap="none" rtlCol="0">
            <a:spAutoFit/>
          </a:bodyPr>
          <a:lstStyle/>
          <a:p>
            <a:pPr lvl="0" algn="ctr"/>
            <a:r>
              <a:rPr lang="fr-FR" sz="2400" b="1" dirty="0">
                <a:solidFill>
                  <a:srgbClr val="0070C0"/>
                </a:solidFill>
              </a:rPr>
              <a:t>Missions du Correspondant Handicap dans la Fonction </a:t>
            </a:r>
            <a:r>
              <a:rPr lang="fr-FR" sz="2400" b="1">
                <a:solidFill>
                  <a:srgbClr val="0070C0"/>
                </a:solidFill>
              </a:rPr>
              <a:t>Publique </a:t>
            </a:r>
            <a:endParaRPr lang="fr-FR" sz="2400" b="1" dirty="0">
              <a:solidFill>
                <a:srgbClr val="0070C0"/>
              </a:solidFill>
            </a:endParaRPr>
          </a:p>
        </p:txBody>
      </p:sp>
    </p:spTree>
    <p:extLst>
      <p:ext uri="{BB962C8B-B14F-4D97-AF65-F5344CB8AC3E}">
        <p14:creationId xmlns:p14="http://schemas.microsoft.com/office/powerpoint/2010/main" val="10423617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339691" y="1850729"/>
            <a:ext cx="9586792" cy="954107"/>
          </a:xfrm>
          <a:prstGeom prst="rect">
            <a:avLst/>
          </a:prstGeom>
          <a:noFill/>
        </p:spPr>
        <p:txBody>
          <a:bodyPr wrap="none" rtlCol="0">
            <a:spAutoFit/>
          </a:bodyPr>
          <a:lstStyle/>
          <a:p>
            <a:pPr algn="ctr"/>
            <a:r>
              <a:rPr lang="fr-FR" sz="2800" b="1" dirty="0">
                <a:solidFill>
                  <a:srgbClr val="0070C0"/>
                </a:solidFill>
                <a:hlinkClick r:id="rId2"/>
              </a:rPr>
              <a:t>LE GUIDE DU RÉFÉRENT HANDICAP DE LA FONCTION PUBLIQUE</a:t>
            </a:r>
          </a:p>
          <a:p>
            <a:pPr algn="ctr"/>
            <a:r>
              <a:rPr lang="fr-FR" sz="2800" b="1" dirty="0">
                <a:solidFill>
                  <a:srgbClr val="0070C0"/>
                </a:solidFill>
                <a:hlinkClick r:id="rId2"/>
              </a:rPr>
              <a:t>HANDI-PACTES PACA</a:t>
            </a:r>
            <a:endParaRPr lang="fr-FR" sz="2800" b="1" dirty="0">
              <a:solidFill>
                <a:srgbClr val="0070C0"/>
              </a:solidFill>
            </a:endParaRPr>
          </a:p>
        </p:txBody>
      </p:sp>
      <p:pic>
        <p:nvPicPr>
          <p:cNvPr id="3" name="Image 2"/>
          <p:cNvPicPr>
            <a:picLocks noChangeAspect="1"/>
          </p:cNvPicPr>
          <p:nvPr/>
        </p:nvPicPr>
        <p:blipFill>
          <a:blip r:embed="rId3"/>
          <a:stretch>
            <a:fillRect/>
          </a:stretch>
        </p:blipFill>
        <p:spPr>
          <a:xfrm>
            <a:off x="2481837" y="3282173"/>
            <a:ext cx="6636763" cy="2750327"/>
          </a:xfrm>
          <a:prstGeom prst="rect">
            <a:avLst/>
          </a:prstGeom>
        </p:spPr>
      </p:pic>
    </p:spTree>
    <p:extLst>
      <p:ext uri="{BB962C8B-B14F-4D97-AF65-F5344CB8AC3E}">
        <p14:creationId xmlns:p14="http://schemas.microsoft.com/office/powerpoint/2010/main" val="4948868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032000" y="215900"/>
            <a:ext cx="8724900" cy="584775"/>
          </a:xfrm>
          <a:prstGeom prst="rect">
            <a:avLst/>
          </a:prstGeom>
          <a:noFill/>
        </p:spPr>
        <p:txBody>
          <a:bodyPr wrap="square" rtlCol="0">
            <a:spAutoFit/>
          </a:bodyPr>
          <a:lstStyle/>
          <a:p>
            <a:pPr algn="ctr"/>
            <a:r>
              <a:rPr lang="fr-FR" sz="3200" b="1" dirty="0">
                <a:solidFill>
                  <a:srgbClr val="0070C0"/>
                </a:solidFill>
              </a:rPr>
              <a:t>LE MAINTIEN DANS L’EMPLOI</a:t>
            </a:r>
          </a:p>
        </p:txBody>
      </p:sp>
      <p:sp>
        <p:nvSpPr>
          <p:cNvPr id="3" name="ZoneTexte 2"/>
          <p:cNvSpPr txBox="1"/>
          <p:nvPr/>
        </p:nvSpPr>
        <p:spPr>
          <a:xfrm>
            <a:off x="482600" y="1577518"/>
            <a:ext cx="11290300" cy="4801314"/>
          </a:xfrm>
          <a:prstGeom prst="rect">
            <a:avLst/>
          </a:prstGeom>
          <a:noFill/>
        </p:spPr>
        <p:txBody>
          <a:bodyPr wrap="square" rtlCol="0">
            <a:spAutoFit/>
          </a:bodyPr>
          <a:lstStyle/>
          <a:p>
            <a:r>
              <a:rPr lang="fr-FR" sz="1600" b="1" dirty="0"/>
              <a:t> </a:t>
            </a:r>
            <a:endParaRPr lang="fr-FR" sz="1600" dirty="0"/>
          </a:p>
          <a:p>
            <a:pPr marL="285750" indent="-285750">
              <a:buFont typeface="Wingdings" charset="2"/>
              <a:buChar char="Ø"/>
            </a:pPr>
            <a:r>
              <a:rPr lang="fr-FR" sz="1600" dirty="0"/>
              <a:t> Il ne s’agit pas seulement de conserver une personne sur son poste actuel mais de lui </a:t>
            </a:r>
            <a:r>
              <a:rPr lang="fr-FR" sz="1600" b="1" dirty="0"/>
              <a:t>ouvrir également les champs du possible par une mobilité interne.</a:t>
            </a:r>
          </a:p>
          <a:p>
            <a:pPr marL="285750" indent="-285750">
              <a:buFont typeface="Wingdings" charset="2"/>
              <a:buChar char="Ø"/>
            </a:pPr>
            <a:r>
              <a:rPr lang="fr-FR" sz="1600" dirty="0"/>
              <a:t>Pour cela, le </a:t>
            </a:r>
            <a:r>
              <a:rPr lang="fr-FR" sz="1600" b="1" dirty="0"/>
              <a:t>suivi est primordial par la </a:t>
            </a:r>
            <a:r>
              <a:rPr lang="fr-FR" sz="1600" dirty="0"/>
              <a:t>gestion prévisionnelle des emplois et compétences (</a:t>
            </a:r>
            <a:r>
              <a:rPr lang="fr-FR" sz="1600" b="1" dirty="0"/>
              <a:t>GPEC</a:t>
            </a:r>
            <a:r>
              <a:rPr lang="fr-FR" sz="1600" dirty="0"/>
              <a:t>), </a:t>
            </a:r>
            <a:r>
              <a:rPr lang="fr-FR" sz="1600" b="1" dirty="0"/>
              <a:t>le manager, la médecine du travail ou de prévention et la mission handicap.</a:t>
            </a:r>
          </a:p>
          <a:p>
            <a:pPr marL="285750" indent="-285750">
              <a:buFont typeface="Wingdings" charset="2"/>
              <a:buChar char="Ø"/>
            </a:pPr>
            <a:r>
              <a:rPr lang="fr-FR" sz="1600" dirty="0"/>
              <a:t>Le maintien en emploi élargit le champs au </a:t>
            </a:r>
            <a:r>
              <a:rPr lang="fr-FR" sz="1600" b="1" dirty="0"/>
              <a:t>reclassement dans un autre service, un repositionnement externe ou à la réorientation professionnelle </a:t>
            </a:r>
            <a:r>
              <a:rPr lang="fr-FR" sz="1600" dirty="0"/>
              <a:t>dans une logique de sécurisation du parcours professionnel</a:t>
            </a:r>
            <a:r>
              <a:rPr lang="fr-FR" sz="1600" b="1" dirty="0"/>
              <a:t>.</a:t>
            </a:r>
          </a:p>
          <a:p>
            <a:pPr marL="285750" indent="-285750">
              <a:buFont typeface="Wingdings" charset="2"/>
              <a:buChar char="Ø"/>
            </a:pPr>
            <a:r>
              <a:rPr lang="fr-FR" sz="1600" b="1" dirty="0"/>
              <a:t>Les acteurs internes du maintien en emploi </a:t>
            </a:r>
            <a:r>
              <a:rPr lang="fr-FR" sz="1600" dirty="0"/>
              <a:t>sont l’équipe des Ressources Humaines, le Correspondant handicap, le médecin de prévention et l’assistant de service social.</a:t>
            </a:r>
          </a:p>
          <a:p>
            <a:pPr marL="285750" indent="-285750">
              <a:buFont typeface="Wingdings" charset="2"/>
              <a:buChar char="Ø"/>
            </a:pPr>
            <a:r>
              <a:rPr lang="fr-FR" sz="1600" b="1" dirty="0"/>
              <a:t>Les acteurs externes </a:t>
            </a:r>
            <a:r>
              <a:rPr lang="fr-FR" sz="1600" dirty="0"/>
              <a:t>sont la MDPH 06, la CDAPH et le SAMETH 06(Service du Maintien dans l’Emploi).</a:t>
            </a:r>
          </a:p>
          <a:p>
            <a:pPr marL="285750" indent="-285750">
              <a:buFont typeface="Wingdings" charset="2"/>
              <a:buChar char="Ø"/>
            </a:pPr>
            <a:endParaRPr lang="fr-FR" sz="1600" dirty="0"/>
          </a:p>
          <a:p>
            <a:pPr marL="285750" indent="-285750">
              <a:buFont typeface="Wingdings" charset="2"/>
              <a:buChar char="Ø"/>
            </a:pPr>
            <a:r>
              <a:rPr lang="fr-FR" sz="1600" b="1" dirty="0"/>
              <a:t>Les acteurs ressources externes </a:t>
            </a:r>
            <a:r>
              <a:rPr lang="fr-FR" sz="1600" dirty="0"/>
              <a:t>sont le réseau des Cap emploi et Pôle emploi au moment de l’intégration, pour l’accompagnement des salariés/agents en poste, l’</a:t>
            </a:r>
            <a:r>
              <a:rPr lang="fr-FR" sz="1600" dirty="0" err="1"/>
              <a:t>Agefiph</a:t>
            </a:r>
            <a:r>
              <a:rPr lang="fr-FR" sz="1600" dirty="0"/>
              <a:t>, le FIPHFP, les MDPH, les associations et les prestataires et cabinets spécialisés.</a:t>
            </a:r>
          </a:p>
          <a:p>
            <a:pPr marL="285750" indent="-285750">
              <a:buFont typeface="Wingdings" charset="2"/>
              <a:buChar char="Ø"/>
            </a:pPr>
            <a:endParaRPr lang="fr-FR" sz="1600" dirty="0"/>
          </a:p>
          <a:p>
            <a:pPr marL="285750" indent="-285750">
              <a:buFont typeface="Wingdings" charset="2"/>
              <a:buChar char="Ø"/>
            </a:pPr>
            <a:r>
              <a:rPr lang="fr-FR" sz="1600" dirty="0"/>
              <a:t>L’important est de favoriser le signalement le plus précoce possible, d’intervenir le plus en amont des difficultés, de favoriser la prise en charge </a:t>
            </a:r>
            <a:r>
              <a:rPr lang="fr-FR" sz="1600" dirty="0" err="1"/>
              <a:t>pluriprofessionnelle</a:t>
            </a:r>
            <a:r>
              <a:rPr lang="fr-FR" sz="1600" dirty="0"/>
              <a:t>.</a:t>
            </a:r>
          </a:p>
          <a:p>
            <a:pPr marL="285750" indent="-285750">
              <a:buFont typeface="Wingdings" charset="2"/>
              <a:buChar char="Ø"/>
            </a:pPr>
            <a:r>
              <a:rPr lang="fr-FR" sz="1600" dirty="0"/>
              <a:t> </a:t>
            </a:r>
            <a:r>
              <a:rPr lang="fr-FR" sz="1600" b="1" dirty="0"/>
              <a:t>Les prestations mobilisables </a:t>
            </a:r>
            <a:r>
              <a:rPr lang="fr-FR" sz="1600" dirty="0"/>
              <a:t>dans une situation de maintien sont des prestations spécifiques d’orientation professionnelle (PSOP), une étude ergonomique soit une étude préalable à l’aménagement et à l’adaptation des situations de travail (EPAAST ou PAS).</a:t>
            </a:r>
          </a:p>
          <a:p>
            <a:r>
              <a:rPr lang="fr-FR" dirty="0"/>
              <a:t> </a:t>
            </a:r>
          </a:p>
        </p:txBody>
      </p:sp>
      <p:sp>
        <p:nvSpPr>
          <p:cNvPr id="4" name="ZoneTexte 3"/>
          <p:cNvSpPr txBox="1"/>
          <p:nvPr/>
        </p:nvSpPr>
        <p:spPr>
          <a:xfrm>
            <a:off x="814335" y="953988"/>
            <a:ext cx="11604780" cy="861774"/>
          </a:xfrm>
          <a:prstGeom prst="rect">
            <a:avLst/>
          </a:prstGeom>
          <a:noFill/>
        </p:spPr>
        <p:txBody>
          <a:bodyPr wrap="none" rtlCol="0">
            <a:spAutoFit/>
          </a:bodyPr>
          <a:lstStyle/>
          <a:p>
            <a:pPr algn="ctr"/>
            <a:r>
              <a:rPr lang="fr-FR" sz="1600" b="1" dirty="0">
                <a:solidFill>
                  <a:srgbClr val="FF0000"/>
                </a:solidFill>
              </a:rPr>
              <a:t>Il consiste en un ensemble d’actions pour qu’une personne continue à exercer de manière durable une activité professionnelle</a:t>
            </a:r>
          </a:p>
          <a:p>
            <a:pPr algn="ctr"/>
            <a:r>
              <a:rPr lang="fr-FR" sz="1600" b="1" dirty="0">
                <a:solidFill>
                  <a:srgbClr val="FF0000"/>
                </a:solidFill>
              </a:rPr>
              <a:t> adaptée à son état de santé,  grâce à des aménagements ou un reclassement.</a:t>
            </a:r>
          </a:p>
          <a:p>
            <a:endParaRPr lang="fr-FR" dirty="0"/>
          </a:p>
        </p:txBody>
      </p:sp>
    </p:spTree>
    <p:extLst>
      <p:ext uri="{BB962C8B-B14F-4D97-AF65-F5344CB8AC3E}">
        <p14:creationId xmlns:p14="http://schemas.microsoft.com/office/powerpoint/2010/main" val="8321891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08919" y="382555"/>
            <a:ext cx="9544880" cy="1174144"/>
          </a:xfrm>
        </p:spPr>
        <p:txBody>
          <a:bodyPr>
            <a:normAutofit fontScale="90000"/>
          </a:bodyPr>
          <a:lstStyle/>
          <a:p>
            <a:r>
              <a:rPr lang="fr-FR">
                <a:solidFill>
                  <a:srgbClr val="0070C0"/>
                </a:solidFill>
                <a:latin typeface="+mn-lt"/>
              </a:rPr>
              <a:t>MISSION HANDICAP </a:t>
            </a:r>
            <a:r>
              <a:rPr lang="mr-IN">
                <a:solidFill>
                  <a:srgbClr val="0070C0"/>
                </a:solidFill>
                <a:latin typeface="+mn-lt"/>
              </a:rPr>
              <a:t>–</a:t>
            </a:r>
            <a:r>
              <a:rPr lang="fr-FR">
                <a:solidFill>
                  <a:srgbClr val="0070C0"/>
                </a:solidFill>
                <a:latin typeface="+mn-lt"/>
              </a:rPr>
              <a:t> RH </a:t>
            </a:r>
            <a:r>
              <a:rPr lang="mr-IN">
                <a:solidFill>
                  <a:srgbClr val="0070C0"/>
                </a:solidFill>
                <a:latin typeface="+mn-lt"/>
              </a:rPr>
              <a:t>–</a:t>
            </a:r>
            <a:r>
              <a:rPr lang="fr-FR">
                <a:solidFill>
                  <a:srgbClr val="0070C0"/>
                </a:solidFill>
                <a:latin typeface="+mn-lt"/>
              </a:rPr>
              <a:t> SANTÉ</a:t>
            </a:r>
            <a:br>
              <a:rPr lang="fr-FR">
                <a:solidFill>
                  <a:srgbClr val="0070C0"/>
                </a:solidFill>
                <a:latin typeface="+mn-lt"/>
              </a:rPr>
            </a:br>
            <a:r>
              <a:rPr lang="fr-FR" sz="3600">
                <a:solidFill>
                  <a:srgbClr val="00B050"/>
                </a:solidFill>
                <a:latin typeface="+mn-lt"/>
              </a:rPr>
              <a:t>vers une politique innovante et inclusive</a:t>
            </a:r>
          </a:p>
        </p:txBody>
      </p:sp>
      <p:sp>
        <p:nvSpPr>
          <p:cNvPr id="3" name="Espace réservé du contenu 2"/>
          <p:cNvSpPr>
            <a:spLocks noGrp="1"/>
          </p:cNvSpPr>
          <p:nvPr>
            <p:ph idx="1"/>
          </p:nvPr>
        </p:nvSpPr>
        <p:spPr>
          <a:xfrm>
            <a:off x="1347020" y="1825625"/>
            <a:ext cx="10006780" cy="4349033"/>
          </a:xfrm>
        </p:spPr>
        <p:txBody>
          <a:bodyPr>
            <a:normAutofit fontScale="85000" lnSpcReduction="20000"/>
          </a:bodyPr>
          <a:lstStyle/>
          <a:p>
            <a:pPr algn="ctr"/>
            <a:r>
              <a:rPr lang="fr-FR" sz="3000" b="1" i="1">
                <a:solidFill>
                  <a:srgbClr val="00B050"/>
                </a:solidFill>
                <a:latin typeface="+mn-lt"/>
              </a:rPr>
              <a:t>La santé au travail, c’est avant toute chose la compatibilité du poste de travail avec la santé du travailleur</a:t>
            </a:r>
            <a:r>
              <a:rPr lang="fr-FR" sz="3000" b="1" i="1">
                <a:solidFill>
                  <a:srgbClr val="0070C0"/>
                </a:solidFill>
                <a:latin typeface="+mn-lt"/>
              </a:rPr>
              <a:t> </a:t>
            </a:r>
          </a:p>
          <a:p>
            <a:r>
              <a:rPr lang="fr-FR" sz="3000" b="1">
                <a:solidFill>
                  <a:srgbClr val="0070C0"/>
                </a:solidFill>
                <a:latin typeface="+mn-lt"/>
              </a:rPr>
              <a:t>La Mission Handicap</a:t>
            </a:r>
            <a:r>
              <a:rPr lang="fr-FR" sz="3000">
                <a:solidFill>
                  <a:srgbClr val="0070C0"/>
                </a:solidFill>
                <a:latin typeface="+mn-lt"/>
              </a:rPr>
              <a:t>, une dynamique </a:t>
            </a:r>
            <a:r>
              <a:rPr lang="fr-FR" sz="3000" b="1">
                <a:solidFill>
                  <a:srgbClr val="0070C0"/>
                </a:solidFill>
                <a:latin typeface="+mn-lt"/>
              </a:rPr>
              <a:t>pluridisciplinaire</a:t>
            </a:r>
            <a:r>
              <a:rPr lang="fr-FR" sz="3000">
                <a:solidFill>
                  <a:srgbClr val="0070C0"/>
                </a:solidFill>
                <a:latin typeface="+mn-lt"/>
              </a:rPr>
              <a:t>, une politique </a:t>
            </a:r>
            <a:r>
              <a:rPr lang="fr-FR" sz="3000" b="1">
                <a:solidFill>
                  <a:srgbClr val="0070C0"/>
                </a:solidFill>
                <a:latin typeface="+mn-lt"/>
              </a:rPr>
              <a:t>transversale</a:t>
            </a:r>
            <a:r>
              <a:rPr lang="fr-FR" sz="3000">
                <a:solidFill>
                  <a:srgbClr val="0070C0"/>
                </a:solidFill>
                <a:latin typeface="+mn-lt"/>
              </a:rPr>
              <a:t> au sein de tous les sites, services et composantes de l’Université.</a:t>
            </a:r>
          </a:p>
          <a:p>
            <a:r>
              <a:rPr lang="fr-FR" sz="3000">
                <a:solidFill>
                  <a:srgbClr val="0070C0"/>
                </a:solidFill>
                <a:latin typeface="+mn-lt"/>
              </a:rPr>
              <a:t>Une </a:t>
            </a:r>
            <a:r>
              <a:rPr lang="fr-FR" sz="3000" b="1">
                <a:solidFill>
                  <a:srgbClr val="0070C0"/>
                </a:solidFill>
                <a:latin typeface="+mn-lt"/>
              </a:rPr>
              <a:t>Correspondante Handicap </a:t>
            </a:r>
            <a:r>
              <a:rPr lang="fr-FR" sz="3000">
                <a:solidFill>
                  <a:srgbClr val="0070C0"/>
                </a:solidFill>
                <a:latin typeface="+mn-lt"/>
              </a:rPr>
              <a:t>intégrée à la </a:t>
            </a:r>
            <a:r>
              <a:rPr lang="fr-FR" sz="3000" b="1">
                <a:solidFill>
                  <a:srgbClr val="0070C0"/>
                </a:solidFill>
                <a:latin typeface="+mn-lt"/>
              </a:rPr>
              <a:t>Direction des Ressources Humaines</a:t>
            </a:r>
            <a:r>
              <a:rPr lang="fr-FR" sz="3000">
                <a:solidFill>
                  <a:srgbClr val="0070C0"/>
                </a:solidFill>
                <a:latin typeface="+mn-lt"/>
              </a:rPr>
              <a:t> </a:t>
            </a:r>
            <a:r>
              <a:rPr lang="fr-FR" sz="3000" i="1">
                <a:solidFill>
                  <a:srgbClr val="0070C0"/>
                </a:solidFill>
                <a:latin typeface="+mn-lt"/>
              </a:rPr>
              <a:t>(et une Référente Handicap pour les étudiants à la Direction des Études et de la Formation)</a:t>
            </a:r>
            <a:r>
              <a:rPr lang="fr-FR" sz="3000">
                <a:solidFill>
                  <a:srgbClr val="0070C0"/>
                </a:solidFill>
                <a:latin typeface="+mn-lt"/>
              </a:rPr>
              <a:t>.</a:t>
            </a:r>
          </a:p>
          <a:p>
            <a:r>
              <a:rPr lang="fr-FR" sz="3000">
                <a:solidFill>
                  <a:srgbClr val="0070C0"/>
                </a:solidFill>
                <a:latin typeface="+mn-lt"/>
              </a:rPr>
              <a:t>Une équipe dédiée à l’étude et la mise en œuvre des </a:t>
            </a:r>
            <a:r>
              <a:rPr lang="fr-FR" sz="3000" b="1">
                <a:solidFill>
                  <a:srgbClr val="0070C0"/>
                </a:solidFill>
                <a:latin typeface="+mn-lt"/>
              </a:rPr>
              <a:t>aménagements</a:t>
            </a:r>
            <a:r>
              <a:rPr lang="fr-FR" sz="3000">
                <a:solidFill>
                  <a:srgbClr val="0070C0"/>
                </a:solidFill>
                <a:latin typeface="+mn-lt"/>
              </a:rPr>
              <a:t> de poste, en lien avec les préconisations du </a:t>
            </a:r>
            <a:r>
              <a:rPr lang="fr-FR" sz="3000" b="1">
                <a:solidFill>
                  <a:srgbClr val="0070C0"/>
                </a:solidFill>
                <a:latin typeface="+mn-lt"/>
              </a:rPr>
              <a:t>Médecin du SMPP</a:t>
            </a:r>
            <a:r>
              <a:rPr lang="fr-FR" sz="3000">
                <a:solidFill>
                  <a:srgbClr val="0070C0"/>
                </a:solidFill>
                <a:latin typeface="+mn-lt"/>
              </a:rPr>
              <a:t>.</a:t>
            </a:r>
          </a:p>
          <a:p>
            <a:r>
              <a:rPr lang="fr-FR" sz="3000">
                <a:solidFill>
                  <a:srgbClr val="0070C0"/>
                </a:solidFill>
                <a:latin typeface="+mn-lt"/>
              </a:rPr>
              <a:t>Une </a:t>
            </a:r>
            <a:r>
              <a:rPr lang="fr-FR" sz="3000" b="1">
                <a:solidFill>
                  <a:srgbClr val="0070C0"/>
                </a:solidFill>
                <a:latin typeface="+mn-lt"/>
              </a:rPr>
              <a:t>Commission Pluridisciplinaire d’Accompagnement au Projet Professionnel d’appui RH </a:t>
            </a:r>
            <a:r>
              <a:rPr lang="fr-FR" sz="3000">
                <a:solidFill>
                  <a:srgbClr val="0070C0"/>
                </a:solidFill>
                <a:latin typeface="+mn-lt"/>
              </a:rPr>
              <a:t>(DRH, CH, médecin, AS…) chargée d’étudier les situations individuelles complexes.</a:t>
            </a:r>
          </a:p>
          <a:p>
            <a:endParaRPr lang="fr-FR"/>
          </a:p>
        </p:txBody>
      </p:sp>
    </p:spTree>
    <p:extLst>
      <p:ext uri="{BB962C8B-B14F-4D97-AF65-F5344CB8AC3E}">
        <p14:creationId xmlns:p14="http://schemas.microsoft.com/office/powerpoint/2010/main" val="6056073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6">
            <a:extLst>
              <a:ext uri="{FF2B5EF4-FFF2-40B4-BE49-F238E27FC236}">
                <a16:creationId xmlns:a16="http://schemas.microsoft.com/office/drawing/2014/main" id="{70C7B85D-4439-4444-A8E8-0D99A0CF4A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7231" y="886119"/>
            <a:ext cx="7737535" cy="5202826"/>
          </a:xfrm>
          <a:prstGeom prst="rect">
            <a:avLst/>
          </a:prstGeom>
        </p:spPr>
      </p:pic>
    </p:spTree>
    <p:extLst>
      <p:ext uri="{BB962C8B-B14F-4D97-AF65-F5344CB8AC3E}">
        <p14:creationId xmlns:p14="http://schemas.microsoft.com/office/powerpoint/2010/main" val="9070472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09798" y="593372"/>
            <a:ext cx="9144001" cy="886119"/>
          </a:xfrm>
        </p:spPr>
        <p:txBody>
          <a:bodyPr>
            <a:normAutofit fontScale="90000"/>
          </a:bodyPr>
          <a:lstStyle/>
          <a:p>
            <a:r>
              <a:rPr lang="fr-FR" sz="3200" dirty="0">
                <a:solidFill>
                  <a:srgbClr val="0070C0"/>
                </a:solidFill>
                <a:latin typeface="+mn-lt"/>
              </a:rPr>
              <a:t>LES RELAIS INTERNES &amp; LES PARTENAIRES EXTERNES</a:t>
            </a:r>
            <a:br>
              <a:rPr lang="fr-FR" sz="3200" dirty="0">
                <a:solidFill>
                  <a:srgbClr val="0070C0"/>
                </a:solidFill>
                <a:latin typeface="+mn-lt"/>
              </a:rPr>
            </a:br>
            <a:r>
              <a:rPr lang="fr-FR" sz="3200" dirty="0">
                <a:solidFill>
                  <a:srgbClr val="0070C0"/>
                </a:solidFill>
                <a:latin typeface="+mn-lt"/>
              </a:rPr>
              <a:t>en soutien de la Santé et Santé mentale au travail</a:t>
            </a:r>
          </a:p>
        </p:txBody>
      </p:sp>
      <p:sp>
        <p:nvSpPr>
          <p:cNvPr id="3" name="Espace réservé du contenu 2"/>
          <p:cNvSpPr>
            <a:spLocks noGrp="1"/>
          </p:cNvSpPr>
          <p:nvPr>
            <p:ph idx="1"/>
          </p:nvPr>
        </p:nvSpPr>
        <p:spPr>
          <a:xfrm>
            <a:off x="2121307" y="1639473"/>
            <a:ext cx="9765893" cy="4417198"/>
          </a:xfrm>
        </p:spPr>
        <p:txBody>
          <a:bodyPr>
            <a:noAutofit/>
          </a:bodyPr>
          <a:lstStyle/>
          <a:p>
            <a:r>
              <a:rPr lang="fr-FR" sz="1600" b="1" dirty="0">
                <a:solidFill>
                  <a:srgbClr val="00B050"/>
                </a:solidFill>
                <a:latin typeface="+mn-lt"/>
              </a:rPr>
              <a:t>RELAIS INTERNES</a:t>
            </a:r>
          </a:p>
          <a:p>
            <a:r>
              <a:rPr lang="fr-FR" sz="1600" dirty="0">
                <a:solidFill>
                  <a:schemeClr val="tx2"/>
                </a:solidFill>
                <a:latin typeface="+mn-lt"/>
              </a:rPr>
              <a:t>La Mission Handicap</a:t>
            </a:r>
          </a:p>
          <a:p>
            <a:r>
              <a:rPr lang="fr-FR" sz="1600" dirty="0">
                <a:solidFill>
                  <a:schemeClr val="tx2"/>
                </a:solidFill>
                <a:latin typeface="+mn-lt"/>
              </a:rPr>
              <a:t>Le SMPP (Service de Médecine et de Prévention des Personnels) – La Psychologue</a:t>
            </a:r>
          </a:p>
          <a:p>
            <a:r>
              <a:rPr lang="fr-FR" sz="1600" dirty="0">
                <a:solidFill>
                  <a:schemeClr val="tx2"/>
                </a:solidFill>
                <a:latin typeface="+mn-lt"/>
              </a:rPr>
              <a:t>La Correspondante Handicap </a:t>
            </a:r>
            <a:r>
              <a:rPr lang="mr-IN" sz="1600" dirty="0">
                <a:solidFill>
                  <a:schemeClr val="tx2"/>
                </a:solidFill>
                <a:latin typeface="+mn-lt"/>
              </a:rPr>
              <a:t>–</a:t>
            </a:r>
            <a:r>
              <a:rPr lang="fr-FR" sz="1600" dirty="0">
                <a:solidFill>
                  <a:schemeClr val="tx2"/>
                </a:solidFill>
                <a:latin typeface="+mn-lt"/>
              </a:rPr>
              <a:t> Les acteurs RH</a:t>
            </a:r>
            <a:endParaRPr lang="fr-FR" sz="1600" dirty="0">
              <a:latin typeface="+mn-lt"/>
            </a:endParaRPr>
          </a:p>
          <a:p>
            <a:r>
              <a:rPr lang="fr-FR" sz="1600" b="1" dirty="0">
                <a:solidFill>
                  <a:srgbClr val="00B050"/>
                </a:solidFill>
                <a:latin typeface="+mn-lt"/>
              </a:rPr>
              <a:t>UN CONVENTIONNEMENT AVEC LE </a:t>
            </a:r>
            <a:r>
              <a:rPr lang="fr-FR" sz="1600" b="1" dirty="0">
                <a:solidFill>
                  <a:srgbClr val="00B050"/>
                </a:solidFill>
                <a:latin typeface="+mn-lt"/>
                <a:hlinkClick r:id="rId2"/>
              </a:rPr>
              <a:t>FIPHFP</a:t>
            </a:r>
            <a:r>
              <a:rPr lang="fr-FR" sz="1600" b="1" dirty="0">
                <a:solidFill>
                  <a:srgbClr val="00B050"/>
                </a:solidFill>
                <a:latin typeface="+mn-lt"/>
              </a:rPr>
              <a:t> POUR LE FINANCEMENT DES ACTIONS ENGAGÉES DANS LE RECRUTEMENT ET LE MAINTIEN DANS L’EMPLOI </a:t>
            </a:r>
            <a:r>
              <a:rPr lang="fr-FR" sz="1600" b="1" dirty="0">
                <a:latin typeface="+mn-lt"/>
              </a:rPr>
              <a:t>(Fonds pour l’Insertion des Personnes Handicapées dans la Fonction Publique)</a:t>
            </a:r>
          </a:p>
          <a:p>
            <a:r>
              <a:rPr lang="fr-FR" sz="1600" b="1" dirty="0">
                <a:solidFill>
                  <a:schemeClr val="tx2"/>
                </a:solidFill>
                <a:latin typeface="+mn-lt"/>
              </a:rPr>
              <a:t>Accompagnement dans l’emploi s</a:t>
            </a:r>
            <a:r>
              <a:rPr lang="fr-FR" sz="1600" dirty="0">
                <a:latin typeface="+mn-lt"/>
              </a:rPr>
              <a:t>ur le champ des troubles psychiques =&gt; </a:t>
            </a:r>
            <a:r>
              <a:rPr lang="fr-FR" sz="1600" b="1" dirty="0">
                <a:latin typeface="+mn-lt"/>
                <a:hlinkClick r:id="rId3"/>
              </a:rPr>
              <a:t>ISATIS </a:t>
            </a:r>
            <a:br>
              <a:rPr lang="fr-FR" sz="1600" b="1" dirty="0">
                <a:latin typeface="+mn-lt"/>
              </a:rPr>
            </a:br>
            <a:r>
              <a:rPr lang="fr-FR" sz="1600" dirty="0">
                <a:latin typeface="+mn-lt"/>
              </a:rPr>
              <a:t>des troubles cognitifs et auditifs =&gt; </a:t>
            </a:r>
            <a:r>
              <a:rPr lang="fr-FR" sz="1600" b="1" dirty="0">
                <a:latin typeface="+mn-lt"/>
                <a:hlinkClick r:id="rId4"/>
              </a:rPr>
              <a:t>URAPEDA</a:t>
            </a:r>
            <a:r>
              <a:rPr lang="fr-FR" sz="1600" dirty="0">
                <a:latin typeface="+mn-lt"/>
              </a:rPr>
              <a:t> (Prestations d’Appui Spécifique)</a:t>
            </a:r>
          </a:p>
          <a:p>
            <a:r>
              <a:rPr lang="fr-FR" sz="1600" b="1" dirty="0">
                <a:solidFill>
                  <a:srgbClr val="00B050"/>
                </a:solidFill>
                <a:latin typeface="+mn-lt"/>
              </a:rPr>
              <a:t>PARTENAIRES EXTERNES</a:t>
            </a:r>
          </a:p>
          <a:p>
            <a:pPr marL="285750" lvl="1" indent="-285750">
              <a:spcAft>
                <a:spcPts val="600"/>
              </a:spcAft>
              <a:defRPr/>
            </a:pPr>
            <a:r>
              <a:rPr lang="fr-FR" sz="1600" dirty="0">
                <a:solidFill>
                  <a:schemeClr val="tx2"/>
                </a:solidFill>
                <a:latin typeface="+mn-lt"/>
              </a:rPr>
              <a:t>Le </a:t>
            </a:r>
            <a:r>
              <a:rPr lang="fr-FR" sz="1600" b="1" dirty="0">
                <a:solidFill>
                  <a:schemeClr val="tx2"/>
                </a:solidFill>
                <a:latin typeface="+mn-lt"/>
                <a:hlinkClick r:id="rId5"/>
              </a:rPr>
              <a:t>SAMETH</a:t>
            </a:r>
            <a:r>
              <a:rPr lang="fr-FR" sz="1600" dirty="0">
                <a:solidFill>
                  <a:schemeClr val="tx2"/>
                </a:solidFill>
                <a:latin typeface="+mn-lt"/>
              </a:rPr>
              <a:t> (Service du Maintien dans l’Emploi </a:t>
            </a:r>
            <a:r>
              <a:rPr lang="mr-IN" sz="1600" dirty="0">
                <a:solidFill>
                  <a:schemeClr val="tx2"/>
                </a:solidFill>
                <a:latin typeface="+mn-lt"/>
              </a:rPr>
              <a:t>–</a:t>
            </a:r>
            <a:r>
              <a:rPr lang="fr-FR" sz="1600" dirty="0">
                <a:solidFill>
                  <a:schemeClr val="tx2"/>
                </a:solidFill>
                <a:latin typeface="+mn-lt"/>
              </a:rPr>
              <a:t> loi 2005) </a:t>
            </a:r>
            <a:r>
              <a:rPr lang="fr-FR" sz="1600" b="1" dirty="0">
                <a:solidFill>
                  <a:srgbClr val="339966"/>
                </a:solidFill>
                <a:latin typeface="+mn-lt"/>
              </a:rPr>
              <a:t>accompagne l’Université et l’agent,</a:t>
            </a:r>
            <a:r>
              <a:rPr lang="fr-FR" sz="1600" b="1" dirty="0">
                <a:solidFill>
                  <a:srgbClr val="26A895"/>
                </a:solidFill>
                <a:latin typeface="+mn-lt"/>
              </a:rPr>
              <a:t> </a:t>
            </a:r>
            <a:r>
              <a:rPr lang="fr-FR" sz="1600" dirty="0">
                <a:solidFill>
                  <a:schemeClr val="tx2"/>
                </a:solidFill>
                <a:latin typeface="+mn-lt"/>
              </a:rPr>
              <a:t>confrontés à une problématique de maintien dans l’emploi (risque d’inaptitude), dans la </a:t>
            </a:r>
            <a:r>
              <a:rPr lang="fr-FR" sz="1600" b="1" dirty="0">
                <a:solidFill>
                  <a:srgbClr val="339966"/>
                </a:solidFill>
                <a:latin typeface="+mn-lt"/>
              </a:rPr>
              <a:t>recherche et la mise en œuvre de solutions</a:t>
            </a:r>
            <a:r>
              <a:rPr lang="fr-FR" sz="1600" dirty="0">
                <a:solidFill>
                  <a:srgbClr val="339966"/>
                </a:solidFill>
                <a:latin typeface="+mn-lt"/>
              </a:rPr>
              <a:t> </a:t>
            </a:r>
            <a:r>
              <a:rPr lang="fr-FR" sz="1600" dirty="0">
                <a:solidFill>
                  <a:schemeClr val="tx2"/>
                </a:solidFill>
                <a:latin typeface="+mn-lt"/>
              </a:rPr>
              <a:t>permettant à la personne de rester dans l’emploi.</a:t>
            </a:r>
          </a:p>
          <a:p>
            <a:pPr marL="285750" lvl="1" indent="-285750">
              <a:spcAft>
                <a:spcPts val="600"/>
              </a:spcAft>
              <a:defRPr/>
            </a:pPr>
            <a:r>
              <a:rPr lang="fr-FR" sz="1600" dirty="0">
                <a:solidFill>
                  <a:schemeClr val="tx2"/>
                </a:solidFill>
                <a:latin typeface="+mn-lt"/>
              </a:rPr>
              <a:t>Le réseau </a:t>
            </a:r>
            <a:r>
              <a:rPr lang="fr-FR" sz="1600" b="1" dirty="0">
                <a:solidFill>
                  <a:schemeClr val="tx2"/>
                </a:solidFill>
                <a:latin typeface="+mn-lt"/>
                <a:hlinkClick r:id="rId6"/>
              </a:rPr>
              <a:t>HANDI-PACTE PACA</a:t>
            </a:r>
            <a:r>
              <a:rPr lang="fr-FR" sz="1600" b="1" dirty="0">
                <a:solidFill>
                  <a:schemeClr val="tx2"/>
                </a:solidFill>
                <a:latin typeface="+mn-lt"/>
              </a:rPr>
              <a:t> </a:t>
            </a:r>
            <a:r>
              <a:rPr lang="mr-IN" sz="1600" dirty="0">
                <a:solidFill>
                  <a:schemeClr val="tx2"/>
                </a:solidFill>
                <a:latin typeface="+mn-lt"/>
              </a:rPr>
              <a:t>–</a:t>
            </a:r>
            <a:r>
              <a:rPr lang="fr-FR" sz="1600" dirty="0">
                <a:solidFill>
                  <a:schemeClr val="tx2"/>
                </a:solidFill>
                <a:latin typeface="+mn-lt"/>
              </a:rPr>
              <a:t> PÔLE EMPLOI </a:t>
            </a:r>
            <a:r>
              <a:rPr lang="mr-IN" sz="1600" dirty="0">
                <a:solidFill>
                  <a:schemeClr val="tx2"/>
                </a:solidFill>
                <a:latin typeface="+mn-lt"/>
              </a:rPr>
              <a:t>–</a:t>
            </a:r>
            <a:r>
              <a:rPr lang="fr-FR" sz="1600" dirty="0">
                <a:solidFill>
                  <a:schemeClr val="tx2"/>
                </a:solidFill>
                <a:latin typeface="+mn-lt"/>
              </a:rPr>
              <a:t> CAP EMPLOI </a:t>
            </a:r>
            <a:r>
              <a:rPr lang="mr-IN" sz="1600" dirty="0">
                <a:solidFill>
                  <a:schemeClr val="tx2"/>
                </a:solidFill>
                <a:latin typeface="+mn-lt"/>
              </a:rPr>
              <a:t>–</a:t>
            </a:r>
            <a:r>
              <a:rPr lang="fr-FR" sz="1600" dirty="0">
                <a:solidFill>
                  <a:schemeClr val="tx2"/>
                </a:solidFill>
                <a:latin typeface="+mn-lt"/>
              </a:rPr>
              <a:t> La </a:t>
            </a:r>
            <a:r>
              <a:rPr lang="fr-FR" sz="1600" b="1" dirty="0">
                <a:solidFill>
                  <a:schemeClr val="tx2"/>
                </a:solidFill>
                <a:latin typeface="+mn-lt"/>
                <a:hlinkClick r:id="rId7"/>
              </a:rPr>
              <a:t>MDPH 06 </a:t>
            </a:r>
            <a:r>
              <a:rPr lang="mr-IN" sz="1600" dirty="0">
                <a:solidFill>
                  <a:schemeClr val="tx2"/>
                </a:solidFill>
                <a:latin typeface="+mn-lt"/>
              </a:rPr>
              <a:t>–</a:t>
            </a:r>
            <a:r>
              <a:rPr lang="fr-FR" sz="1600" dirty="0">
                <a:solidFill>
                  <a:schemeClr val="tx2"/>
                </a:solidFill>
                <a:latin typeface="+mn-lt"/>
              </a:rPr>
              <a:t> </a:t>
            </a:r>
            <a:r>
              <a:rPr lang="fr-FR" sz="1600" b="1" dirty="0">
                <a:solidFill>
                  <a:schemeClr val="tx2"/>
                </a:solidFill>
                <a:latin typeface="+mn-lt"/>
                <a:hlinkClick r:id="rId8"/>
              </a:rPr>
              <a:t>Le CRP Le CÔTEAU </a:t>
            </a:r>
            <a:r>
              <a:rPr lang="fr-FR" sz="1600" dirty="0">
                <a:solidFill>
                  <a:schemeClr val="tx2"/>
                </a:solidFill>
                <a:latin typeface="+mn-lt"/>
              </a:rPr>
              <a:t>(Centre de Réorientation Professionnelle) </a:t>
            </a:r>
            <a:r>
              <a:rPr lang="mr-IN" sz="1600" dirty="0">
                <a:solidFill>
                  <a:schemeClr val="tx2"/>
                </a:solidFill>
                <a:latin typeface="+mn-lt"/>
              </a:rPr>
              <a:t>–</a:t>
            </a:r>
            <a:r>
              <a:rPr lang="fr-FR" sz="1600" dirty="0">
                <a:solidFill>
                  <a:schemeClr val="tx2"/>
                </a:solidFill>
                <a:latin typeface="+mn-lt"/>
              </a:rPr>
              <a:t> </a:t>
            </a:r>
            <a:r>
              <a:rPr lang="fr-FR" sz="1600" b="1" dirty="0">
                <a:solidFill>
                  <a:schemeClr val="tx2"/>
                </a:solidFill>
                <a:latin typeface="+mn-lt"/>
                <a:hlinkClick r:id="rId9"/>
              </a:rPr>
              <a:t>CLUBHOUSE FRANCE</a:t>
            </a:r>
            <a:endParaRPr lang="fr-FR" sz="1600" b="1" dirty="0">
              <a:solidFill>
                <a:schemeClr val="tx2"/>
              </a:solidFill>
              <a:latin typeface="+mn-lt"/>
            </a:endParaRPr>
          </a:p>
        </p:txBody>
      </p:sp>
      <p:pic>
        <p:nvPicPr>
          <p:cNvPr id="7"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 y="2698230"/>
            <a:ext cx="2209798" cy="1244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4586990"/>
            <a:ext cx="2209797" cy="127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3421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68500" y="152400"/>
            <a:ext cx="9804400" cy="837385"/>
          </a:xfrm>
        </p:spPr>
        <p:txBody>
          <a:bodyPr>
            <a:normAutofit/>
          </a:bodyPr>
          <a:lstStyle/>
          <a:p>
            <a:r>
              <a:rPr lang="fr-FR" sz="3600" dirty="0">
                <a:solidFill>
                  <a:srgbClr val="0070C0"/>
                </a:solidFill>
                <a:latin typeface="+mn-lt"/>
              </a:rPr>
              <a:t>PARTENAIRE EXTERNE DU MAINTIEN - LE SAMETH</a:t>
            </a:r>
          </a:p>
        </p:txBody>
      </p:sp>
      <p:sp>
        <p:nvSpPr>
          <p:cNvPr id="3" name="Espace réservé du contenu 2"/>
          <p:cNvSpPr>
            <a:spLocks noGrp="1"/>
          </p:cNvSpPr>
          <p:nvPr>
            <p:ph idx="1"/>
          </p:nvPr>
        </p:nvSpPr>
        <p:spPr>
          <a:xfrm>
            <a:off x="952500" y="1254125"/>
            <a:ext cx="10985500" cy="4829175"/>
          </a:xfrm>
        </p:spPr>
        <p:txBody>
          <a:bodyPr>
            <a:normAutofit lnSpcReduction="10000"/>
          </a:bodyPr>
          <a:lstStyle/>
          <a:p>
            <a:pPr marL="0" indent="0" algn="ctr">
              <a:buNone/>
            </a:pPr>
            <a:r>
              <a:rPr lang="fr-FR" sz="2000" b="1" dirty="0">
                <a:latin typeface="+mn-lt"/>
              </a:rPr>
              <a:t>Le SAMETH (Service d'Aide pour le Maintien dans l'Emploi de Travailleurs Handicapés)</a:t>
            </a:r>
          </a:p>
          <a:p>
            <a:r>
              <a:rPr lang="fr-FR" sz="2000" dirty="0">
                <a:latin typeface="+mn-lt"/>
              </a:rPr>
              <a:t>Le rôle du </a:t>
            </a:r>
            <a:r>
              <a:rPr lang="fr-FR" sz="2000" dirty="0">
                <a:latin typeface="+mn-lt"/>
                <a:hlinkClick r:id="rId2"/>
              </a:rPr>
              <a:t>SAMETH</a:t>
            </a:r>
            <a:r>
              <a:rPr lang="fr-FR" sz="2000" dirty="0">
                <a:latin typeface="+mn-lt"/>
              </a:rPr>
              <a:t> est de </a:t>
            </a:r>
            <a:r>
              <a:rPr lang="fr-FR" sz="2000" b="1" dirty="0">
                <a:latin typeface="+mn-lt"/>
              </a:rPr>
              <a:t>faciliter le maintien dans l’emploi des personnes handicapées </a:t>
            </a:r>
            <a:r>
              <a:rPr lang="fr-FR" sz="2000" dirty="0">
                <a:latin typeface="+mn-lt"/>
              </a:rPr>
              <a:t>dans les entreprises du secteur privé et les établissements du secteur public. Il est un de nos grands </a:t>
            </a:r>
            <a:r>
              <a:rPr lang="fr-FR" sz="2000" b="1" dirty="0">
                <a:latin typeface="+mn-lt"/>
              </a:rPr>
              <a:t>partenaires-services en lien avec le FIPHFP</a:t>
            </a:r>
            <a:r>
              <a:rPr lang="fr-FR" sz="2000" dirty="0">
                <a:latin typeface="+mn-lt"/>
              </a:rPr>
              <a:t>.</a:t>
            </a:r>
          </a:p>
          <a:p>
            <a:r>
              <a:rPr lang="fr-FR" sz="2000" dirty="0">
                <a:latin typeface="+mn-lt"/>
              </a:rPr>
              <a:t>Il </a:t>
            </a:r>
            <a:r>
              <a:rPr lang="fr-FR" sz="2000" b="1" dirty="0">
                <a:latin typeface="+mn-lt"/>
              </a:rPr>
              <a:t>accompagne l’employeur et l’agent</a:t>
            </a:r>
            <a:r>
              <a:rPr lang="fr-FR" sz="2000" dirty="0">
                <a:latin typeface="+mn-lt"/>
              </a:rPr>
              <a:t>, confrontés à une </a:t>
            </a:r>
            <a:r>
              <a:rPr lang="fr-FR" sz="2000" b="1" dirty="0">
                <a:latin typeface="+mn-lt"/>
              </a:rPr>
              <a:t>problématique de maintien dans l’emploi </a:t>
            </a:r>
            <a:r>
              <a:rPr lang="fr-FR" sz="2000" dirty="0">
                <a:latin typeface="+mn-lt"/>
              </a:rPr>
              <a:t>(risque d’inaptitude), dans la </a:t>
            </a:r>
            <a:r>
              <a:rPr lang="fr-FR" sz="2000" b="1" dirty="0">
                <a:latin typeface="+mn-lt"/>
              </a:rPr>
              <a:t>recherche et la mise en œuvre de solutions </a:t>
            </a:r>
            <a:r>
              <a:rPr lang="fr-FR" sz="2000" dirty="0">
                <a:latin typeface="+mn-lt"/>
              </a:rPr>
              <a:t>permettant à la personne de rester dans l’emploi. Il apporte également </a:t>
            </a:r>
            <a:r>
              <a:rPr lang="fr-FR" sz="2000" b="1" dirty="0">
                <a:latin typeface="+mn-lt"/>
              </a:rPr>
              <a:t>conseil et expertise sur les mesures et les prestataires </a:t>
            </a:r>
            <a:r>
              <a:rPr lang="fr-FR" sz="2000" dirty="0">
                <a:latin typeface="+mn-lt"/>
              </a:rPr>
              <a:t>spécialisés à mobiliser pour réussir à </a:t>
            </a:r>
            <a:r>
              <a:rPr lang="fr-FR" sz="2000" b="1" dirty="0">
                <a:latin typeface="+mn-lt"/>
              </a:rPr>
              <a:t>identifier les situations invalidantes </a:t>
            </a:r>
            <a:r>
              <a:rPr lang="fr-FR" sz="2000" dirty="0">
                <a:latin typeface="+mn-lt"/>
              </a:rPr>
              <a:t>et ainsi trouver les moyens </a:t>
            </a:r>
            <a:r>
              <a:rPr lang="fr-FR" sz="2000" b="1" dirty="0">
                <a:latin typeface="+mn-lt"/>
              </a:rPr>
              <a:t>de compensation.</a:t>
            </a:r>
          </a:p>
          <a:p>
            <a:pPr marL="0" indent="0" algn="ctr">
              <a:buNone/>
            </a:pPr>
            <a:r>
              <a:rPr lang="fr-FR" sz="2000" b="1" dirty="0">
                <a:latin typeface="+mn-lt"/>
              </a:rPr>
              <a:t>Les points clés mis en avant par le SAMETH </a:t>
            </a:r>
            <a:endParaRPr lang="fr-FR" sz="2000" dirty="0">
              <a:latin typeface="+mn-lt"/>
            </a:endParaRPr>
          </a:p>
          <a:p>
            <a:pPr>
              <a:buFont typeface="Wingdings" charset="2"/>
              <a:buChar char="Ø"/>
            </a:pPr>
            <a:r>
              <a:rPr lang="fr-FR" sz="2000" dirty="0">
                <a:latin typeface="+mn-lt"/>
              </a:rPr>
              <a:t>Le handicap dans le travail, il faut en étudier les conséquences</a:t>
            </a:r>
          </a:p>
          <a:p>
            <a:pPr>
              <a:buFont typeface="Wingdings" charset="2"/>
              <a:buChar char="Ø"/>
            </a:pPr>
            <a:r>
              <a:rPr lang="fr-FR" sz="2000" dirty="0">
                <a:latin typeface="+mn-lt"/>
              </a:rPr>
              <a:t>Impliquer le collectif de travail</a:t>
            </a:r>
          </a:p>
          <a:p>
            <a:pPr>
              <a:buFont typeface="Wingdings" charset="2"/>
              <a:buChar char="Ø"/>
            </a:pPr>
            <a:r>
              <a:rPr lang="fr-FR" sz="2000" dirty="0">
                <a:latin typeface="+mn-lt"/>
              </a:rPr>
              <a:t>Étapes d'une adaptation de poste par la mise en œuvre de :</a:t>
            </a:r>
          </a:p>
          <a:p>
            <a:pPr>
              <a:buFontTx/>
              <a:buChar char="-"/>
            </a:pPr>
            <a:r>
              <a:rPr lang="fr-FR" sz="2000" dirty="0">
                <a:latin typeface="+mn-lt"/>
              </a:rPr>
              <a:t>Solutions techniques </a:t>
            </a:r>
            <a:r>
              <a:rPr lang="mr-IN" sz="2000" dirty="0">
                <a:latin typeface="+mn-lt"/>
              </a:rPr>
              <a:t>–</a:t>
            </a:r>
            <a:r>
              <a:rPr lang="fr-FR" sz="2000" dirty="0">
                <a:latin typeface="+mn-lt"/>
              </a:rPr>
              <a:t> formatives </a:t>
            </a:r>
            <a:r>
              <a:rPr lang="mr-IN" sz="2000" dirty="0">
                <a:latin typeface="+mn-lt"/>
              </a:rPr>
              <a:t>–</a:t>
            </a:r>
            <a:r>
              <a:rPr lang="fr-FR" sz="2000" dirty="0">
                <a:latin typeface="+mn-lt"/>
              </a:rPr>
              <a:t> organisationnelles</a:t>
            </a:r>
          </a:p>
          <a:p>
            <a:pPr>
              <a:buFontTx/>
              <a:buChar char="-"/>
            </a:pPr>
            <a:r>
              <a:rPr lang="fr-FR" sz="2000" dirty="0">
                <a:latin typeface="+mn-lt"/>
              </a:rPr>
              <a:t>Accompagnements spécifiques</a:t>
            </a:r>
          </a:p>
          <a:p>
            <a:endParaRPr lang="fr-FR" sz="2000" dirty="0">
              <a:latin typeface="+mn-lt"/>
            </a:endParaRPr>
          </a:p>
          <a:p>
            <a:pPr marL="0" marR="0" lvl="0" indent="0" defTabSz="914400" eaLnBrk="1" fontAlgn="auto" latinLnBrk="0" hangingPunct="1">
              <a:lnSpc>
                <a:spcPct val="100000"/>
              </a:lnSpc>
              <a:spcBef>
                <a:spcPts val="0"/>
              </a:spcBef>
              <a:spcAft>
                <a:spcPts val="0"/>
              </a:spcAft>
              <a:buClrTx/>
              <a:buSzTx/>
              <a:buFontTx/>
              <a:buNone/>
              <a:tabLst/>
              <a:defRPr/>
            </a:pPr>
            <a:endParaRPr lang="fr-FR" dirty="0"/>
          </a:p>
        </p:txBody>
      </p:sp>
    </p:spTree>
    <p:extLst>
      <p:ext uri="{BB962C8B-B14F-4D97-AF65-F5344CB8AC3E}">
        <p14:creationId xmlns:p14="http://schemas.microsoft.com/office/powerpoint/2010/main" val="7635432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81200" y="215900"/>
            <a:ext cx="9944100" cy="857191"/>
          </a:xfrm>
        </p:spPr>
        <p:txBody>
          <a:bodyPr>
            <a:noAutofit/>
          </a:bodyPr>
          <a:lstStyle/>
          <a:p>
            <a:r>
              <a:rPr lang="fr-FR" sz="3200" dirty="0">
                <a:solidFill>
                  <a:srgbClr val="0070C0"/>
                </a:solidFill>
                <a:latin typeface="+mn-lt"/>
              </a:rPr>
              <a:t>PARTENAIRES EXTERNES APPUIS SPÉCIFIQUES </a:t>
            </a:r>
            <a:r>
              <a:rPr lang="mr-IN" sz="3200" dirty="0">
                <a:solidFill>
                  <a:srgbClr val="0070C0"/>
                </a:solidFill>
                <a:latin typeface="+mn-lt"/>
              </a:rPr>
              <a:t>–</a:t>
            </a:r>
            <a:r>
              <a:rPr lang="fr-FR" sz="3200" dirty="0">
                <a:solidFill>
                  <a:srgbClr val="0070C0"/>
                </a:solidFill>
                <a:latin typeface="+mn-lt"/>
              </a:rPr>
              <a:t> P.A.S 1/2</a:t>
            </a:r>
          </a:p>
        </p:txBody>
      </p:sp>
      <p:sp>
        <p:nvSpPr>
          <p:cNvPr id="3" name="Espace réservé du contenu 2"/>
          <p:cNvSpPr>
            <a:spLocks noGrp="1"/>
          </p:cNvSpPr>
          <p:nvPr>
            <p:ph idx="1"/>
          </p:nvPr>
        </p:nvSpPr>
        <p:spPr>
          <a:xfrm>
            <a:off x="660400" y="1879600"/>
            <a:ext cx="11353800" cy="4318000"/>
          </a:xfrm>
        </p:spPr>
        <p:txBody>
          <a:bodyPr>
            <a:normAutofit fontScale="25000" lnSpcReduction="20000"/>
          </a:bodyPr>
          <a:lstStyle/>
          <a:p>
            <a:pPr marL="0" indent="0" algn="ctr">
              <a:buNone/>
            </a:pPr>
            <a:endParaRPr lang="fr-FR" sz="6400" b="1" dirty="0">
              <a:latin typeface="+mn-lt"/>
            </a:endParaRPr>
          </a:p>
          <a:p>
            <a:pPr>
              <a:lnSpc>
                <a:spcPct val="120000"/>
              </a:lnSpc>
            </a:pPr>
            <a:r>
              <a:rPr lang="fr-FR" sz="6400" dirty="0">
                <a:latin typeface="+mn-lt"/>
              </a:rPr>
              <a:t>Les </a:t>
            </a:r>
            <a:r>
              <a:rPr lang="fr-FR" sz="6400" b="1" dirty="0">
                <a:latin typeface="+mn-lt"/>
              </a:rPr>
              <a:t>P.A.S (Prestations d’Appuis Spécifiques) </a:t>
            </a:r>
            <a:r>
              <a:rPr lang="fr-FR" sz="6400" dirty="0">
                <a:latin typeface="+mn-lt"/>
              </a:rPr>
              <a:t>constituent une offre harmonisée </a:t>
            </a:r>
            <a:r>
              <a:rPr lang="fr-FR" sz="6400" b="1" dirty="0">
                <a:latin typeface="+mn-lt"/>
              </a:rPr>
              <a:t>adaptée aux handicaps psychiques, handicaps mentaux ou troubles cognitifs</a:t>
            </a:r>
            <a:r>
              <a:rPr lang="fr-FR" sz="6400" dirty="0">
                <a:latin typeface="+mn-lt"/>
              </a:rPr>
              <a:t>. Elles sont </a:t>
            </a:r>
            <a:r>
              <a:rPr lang="fr-FR" sz="6400" b="1" dirty="0">
                <a:latin typeface="+mn-lt"/>
              </a:rPr>
              <a:t>mobilisables en situation d’emploi </a:t>
            </a:r>
            <a:r>
              <a:rPr lang="fr-FR" sz="6400" dirty="0">
                <a:latin typeface="+mn-lt"/>
              </a:rPr>
              <a:t>(dans et vers l’emploi) </a:t>
            </a:r>
            <a:r>
              <a:rPr lang="fr-FR" sz="6400" b="1" dirty="0">
                <a:latin typeface="+mn-lt"/>
              </a:rPr>
              <a:t>ou de formation </a:t>
            </a:r>
            <a:r>
              <a:rPr lang="fr-FR" sz="6400" dirty="0">
                <a:latin typeface="+mn-lt"/>
              </a:rPr>
              <a:t>(formation professionnelle continue et alternance).</a:t>
            </a:r>
          </a:p>
          <a:p>
            <a:pPr>
              <a:lnSpc>
                <a:spcPct val="120000"/>
              </a:lnSpc>
            </a:pPr>
            <a:r>
              <a:rPr lang="fr-FR" sz="6400" b="1" dirty="0">
                <a:latin typeface="+mn-lt"/>
              </a:rPr>
              <a:t>En tant qu’établissement de droit public ayant signé une convention avec le FIPHFP, Université Côte d’Azur est éligible aux PAS, et peut donc en être un prescripteur.</a:t>
            </a:r>
          </a:p>
          <a:p>
            <a:pPr marL="0" indent="0">
              <a:lnSpc>
                <a:spcPct val="120000"/>
              </a:lnSpc>
              <a:buNone/>
            </a:pPr>
            <a:r>
              <a:rPr lang="fr-FR" sz="7200" b="1" dirty="0">
                <a:latin typeface="+mn-lt"/>
              </a:rPr>
              <a:t>La Correspondante handicap en lien avec la DRH et le SMPP mobilise des P.A.S pour ses agents auprès de prestataires </a:t>
            </a:r>
          </a:p>
          <a:p>
            <a:pPr marL="0" indent="0">
              <a:lnSpc>
                <a:spcPct val="120000"/>
              </a:lnSpc>
              <a:buNone/>
            </a:pPr>
            <a:r>
              <a:rPr lang="fr-FR" sz="6400" dirty="0">
                <a:latin typeface="+mn-lt"/>
                <a:hlinkClick r:id="rId2"/>
              </a:rPr>
              <a:t>ISATIS</a:t>
            </a:r>
            <a:r>
              <a:rPr lang="fr-FR" sz="6400" dirty="0">
                <a:latin typeface="+mn-lt"/>
              </a:rPr>
              <a:t> , spécialisé dans les </a:t>
            </a:r>
            <a:r>
              <a:rPr lang="fr-FR" sz="6400" b="1" dirty="0">
                <a:latin typeface="+mn-lt"/>
              </a:rPr>
              <a:t>handicaps mentaux et psychiques</a:t>
            </a:r>
            <a:r>
              <a:rPr lang="fr-FR" sz="6400" dirty="0">
                <a:latin typeface="+mn-lt"/>
              </a:rPr>
              <a:t> avec spécifiquement : </a:t>
            </a:r>
          </a:p>
          <a:p>
            <a:r>
              <a:rPr lang="fr-FR" sz="6400" dirty="0">
                <a:latin typeface="+mn-lt"/>
              </a:rPr>
              <a:t>Les troubles anxieux (affect douloureux qui va de l’inquiétude à la panique, sentiment de menace ou de danger vécu comme imminent) </a:t>
            </a:r>
          </a:p>
          <a:p>
            <a:r>
              <a:rPr lang="fr-FR" sz="6400" dirty="0">
                <a:latin typeface="+mn-lt"/>
              </a:rPr>
              <a:t>Les paranoïas (troubles graves de la personnalité : difficultés relationnelles, troubles du comportement et sentiment de persécution) </a:t>
            </a:r>
          </a:p>
          <a:p>
            <a:r>
              <a:rPr lang="fr-FR" sz="6400" dirty="0">
                <a:latin typeface="+mn-lt"/>
              </a:rPr>
              <a:t>Les schizophrénies (troubles graves de la personnalité : altération de la réalité, désorganisation de la pensée, déni de la maladie) </a:t>
            </a:r>
          </a:p>
          <a:p>
            <a:r>
              <a:rPr lang="fr-FR" sz="6400" dirty="0">
                <a:latin typeface="+mn-lt"/>
              </a:rPr>
              <a:t>Les troubles bipolaires ou la psychose maniaco-dépressive (récurrence et alternance des troubles maniaques et dépressifs avec intervalle libre) </a:t>
            </a:r>
            <a:br>
              <a:rPr lang="fr-FR" sz="6400" dirty="0">
                <a:latin typeface="+mn-lt"/>
              </a:rPr>
            </a:br>
            <a:endParaRPr lang="fr-FR" sz="6400" dirty="0">
              <a:latin typeface="+mn-lt"/>
            </a:endParaRPr>
          </a:p>
          <a:p>
            <a:endParaRPr lang="fr-FR" dirty="0"/>
          </a:p>
        </p:txBody>
      </p:sp>
      <p:sp>
        <p:nvSpPr>
          <p:cNvPr id="5" name="ZoneTexte 4"/>
          <p:cNvSpPr txBox="1"/>
          <p:nvPr/>
        </p:nvSpPr>
        <p:spPr>
          <a:xfrm>
            <a:off x="2552700" y="1245513"/>
            <a:ext cx="8547100" cy="461665"/>
          </a:xfrm>
          <a:prstGeom prst="rect">
            <a:avLst/>
          </a:prstGeom>
          <a:noFill/>
        </p:spPr>
        <p:txBody>
          <a:bodyPr wrap="square" rtlCol="0">
            <a:spAutoFit/>
          </a:bodyPr>
          <a:lstStyle/>
          <a:p>
            <a:pPr algn="ctr"/>
            <a:r>
              <a:rPr lang="fr-FR" sz="2400" b="1" dirty="0"/>
              <a:t>Nos prestataires pour les Prestations d’Appuis Spécifiques (P.A.S)</a:t>
            </a:r>
          </a:p>
        </p:txBody>
      </p:sp>
    </p:spTree>
    <p:extLst>
      <p:ext uri="{BB962C8B-B14F-4D97-AF65-F5344CB8AC3E}">
        <p14:creationId xmlns:p14="http://schemas.microsoft.com/office/powerpoint/2010/main" val="19294315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79600" y="182178"/>
            <a:ext cx="10071100" cy="915311"/>
          </a:xfrm>
        </p:spPr>
        <p:txBody>
          <a:bodyPr>
            <a:normAutofit/>
          </a:bodyPr>
          <a:lstStyle/>
          <a:p>
            <a:r>
              <a:rPr lang="fr-FR" sz="3200" dirty="0">
                <a:solidFill>
                  <a:srgbClr val="0070C0"/>
                </a:solidFill>
                <a:latin typeface="+mn-lt"/>
              </a:rPr>
              <a:t>PARTENAIRES EXTERNES APPUIS SPÉCIFIQUES </a:t>
            </a:r>
            <a:r>
              <a:rPr lang="mr-IN" sz="3200" dirty="0">
                <a:solidFill>
                  <a:srgbClr val="0070C0"/>
                </a:solidFill>
                <a:latin typeface="+mn-lt"/>
              </a:rPr>
              <a:t>–</a:t>
            </a:r>
            <a:r>
              <a:rPr lang="fr-FR" sz="3200" dirty="0">
                <a:solidFill>
                  <a:srgbClr val="0070C0"/>
                </a:solidFill>
                <a:latin typeface="+mn-lt"/>
              </a:rPr>
              <a:t> P.A.S 2/2</a:t>
            </a:r>
            <a:endParaRPr lang="fr-FR" sz="3200" dirty="0">
              <a:latin typeface="+mn-lt"/>
            </a:endParaRPr>
          </a:p>
        </p:txBody>
      </p:sp>
      <p:sp>
        <p:nvSpPr>
          <p:cNvPr id="3" name="Espace réservé du contenu 2"/>
          <p:cNvSpPr>
            <a:spLocks noGrp="1"/>
          </p:cNvSpPr>
          <p:nvPr>
            <p:ph idx="1"/>
          </p:nvPr>
        </p:nvSpPr>
        <p:spPr>
          <a:xfrm>
            <a:off x="1117600" y="1574920"/>
            <a:ext cx="10833100" cy="4625731"/>
          </a:xfrm>
        </p:spPr>
        <p:txBody>
          <a:bodyPr>
            <a:normAutofit fontScale="25000" lnSpcReduction="20000"/>
          </a:bodyPr>
          <a:lstStyle/>
          <a:p>
            <a:endParaRPr lang="fr-FR" sz="5500" dirty="0">
              <a:latin typeface="+mn-lt"/>
              <a:hlinkClick r:id="rId2"/>
            </a:endParaRPr>
          </a:p>
          <a:p>
            <a:pPr marL="0" indent="0">
              <a:buNone/>
            </a:pPr>
            <a:r>
              <a:rPr lang="fr-FR" sz="6400" dirty="0">
                <a:latin typeface="+mn-lt"/>
                <a:hlinkClick r:id="rId2"/>
              </a:rPr>
              <a:t>URAPEDA</a:t>
            </a:r>
            <a:r>
              <a:rPr lang="fr-FR" sz="6400" dirty="0">
                <a:latin typeface="+mn-lt"/>
              </a:rPr>
              <a:t>, spécialisé dans les troubles auditifs et cognitifs, ses principales prestations :</a:t>
            </a:r>
          </a:p>
          <a:p>
            <a:pPr>
              <a:lnSpc>
                <a:spcPct val="120000"/>
              </a:lnSpc>
              <a:buFont typeface="Wingdings" charset="2"/>
              <a:buChar char="Ø"/>
            </a:pPr>
            <a:r>
              <a:rPr lang="fr-FR" sz="6400" dirty="0">
                <a:latin typeface="+mn-lt"/>
              </a:rPr>
              <a:t>Conseils pour l’accès et le maintien dans l’emploi des </a:t>
            </a:r>
            <a:r>
              <a:rPr lang="fr-FR" sz="6400" b="1" dirty="0">
                <a:latin typeface="+mn-lt"/>
              </a:rPr>
              <a:t>personnes sourdes ou malentendantes</a:t>
            </a:r>
            <a:r>
              <a:rPr lang="fr-FR" sz="6400" dirty="0">
                <a:latin typeface="+mn-lt"/>
              </a:rPr>
              <a:t> financés par le </a:t>
            </a:r>
            <a:r>
              <a:rPr lang="fr-FR" sz="6400" b="1" dirty="0">
                <a:latin typeface="+mn-lt"/>
              </a:rPr>
              <a:t>FIPHFP,</a:t>
            </a:r>
            <a:r>
              <a:rPr lang="fr-FR" sz="6400" dirty="0">
                <a:latin typeface="+mn-lt"/>
              </a:rPr>
              <a:t> l’interprétariat LSF/LPC, les formations adaptées, l’information et sensibilisation à la surdité et appui technique ;</a:t>
            </a:r>
          </a:p>
          <a:p>
            <a:pPr>
              <a:lnSpc>
                <a:spcPct val="120000"/>
              </a:lnSpc>
              <a:buFont typeface="Wingdings" charset="2"/>
              <a:buChar char="Ø"/>
            </a:pPr>
            <a:r>
              <a:rPr lang="fr-FR" sz="6400" dirty="0">
                <a:latin typeface="+mn-lt"/>
              </a:rPr>
              <a:t>Conseils pour l’accès et le maintien dans l’emploi des personnes souffrant de </a:t>
            </a:r>
            <a:r>
              <a:rPr lang="fr-FR" sz="6400" b="1" dirty="0">
                <a:latin typeface="+mn-lt"/>
              </a:rPr>
              <a:t>troubles cognitifs, financé par le FIPHFP</a:t>
            </a:r>
            <a:r>
              <a:rPr lang="fr-FR" sz="6400" dirty="0">
                <a:latin typeface="+mn-lt"/>
              </a:rPr>
              <a:t>, avec spécifiquement :</a:t>
            </a:r>
          </a:p>
          <a:p>
            <a:pPr>
              <a:lnSpc>
                <a:spcPct val="120000"/>
              </a:lnSpc>
            </a:pPr>
            <a:r>
              <a:rPr lang="fr-FR" sz="6600" dirty="0">
                <a:latin typeface="+mn-lt"/>
              </a:rPr>
              <a:t>Les troubles </a:t>
            </a:r>
            <a:r>
              <a:rPr lang="fr-FR" sz="6600" dirty="0" err="1">
                <a:latin typeface="+mn-lt"/>
              </a:rPr>
              <a:t>dys</a:t>
            </a:r>
            <a:r>
              <a:rPr lang="fr-FR" sz="6600" dirty="0">
                <a:latin typeface="+mn-lt"/>
              </a:rPr>
              <a:t>…- les pathologies psychiatriques - l’autisme - la déficience intellectuelle - les lésions cérébrales - certaines maladies rares - les pathologies neurodégénératives</a:t>
            </a:r>
          </a:p>
          <a:p>
            <a:pPr algn="ctr">
              <a:lnSpc>
                <a:spcPct val="120000"/>
              </a:lnSpc>
            </a:pPr>
            <a:r>
              <a:rPr lang="fr-FR" sz="6400" b="1" i="1" dirty="0">
                <a:solidFill>
                  <a:srgbClr val="002060"/>
                </a:solidFill>
                <a:latin typeface="+mn-lt"/>
              </a:rPr>
              <a:t>Les fonctions cognitives </a:t>
            </a:r>
            <a:r>
              <a:rPr lang="fr-FR" sz="6400" i="1" dirty="0">
                <a:solidFill>
                  <a:srgbClr val="002060"/>
                </a:solidFill>
                <a:latin typeface="+mn-lt"/>
              </a:rPr>
              <a:t>sont différentes facettes de la cognition (</a:t>
            </a:r>
            <a:r>
              <a:rPr lang="fr-FR" sz="6400" b="1" i="1" dirty="0">
                <a:solidFill>
                  <a:srgbClr val="002060"/>
                </a:solidFill>
                <a:latin typeface="+mn-lt"/>
              </a:rPr>
              <a:t>la pensée humaine</a:t>
            </a:r>
            <a:r>
              <a:rPr lang="fr-FR" sz="6400" i="1" dirty="0">
                <a:solidFill>
                  <a:srgbClr val="002060"/>
                </a:solidFill>
                <a:latin typeface="+mn-lt"/>
              </a:rPr>
              <a:t>), qui ont chacune leur rôle et qui nous permettent de </a:t>
            </a:r>
            <a:r>
              <a:rPr lang="fr-FR" sz="6400" b="1" i="1" dirty="0">
                <a:solidFill>
                  <a:srgbClr val="002060"/>
                </a:solidFill>
                <a:latin typeface="+mn-lt"/>
              </a:rPr>
              <a:t>réaliser toutes nos actions </a:t>
            </a:r>
            <a:r>
              <a:rPr lang="fr-FR" sz="6400" i="1" dirty="0">
                <a:solidFill>
                  <a:srgbClr val="002060"/>
                </a:solidFill>
                <a:latin typeface="+mn-lt"/>
              </a:rPr>
              <a:t>: </a:t>
            </a:r>
            <a:r>
              <a:rPr lang="fr-FR" sz="6400" b="1" i="1" dirty="0">
                <a:solidFill>
                  <a:srgbClr val="002060"/>
                </a:solidFill>
                <a:latin typeface="+mn-lt"/>
              </a:rPr>
              <a:t>communiquer, percevoir, mémoriser, se concentrer, exécuter </a:t>
            </a:r>
            <a:r>
              <a:rPr lang="fr-FR" sz="6400" i="1" dirty="0">
                <a:solidFill>
                  <a:srgbClr val="002060"/>
                </a:solidFill>
                <a:latin typeface="+mn-lt"/>
              </a:rPr>
              <a:t>correctement une série de gestes. Si j’ai un </a:t>
            </a:r>
            <a:r>
              <a:rPr lang="fr-FR" sz="6400" b="1" i="1" dirty="0">
                <a:solidFill>
                  <a:srgbClr val="002060"/>
                </a:solidFill>
                <a:latin typeface="+mn-lt"/>
              </a:rPr>
              <a:t>trouble du langage</a:t>
            </a:r>
            <a:r>
              <a:rPr lang="fr-FR" sz="6400" i="1" dirty="0">
                <a:solidFill>
                  <a:srgbClr val="002060"/>
                </a:solidFill>
                <a:latin typeface="+mn-lt"/>
              </a:rPr>
              <a:t>, je </a:t>
            </a:r>
            <a:r>
              <a:rPr lang="fr-FR" sz="6400" b="1" i="1" dirty="0">
                <a:solidFill>
                  <a:srgbClr val="002060"/>
                </a:solidFill>
                <a:latin typeface="+mn-lt"/>
              </a:rPr>
              <a:t>suis dysphasique/dyslexique</a:t>
            </a:r>
            <a:r>
              <a:rPr lang="fr-FR" sz="6400" i="1" dirty="0">
                <a:solidFill>
                  <a:srgbClr val="002060"/>
                </a:solidFill>
                <a:latin typeface="+mn-lt"/>
              </a:rPr>
              <a:t>. Si j’ai un </a:t>
            </a:r>
            <a:r>
              <a:rPr lang="fr-FR" sz="6400" b="1" i="1" dirty="0">
                <a:solidFill>
                  <a:srgbClr val="002060"/>
                </a:solidFill>
                <a:latin typeface="+mn-lt"/>
              </a:rPr>
              <a:t>trouble moteur</a:t>
            </a:r>
            <a:r>
              <a:rPr lang="fr-FR" sz="6400" i="1" dirty="0">
                <a:solidFill>
                  <a:srgbClr val="002060"/>
                </a:solidFill>
                <a:latin typeface="+mn-lt"/>
              </a:rPr>
              <a:t>, du mouvement, je suis </a:t>
            </a:r>
            <a:r>
              <a:rPr lang="fr-FR" sz="6400" b="1" i="1" dirty="0">
                <a:solidFill>
                  <a:srgbClr val="002060"/>
                </a:solidFill>
                <a:latin typeface="+mn-lt"/>
              </a:rPr>
              <a:t>dyspraxique</a:t>
            </a:r>
            <a:r>
              <a:rPr lang="fr-FR" sz="6400" i="1" dirty="0">
                <a:solidFill>
                  <a:srgbClr val="002060"/>
                </a:solidFill>
                <a:latin typeface="+mn-lt"/>
              </a:rPr>
              <a:t>. </a:t>
            </a:r>
          </a:p>
          <a:p>
            <a:pPr algn="ctr">
              <a:lnSpc>
                <a:spcPct val="120000"/>
              </a:lnSpc>
            </a:pPr>
            <a:r>
              <a:rPr lang="fr-FR" sz="6400" b="1" i="1" dirty="0">
                <a:solidFill>
                  <a:srgbClr val="002060"/>
                </a:solidFill>
                <a:latin typeface="+mn-lt"/>
              </a:rPr>
              <a:t>Les troubles cognitifs </a:t>
            </a:r>
            <a:r>
              <a:rPr lang="fr-FR" sz="6400" i="1" dirty="0">
                <a:solidFill>
                  <a:srgbClr val="002060"/>
                </a:solidFill>
                <a:latin typeface="+mn-lt"/>
              </a:rPr>
              <a:t>impliquent donc des </a:t>
            </a:r>
            <a:r>
              <a:rPr lang="fr-FR" sz="6400" b="1" i="1" dirty="0">
                <a:solidFill>
                  <a:srgbClr val="002060"/>
                </a:solidFill>
                <a:latin typeface="+mn-lt"/>
              </a:rPr>
              <a:t>difficultés dans les tâches gérées par le cerveau</a:t>
            </a:r>
            <a:r>
              <a:rPr lang="fr-FR" sz="6400" i="1" dirty="0">
                <a:solidFill>
                  <a:srgbClr val="002060"/>
                </a:solidFill>
                <a:latin typeface="+mn-lt"/>
              </a:rPr>
              <a:t>. Ils peuvent passer inaperçus au premier abord mais ont des </a:t>
            </a:r>
            <a:r>
              <a:rPr lang="fr-FR" sz="6400" b="1" i="1" dirty="0">
                <a:solidFill>
                  <a:srgbClr val="002060"/>
                </a:solidFill>
                <a:latin typeface="+mn-lt"/>
              </a:rPr>
              <a:t>répercussions plus ou moins importantes dans tous les actes de la vie quotidienne</a:t>
            </a:r>
            <a:r>
              <a:rPr lang="fr-FR" sz="6400" i="1" dirty="0">
                <a:solidFill>
                  <a:srgbClr val="002060"/>
                </a:solidFill>
                <a:latin typeface="+mn-lt"/>
              </a:rPr>
              <a:t>. Ce sont les </a:t>
            </a:r>
            <a:r>
              <a:rPr lang="fr-FR" sz="6400" b="1" i="1" dirty="0">
                <a:solidFill>
                  <a:srgbClr val="002060"/>
                </a:solidFill>
                <a:latin typeface="+mn-lt"/>
              </a:rPr>
              <a:t>troubles du langage, de la lecture, de l’écriture, de l’organisation des gestes, de la mémoire, de l’attention, de l’organisation, du raisonnement, du respect du savoir être, etc</a:t>
            </a:r>
            <a:r>
              <a:rPr lang="fr-FR" sz="3400" b="1" dirty="0">
                <a:solidFill>
                  <a:srgbClr val="002060"/>
                </a:solidFill>
                <a:latin typeface="+mn-lt"/>
              </a:rPr>
              <a:t>. </a:t>
            </a:r>
          </a:p>
        </p:txBody>
      </p:sp>
      <p:sp>
        <p:nvSpPr>
          <p:cNvPr id="5" name="ZoneTexte 4"/>
          <p:cNvSpPr txBox="1"/>
          <p:nvPr/>
        </p:nvSpPr>
        <p:spPr>
          <a:xfrm>
            <a:off x="2247900" y="1206500"/>
            <a:ext cx="9271000" cy="400110"/>
          </a:xfrm>
          <a:prstGeom prst="rect">
            <a:avLst/>
          </a:prstGeom>
          <a:noFill/>
        </p:spPr>
        <p:txBody>
          <a:bodyPr wrap="square" rtlCol="0">
            <a:spAutoFit/>
          </a:bodyPr>
          <a:lstStyle/>
          <a:p>
            <a:pPr algn="ctr"/>
            <a:r>
              <a:rPr lang="fr-FR" sz="2000" b="1" dirty="0"/>
              <a:t>Nos prestataires pour les Prestations d’Appuis Spécifiques (P.A.S)</a:t>
            </a:r>
          </a:p>
        </p:txBody>
      </p:sp>
    </p:spTree>
    <p:extLst>
      <p:ext uri="{BB962C8B-B14F-4D97-AF65-F5344CB8AC3E}">
        <p14:creationId xmlns:p14="http://schemas.microsoft.com/office/powerpoint/2010/main" val="2143415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714500" y="204771"/>
            <a:ext cx="10299700" cy="836629"/>
          </a:xfrm>
        </p:spPr>
        <p:txBody>
          <a:bodyPr/>
          <a:lstStyle/>
          <a:p>
            <a:r>
              <a:rPr lang="fr-FR" sz="4000" dirty="0">
                <a:solidFill>
                  <a:srgbClr val="0070C0"/>
                </a:solidFill>
                <a:latin typeface="+mn-lt"/>
              </a:rPr>
              <a:t>UNE SOCIÉTÉ EST VRAIMENT INCLUSIVE</a:t>
            </a:r>
          </a:p>
        </p:txBody>
      </p:sp>
      <p:sp>
        <p:nvSpPr>
          <p:cNvPr id="3" name="Sous-titre 2"/>
          <p:cNvSpPr>
            <a:spLocks noGrp="1"/>
          </p:cNvSpPr>
          <p:nvPr>
            <p:ph type="subTitle" idx="1"/>
          </p:nvPr>
        </p:nvSpPr>
        <p:spPr>
          <a:xfrm>
            <a:off x="1803400" y="1918026"/>
            <a:ext cx="9144000" cy="3390574"/>
          </a:xfrm>
        </p:spPr>
        <p:txBody>
          <a:bodyPr>
            <a:normAutofit lnSpcReduction="10000"/>
          </a:bodyPr>
          <a:lstStyle/>
          <a:p>
            <a:pPr algn="ctr"/>
            <a:endParaRPr lang="fr-FR" sz="1400" dirty="0"/>
          </a:p>
          <a:p>
            <a:pPr lvl="1"/>
            <a:r>
              <a:rPr lang="fr-FR" sz="2400" dirty="0">
                <a:solidFill>
                  <a:schemeClr val="tx2"/>
                </a:solidFill>
                <a:latin typeface="+mn-lt"/>
              </a:rPr>
              <a:t>Quand la personne handicapée se sent attendue dans et par l’entreprise, quand elle est considérée et valorisée pour ses compétences, sa richesse, sa culture, ses savoirs- faire et qu’elle est intégrée dans les processus</a:t>
            </a:r>
          </a:p>
          <a:p>
            <a:pPr lvl="1"/>
            <a:endParaRPr lang="fr-FR" sz="2400" dirty="0">
              <a:solidFill>
                <a:schemeClr val="tx2"/>
              </a:solidFill>
              <a:latin typeface="+mn-lt"/>
            </a:endParaRPr>
          </a:p>
          <a:p>
            <a:pPr lvl="1"/>
            <a:r>
              <a:rPr lang="fr-FR" sz="2400" dirty="0">
                <a:solidFill>
                  <a:schemeClr val="tx2"/>
                </a:solidFill>
                <a:latin typeface="+mn-lt"/>
              </a:rPr>
              <a:t>Et quand l’entreprise s’adapte à la personne handicapée, répond à ses besoins en créant un environnement </a:t>
            </a:r>
            <a:r>
              <a:rPr lang="fr-FR" sz="2400" dirty="0" err="1">
                <a:solidFill>
                  <a:schemeClr val="tx2"/>
                </a:solidFill>
                <a:latin typeface="+mn-lt"/>
              </a:rPr>
              <a:t>capacitant</a:t>
            </a:r>
            <a:r>
              <a:rPr lang="fr-FR" sz="2400" dirty="0">
                <a:solidFill>
                  <a:schemeClr val="tx2"/>
                </a:solidFill>
                <a:latin typeface="+mn-lt"/>
              </a:rPr>
              <a:t>, en développant le pouvoir d’agir et le sentiment de bien être personnel et professionnel, en lui permettant une mobilité et évolution de carrière</a:t>
            </a:r>
          </a:p>
          <a:p>
            <a:pPr lvl="1"/>
            <a:endParaRPr lang="fr-FR" sz="2400" dirty="0">
              <a:solidFill>
                <a:schemeClr val="tx2"/>
              </a:solidFill>
              <a:latin typeface="+mn-lt"/>
            </a:endParaRPr>
          </a:p>
          <a:p>
            <a:endParaRPr lang="fr-FR" sz="1200" dirty="0"/>
          </a:p>
          <a:p>
            <a:pPr lvl="1"/>
            <a:endParaRPr lang="fr-FR" sz="2400" dirty="0">
              <a:solidFill>
                <a:schemeClr val="tx2"/>
              </a:solidFill>
              <a:latin typeface="+mn-lt"/>
            </a:endParaRPr>
          </a:p>
          <a:p>
            <a:endParaRPr lang="fr-FR" dirty="0">
              <a:solidFill>
                <a:schemeClr val="tx2"/>
              </a:solidFill>
              <a:latin typeface="+mn-lt"/>
            </a:endParaRPr>
          </a:p>
          <a:p>
            <a:endParaRPr lang="fr-FR" dirty="0">
              <a:solidFill>
                <a:schemeClr val="tx2"/>
              </a:solidFill>
              <a:latin typeface="+mn-lt"/>
            </a:endParaRPr>
          </a:p>
        </p:txBody>
      </p:sp>
      <p:sp>
        <p:nvSpPr>
          <p:cNvPr id="5" name="Flèche droite à entaille 4"/>
          <p:cNvSpPr/>
          <p:nvPr/>
        </p:nvSpPr>
        <p:spPr>
          <a:xfrm>
            <a:off x="494792" y="2129864"/>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lèche droite à entaille 5"/>
          <p:cNvSpPr/>
          <p:nvPr/>
        </p:nvSpPr>
        <p:spPr>
          <a:xfrm>
            <a:off x="494792" y="3765444"/>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12875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Espace réservé du contenu 5"/>
          <p:cNvGraphicFramePr>
            <a:graphicFrameLocks/>
          </p:cNvGraphicFramePr>
          <p:nvPr/>
        </p:nvGraphicFramePr>
        <p:xfrm>
          <a:off x="1703512" y="188640"/>
          <a:ext cx="8286750" cy="56897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me 3"/>
          <p:cNvGraphicFramePr/>
          <p:nvPr/>
        </p:nvGraphicFramePr>
        <p:xfrm>
          <a:off x="3863752" y="1997092"/>
          <a:ext cx="6552728" cy="489654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466188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038454" y="330200"/>
            <a:ext cx="8942320" cy="523220"/>
          </a:xfrm>
          <a:prstGeom prst="rect">
            <a:avLst/>
          </a:prstGeom>
          <a:noFill/>
        </p:spPr>
        <p:txBody>
          <a:bodyPr wrap="none" rtlCol="0">
            <a:spAutoFit/>
          </a:bodyPr>
          <a:lstStyle/>
          <a:p>
            <a:pPr algn="ctr"/>
            <a:r>
              <a:rPr lang="fr-FR" sz="2800" b="1" dirty="0">
                <a:solidFill>
                  <a:srgbClr val="0070C0"/>
                </a:solidFill>
              </a:rPr>
              <a:t>LES ACTEURS EXTERNES DU RECRUTEMENT DES BOETH 1/2</a:t>
            </a:r>
          </a:p>
        </p:txBody>
      </p:sp>
      <p:sp>
        <p:nvSpPr>
          <p:cNvPr id="4" name="ZoneTexte 3"/>
          <p:cNvSpPr txBox="1"/>
          <p:nvPr/>
        </p:nvSpPr>
        <p:spPr>
          <a:xfrm>
            <a:off x="1016000" y="853420"/>
            <a:ext cx="10769600" cy="5632311"/>
          </a:xfrm>
          <a:prstGeom prst="rect">
            <a:avLst/>
          </a:prstGeom>
          <a:noFill/>
        </p:spPr>
        <p:txBody>
          <a:bodyPr wrap="square" rtlCol="0">
            <a:spAutoFit/>
          </a:bodyPr>
          <a:lstStyle/>
          <a:p>
            <a:pPr algn="ctr"/>
            <a:r>
              <a:rPr lang="fr-FR" b="1" dirty="0"/>
              <a:t>LE MEDECIN DE PREVENTION OU DU TRAVAIL</a:t>
            </a:r>
            <a:endParaRPr lang="fr-FR" dirty="0"/>
          </a:p>
          <a:p>
            <a:pPr marL="285750" indent="-285750">
              <a:buFont typeface="Wingdings" charset="2"/>
              <a:buChar char="Ø"/>
            </a:pPr>
            <a:r>
              <a:rPr lang="fr-FR" dirty="0">
                <a:solidFill>
                  <a:schemeClr val="tx2"/>
                </a:solidFill>
              </a:rPr>
              <a:t>Médiateur entre tous les publics handicapés, partenaires du milieu social et l’entreprise.</a:t>
            </a:r>
          </a:p>
          <a:p>
            <a:pPr marL="285750" indent="-285750">
              <a:buFont typeface="Wingdings" charset="2"/>
              <a:buChar char="Ø"/>
            </a:pPr>
            <a:r>
              <a:rPr lang="fr-FR" dirty="0">
                <a:solidFill>
                  <a:schemeClr val="tx2"/>
                </a:solidFill>
              </a:rPr>
              <a:t>Missions autour de l’amélioration des conditions de travail, de la prévention et de l’accessibilité des postes de travail.</a:t>
            </a:r>
          </a:p>
          <a:p>
            <a:pPr marL="285750" indent="-285750">
              <a:buFont typeface="Wingdings" charset="2"/>
              <a:buChar char="Ø"/>
            </a:pPr>
            <a:r>
              <a:rPr lang="fr-FR" dirty="0">
                <a:solidFill>
                  <a:schemeClr val="tx2"/>
                </a:solidFill>
              </a:rPr>
              <a:t>Rôle clé dans le maintien dans l’emploi du salarié.</a:t>
            </a:r>
          </a:p>
          <a:p>
            <a:pPr marL="285750" indent="-285750">
              <a:buFont typeface="Wingdings" charset="2"/>
              <a:buChar char="Ø"/>
            </a:pPr>
            <a:endParaRPr lang="fr-FR" sz="1600" dirty="0"/>
          </a:p>
          <a:p>
            <a:pPr algn="ctr"/>
            <a:r>
              <a:rPr lang="fr-FR" b="1" dirty="0"/>
              <a:t>LE FIPHFP</a:t>
            </a:r>
            <a:endParaRPr lang="fr-FR" dirty="0"/>
          </a:p>
          <a:p>
            <a:pPr marL="285750" indent="-285750">
              <a:buFont typeface="Wingdings" charset="2"/>
              <a:buChar char="Ø"/>
            </a:pPr>
            <a:r>
              <a:rPr lang="fr-FR" dirty="0">
                <a:solidFill>
                  <a:schemeClr val="tx2"/>
                </a:solidFill>
              </a:rPr>
              <a:t>Fonds pour l’Insertion des Personnes Handicapées de la Fonction Publique, créé en 2006</a:t>
            </a:r>
          </a:p>
          <a:p>
            <a:pPr marL="285750" indent="-285750">
              <a:buFont typeface="Wingdings" charset="2"/>
              <a:buChar char="Ø"/>
            </a:pPr>
            <a:r>
              <a:rPr lang="fr-FR" dirty="0">
                <a:solidFill>
                  <a:schemeClr val="tx2"/>
                </a:solidFill>
              </a:rPr>
              <a:t>Doté d’un comité national, composé de représentants des employeurs, personnels et personnes handicapées.</a:t>
            </a:r>
          </a:p>
          <a:p>
            <a:pPr marL="285750" indent="-285750">
              <a:buFont typeface="Wingdings" charset="2"/>
              <a:buChar char="Ø"/>
            </a:pPr>
            <a:r>
              <a:rPr lang="fr-FR" dirty="0">
                <a:solidFill>
                  <a:schemeClr val="tx2"/>
                </a:solidFill>
              </a:rPr>
              <a:t>Finance l’aménagement du poste de travail, aide à la formation de l’agent mais également à la formation et l’information des personnes en relation avec le personnel handicapé.</a:t>
            </a:r>
          </a:p>
          <a:p>
            <a:pPr marL="285750" indent="-285750">
              <a:buFont typeface="Wingdings" charset="2"/>
              <a:buChar char="Ø"/>
            </a:pPr>
            <a:r>
              <a:rPr lang="fr-FR" dirty="0">
                <a:solidFill>
                  <a:schemeClr val="tx2"/>
                </a:solidFill>
              </a:rPr>
              <a:t>A pour objectif de faire progresser les recrutements et les maintiens dans l’emploi dans les trois fonctions publiques, de contribuer à l’effort de formation des BOE, de faire changer le regard sur le handicap</a:t>
            </a:r>
          </a:p>
          <a:p>
            <a:pPr marL="285750" indent="-285750">
              <a:buFont typeface="Wingdings" charset="2"/>
              <a:buChar char="Ø"/>
            </a:pPr>
            <a:r>
              <a:rPr lang="fr-FR" dirty="0">
                <a:solidFill>
                  <a:schemeClr val="tx2"/>
                </a:solidFill>
              </a:rPr>
              <a:t>Propose des aides techniques et humaines pour compenser une situation de handicap et rétablir le principe d’égalité : le droit à la compensation des conséquences du handicap est inscrit dans la loi du 11 février 2005 (article 11).</a:t>
            </a:r>
          </a:p>
          <a:p>
            <a:endParaRPr lang="fr-FR" sz="1600" dirty="0"/>
          </a:p>
          <a:p>
            <a:pPr algn="ctr"/>
            <a:r>
              <a:rPr lang="fr-FR" sz="2000" b="1" u="sng" dirty="0">
                <a:hlinkClick r:id="rId2"/>
              </a:rPr>
              <a:t>http://www.fiphfp.fr/</a:t>
            </a:r>
            <a:endParaRPr lang="fr-FR" sz="2000" b="1" dirty="0"/>
          </a:p>
          <a:p>
            <a:pPr algn="ctr"/>
            <a:r>
              <a:rPr lang="fr-FR" sz="2000" b="1" u="sng" dirty="0">
                <a:hlinkClick r:id="rId3"/>
              </a:rPr>
              <a:t>http://travail-emploi.gouv.fr/emploi/emploi-et-handicap/fiphfp</a:t>
            </a:r>
            <a:r>
              <a:rPr lang="fr-FR" sz="2000" b="1" dirty="0"/>
              <a:t> </a:t>
            </a:r>
          </a:p>
          <a:p>
            <a:endParaRPr lang="fr-FR" dirty="0"/>
          </a:p>
        </p:txBody>
      </p:sp>
    </p:spTree>
    <p:extLst>
      <p:ext uri="{BB962C8B-B14F-4D97-AF65-F5344CB8AC3E}">
        <p14:creationId xmlns:p14="http://schemas.microsoft.com/office/powerpoint/2010/main" val="10865891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19200" y="1054100"/>
            <a:ext cx="10680700" cy="5016758"/>
          </a:xfrm>
          <a:prstGeom prst="rect">
            <a:avLst/>
          </a:prstGeom>
          <a:noFill/>
        </p:spPr>
        <p:txBody>
          <a:bodyPr wrap="square" rtlCol="0">
            <a:spAutoFit/>
          </a:bodyPr>
          <a:lstStyle/>
          <a:p>
            <a:pPr algn="ctr"/>
            <a:r>
              <a:rPr lang="fr-FR" sz="2000" b="1" dirty="0"/>
              <a:t>LA MDPH</a:t>
            </a:r>
            <a:endParaRPr lang="fr-FR" sz="2000" dirty="0"/>
          </a:p>
          <a:p>
            <a:pPr algn="ctr"/>
            <a:r>
              <a:rPr lang="fr-FR" dirty="0">
                <a:solidFill>
                  <a:schemeClr val="tx2"/>
                </a:solidFill>
              </a:rPr>
              <a:t>La Maison Départementale des Personnes Handicapées, créée par la loi du 11 février 2005, est un guichet unique pour l’accès aux droits et prestations des personnes handicapées.</a:t>
            </a:r>
          </a:p>
          <a:p>
            <a:pPr marL="285750" indent="-285750">
              <a:buFont typeface="Arial" charset="0"/>
              <a:buChar char="•"/>
            </a:pPr>
            <a:r>
              <a:rPr lang="fr-FR" sz="1600" dirty="0"/>
              <a:t>Assure huit missions portées par la </a:t>
            </a:r>
            <a:r>
              <a:rPr lang="fr-FR" sz="1600" b="1" dirty="0"/>
              <a:t>Commission exécutive </a:t>
            </a:r>
            <a:r>
              <a:rPr lang="fr-FR" sz="1600" dirty="0"/>
              <a:t>(instance politique), </a:t>
            </a:r>
            <a:r>
              <a:rPr lang="fr-FR" sz="1600" b="1" dirty="0"/>
              <a:t>l’Équipe pluridisciplinaire </a:t>
            </a:r>
            <a:r>
              <a:rPr lang="fr-FR" sz="1600" dirty="0"/>
              <a:t>(niveau technique), la </a:t>
            </a:r>
            <a:r>
              <a:rPr lang="fr-FR" sz="1600" b="1" dirty="0"/>
              <a:t>Commission des droits et de l’autonomie des personnes handicapées </a:t>
            </a:r>
            <a:r>
              <a:rPr lang="fr-FR" sz="1600" dirty="0"/>
              <a:t>(CDAPH)(instance de décision).</a:t>
            </a:r>
          </a:p>
          <a:p>
            <a:pPr marL="285750" indent="-285750">
              <a:buFont typeface="Arial" charset="0"/>
              <a:buChar char="•"/>
            </a:pPr>
            <a:r>
              <a:rPr lang="fr-FR" sz="1600" dirty="0"/>
              <a:t>Son financement est assuré essentiellement par le Conseil Départemental, la CNSA (Caisse Nationale de Solidarité pour l’Autonomie) et l’Etat.</a:t>
            </a:r>
          </a:p>
          <a:p>
            <a:pPr marL="285750" indent="-285750">
              <a:buFont typeface="Arial" charset="0"/>
              <a:buChar char="•"/>
            </a:pPr>
            <a:r>
              <a:rPr lang="fr-FR" sz="1600" dirty="0"/>
              <a:t>Missions =&gt; l’accueil, l’écoute, l’information et la formation aux usagers et partenaires, l’aide à l’élaboration du projet de vie, l’évaluation, l’élaboration du plan personnalisé de compensation (</a:t>
            </a:r>
            <a:r>
              <a:rPr lang="fr-FR" sz="1600" b="1" dirty="0"/>
              <a:t>PPC</a:t>
            </a:r>
            <a:r>
              <a:rPr lang="fr-FR" sz="1600" dirty="0"/>
              <a:t>), la prise de décisions avec la </a:t>
            </a:r>
            <a:r>
              <a:rPr lang="fr-FR" sz="1600" b="1" dirty="0"/>
              <a:t>CDAPH</a:t>
            </a:r>
            <a:r>
              <a:rPr lang="fr-FR" sz="1600" dirty="0"/>
              <a:t> concernant les prestations et les orientations, le suivi de décisions et la médiation.</a:t>
            </a:r>
          </a:p>
          <a:p>
            <a:endParaRPr lang="fr-FR" sz="1600" dirty="0"/>
          </a:p>
          <a:p>
            <a:pPr algn="ctr"/>
            <a:r>
              <a:rPr lang="fr-FR" sz="2000" b="1" dirty="0"/>
              <a:t>LA CDAPH</a:t>
            </a:r>
            <a:endParaRPr lang="fr-FR" sz="2000" dirty="0"/>
          </a:p>
          <a:p>
            <a:pPr algn="ctr"/>
            <a:r>
              <a:rPr lang="fr-FR" dirty="0">
                <a:solidFill>
                  <a:schemeClr val="tx2"/>
                </a:solidFill>
              </a:rPr>
              <a:t>La Commission des Droits et de l’Autonomie des Personnes Handicapées </a:t>
            </a:r>
          </a:p>
          <a:p>
            <a:pPr algn="ctr"/>
            <a:r>
              <a:rPr lang="fr-FR" dirty="0">
                <a:solidFill>
                  <a:schemeClr val="tx2"/>
                </a:solidFill>
              </a:rPr>
              <a:t>est constituée </a:t>
            </a:r>
          </a:p>
          <a:p>
            <a:r>
              <a:rPr lang="fr-FR" sz="1600" dirty="0"/>
              <a:t>de membres </a:t>
            </a:r>
            <a:r>
              <a:rPr lang="fr-FR" sz="1600" b="1" dirty="0"/>
              <a:t>d’organismes gestionnaires </a:t>
            </a:r>
            <a:r>
              <a:rPr lang="fr-FR" sz="1600" dirty="0"/>
              <a:t>avec voix consultative</a:t>
            </a:r>
            <a:r>
              <a:rPr lang="fr-FR" sz="1600" b="1" dirty="0"/>
              <a:t>,  d’organismes de protection sociale</a:t>
            </a:r>
            <a:r>
              <a:rPr lang="fr-FR" sz="1600" dirty="0"/>
              <a:t>, </a:t>
            </a:r>
            <a:r>
              <a:rPr lang="fr-FR" sz="1600" b="1" dirty="0"/>
              <a:t>d’organisations syndicales, du département, de l’Etat, d’associations de parents d’élèves et d’associations du handicap</a:t>
            </a:r>
            <a:r>
              <a:rPr lang="fr-FR" sz="1600" dirty="0"/>
              <a:t>.</a:t>
            </a:r>
          </a:p>
          <a:p>
            <a:r>
              <a:rPr lang="fr-FR" sz="1600" dirty="0"/>
              <a:t>Dans le cadre de ses missions liées à l’insertion professionnelle, </a:t>
            </a:r>
            <a:r>
              <a:rPr lang="fr-FR" sz="1600" b="1" dirty="0"/>
              <a:t>la CDAPH décide d’une orientation vers la formation professionnelle, le milieu ordinaire ou protégé.</a:t>
            </a:r>
          </a:p>
          <a:p>
            <a:endParaRPr lang="fr-FR" sz="1600" dirty="0"/>
          </a:p>
        </p:txBody>
      </p:sp>
      <p:sp>
        <p:nvSpPr>
          <p:cNvPr id="3" name="ZoneTexte 2"/>
          <p:cNvSpPr txBox="1"/>
          <p:nvPr/>
        </p:nvSpPr>
        <p:spPr>
          <a:xfrm>
            <a:off x="1803400" y="254000"/>
            <a:ext cx="9880600" cy="523220"/>
          </a:xfrm>
          <a:prstGeom prst="rect">
            <a:avLst/>
          </a:prstGeom>
          <a:noFill/>
        </p:spPr>
        <p:txBody>
          <a:bodyPr wrap="square" rtlCol="0">
            <a:spAutoFit/>
          </a:bodyPr>
          <a:lstStyle/>
          <a:p>
            <a:pPr algn="ctr"/>
            <a:r>
              <a:rPr lang="fr-FR" sz="2800" b="1" dirty="0">
                <a:solidFill>
                  <a:srgbClr val="0070C0"/>
                </a:solidFill>
              </a:rPr>
              <a:t>LES ACTEURS EXTERNES DU RECRUTEMENT DES BOETH 2/2</a:t>
            </a:r>
          </a:p>
        </p:txBody>
      </p:sp>
    </p:spTree>
    <p:extLst>
      <p:ext uri="{BB962C8B-B14F-4D97-AF65-F5344CB8AC3E}">
        <p14:creationId xmlns:p14="http://schemas.microsoft.com/office/powerpoint/2010/main" val="12139886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54200" y="156193"/>
            <a:ext cx="10058400" cy="605808"/>
          </a:xfrm>
        </p:spPr>
        <p:txBody>
          <a:bodyPr>
            <a:noAutofit/>
          </a:bodyPr>
          <a:lstStyle/>
          <a:p>
            <a:r>
              <a:rPr lang="fr-FR" sz="3200" dirty="0">
                <a:solidFill>
                  <a:srgbClr val="0070C0"/>
                </a:solidFill>
                <a:latin typeface="+mn-lt"/>
              </a:rPr>
              <a:t>NOS PARTENAIRES EXTERNES POUR LE RECRUTEMENT</a:t>
            </a:r>
          </a:p>
        </p:txBody>
      </p:sp>
      <p:sp>
        <p:nvSpPr>
          <p:cNvPr id="3" name="Espace réservé du contenu 2"/>
          <p:cNvSpPr>
            <a:spLocks noGrp="1"/>
          </p:cNvSpPr>
          <p:nvPr>
            <p:ph idx="1"/>
          </p:nvPr>
        </p:nvSpPr>
        <p:spPr>
          <a:xfrm>
            <a:off x="685800" y="1579264"/>
            <a:ext cx="11353800" cy="4549531"/>
          </a:xfrm>
        </p:spPr>
        <p:txBody>
          <a:bodyPr>
            <a:normAutofit/>
          </a:bodyPr>
          <a:lstStyle/>
          <a:p>
            <a:pPr marL="0" indent="0" algn="ctr">
              <a:lnSpc>
                <a:spcPct val="100000"/>
              </a:lnSpc>
              <a:buNone/>
            </a:pPr>
            <a:r>
              <a:rPr lang="fr-FR" sz="1800" dirty="0">
                <a:latin typeface="+mn-lt"/>
              </a:rPr>
              <a:t>Pour inciter les demandeurs d’emploi, y compris </a:t>
            </a:r>
            <a:r>
              <a:rPr lang="fr-FR" sz="1800" b="1" dirty="0">
                <a:latin typeface="+mn-lt"/>
              </a:rPr>
              <a:t>les Bénéficiaires de l’Obligation d’Emploi des Travailleurs Handicapés (BOETH)</a:t>
            </a:r>
            <a:r>
              <a:rPr lang="fr-FR" sz="1800" dirty="0">
                <a:latin typeface="+mn-lt"/>
              </a:rPr>
              <a:t>, </a:t>
            </a:r>
            <a:r>
              <a:rPr lang="fr-FR" sz="1800" b="1" dirty="0">
                <a:latin typeface="+mn-lt"/>
              </a:rPr>
              <a:t>à proposer leur candidature à Université Côte d’Azur</a:t>
            </a:r>
            <a:r>
              <a:rPr lang="fr-FR" sz="1800" dirty="0">
                <a:latin typeface="+mn-lt"/>
              </a:rPr>
              <a:t>, la DRH et la Mission Handicap ont mis en place un </a:t>
            </a:r>
            <a:r>
              <a:rPr lang="fr-FR" sz="1800" b="1" dirty="0">
                <a:latin typeface="+mn-lt"/>
              </a:rPr>
              <a:t>partenariat </a:t>
            </a:r>
            <a:r>
              <a:rPr lang="fr-FR" sz="1800" b="1" dirty="0" err="1">
                <a:latin typeface="+mn-lt"/>
              </a:rPr>
              <a:t>co</a:t>
            </a:r>
            <a:r>
              <a:rPr lang="fr-FR" sz="1800" b="1" dirty="0">
                <a:latin typeface="+mn-lt"/>
              </a:rPr>
              <a:t>-construit </a:t>
            </a:r>
            <a:r>
              <a:rPr lang="fr-FR" sz="1800" dirty="0">
                <a:latin typeface="+mn-lt"/>
              </a:rPr>
              <a:t>avec les équipes de </a:t>
            </a:r>
            <a:r>
              <a:rPr lang="fr-FR" sz="1800" dirty="0">
                <a:latin typeface="+mn-lt"/>
                <a:hlinkClick r:id="rId2"/>
              </a:rPr>
              <a:t>Pôle Emploi</a:t>
            </a:r>
            <a:r>
              <a:rPr lang="fr-FR" sz="1800" dirty="0">
                <a:latin typeface="+mn-lt"/>
              </a:rPr>
              <a:t>, sa direction territoriale, son service dédié aux entreprises, ses chargées de mission des partenariats institutionnels et économiques et </a:t>
            </a:r>
            <a:r>
              <a:rPr lang="fr-FR" sz="1800" dirty="0">
                <a:latin typeface="+mn-lt"/>
                <a:hlinkClick r:id="rId3"/>
              </a:rPr>
              <a:t>Cap Emploi.</a:t>
            </a:r>
            <a:endParaRPr lang="fr-FR" sz="1800" dirty="0">
              <a:latin typeface="+mn-lt"/>
            </a:endParaRPr>
          </a:p>
          <a:p>
            <a:pPr marL="0" indent="0" algn="ctr">
              <a:lnSpc>
                <a:spcPct val="100000"/>
              </a:lnSpc>
              <a:buNone/>
            </a:pPr>
            <a:endParaRPr lang="fr-FR" sz="1800" dirty="0">
              <a:latin typeface="+mn-lt"/>
            </a:endParaRPr>
          </a:p>
          <a:p>
            <a:pPr marL="0" indent="0" algn="ctr">
              <a:lnSpc>
                <a:spcPct val="100000"/>
              </a:lnSpc>
              <a:buNone/>
            </a:pPr>
            <a:r>
              <a:rPr lang="fr-FR" sz="1800" dirty="0">
                <a:latin typeface="+mn-lt"/>
              </a:rPr>
              <a:t>Pour favoriser le retour à l’emploi des candidats, les prescripteurs Pôle Emploi et Cap emploi s’inscrivent dans la </a:t>
            </a:r>
            <a:r>
              <a:rPr lang="fr-FR" sz="1800" b="1" dirty="0">
                <a:latin typeface="+mn-lt"/>
              </a:rPr>
              <a:t>démarche inclusive d’Université Côte d'Azur</a:t>
            </a:r>
            <a:r>
              <a:rPr lang="fr-FR" sz="1800" dirty="0">
                <a:latin typeface="+mn-lt"/>
              </a:rPr>
              <a:t>, pour accompagner si nécessaire à la prise de poste en </a:t>
            </a:r>
            <a:r>
              <a:rPr lang="fr-FR" sz="1800" b="1" dirty="0">
                <a:latin typeface="+mn-lt"/>
              </a:rPr>
              <a:t>mobilisant</a:t>
            </a:r>
            <a:r>
              <a:rPr lang="fr-FR" sz="1800" dirty="0">
                <a:latin typeface="+mn-lt"/>
              </a:rPr>
              <a:t> de nombreux </a:t>
            </a:r>
            <a:r>
              <a:rPr lang="fr-FR" sz="1800" b="1" dirty="0">
                <a:latin typeface="+mn-lt"/>
              </a:rPr>
              <a:t>dispositifs</a:t>
            </a:r>
            <a:r>
              <a:rPr lang="fr-FR" sz="1800" dirty="0">
                <a:latin typeface="+mn-lt"/>
              </a:rPr>
              <a:t> comme par exemple :</a:t>
            </a:r>
          </a:p>
          <a:p>
            <a:pPr>
              <a:lnSpc>
                <a:spcPct val="100000"/>
              </a:lnSpc>
            </a:pPr>
            <a:r>
              <a:rPr lang="fr-FR" sz="1800" dirty="0">
                <a:latin typeface="+mn-lt"/>
              </a:rPr>
              <a:t>L’ </a:t>
            </a:r>
            <a:r>
              <a:rPr lang="fr-FR" sz="1800" dirty="0">
                <a:latin typeface="+mn-lt"/>
                <a:hlinkClick r:id="rId4"/>
              </a:rPr>
              <a:t>Action de Formation Préalable au Recrutement</a:t>
            </a:r>
            <a:r>
              <a:rPr lang="fr-FR" sz="1800" dirty="0">
                <a:latin typeface="+mn-lt"/>
              </a:rPr>
              <a:t> (AFPR)</a:t>
            </a:r>
          </a:p>
          <a:p>
            <a:pPr>
              <a:lnSpc>
                <a:spcPct val="100000"/>
              </a:lnSpc>
            </a:pPr>
            <a:r>
              <a:rPr lang="fr-FR" sz="1800" dirty="0">
                <a:latin typeface="+mn-lt"/>
              </a:rPr>
              <a:t>La </a:t>
            </a:r>
            <a:r>
              <a:rPr lang="fr-FR" sz="1800" dirty="0">
                <a:latin typeface="+mn-lt"/>
                <a:hlinkClick r:id="rId5"/>
              </a:rPr>
              <a:t>Préparation Opérationnelle à l’Emploi Individuelle</a:t>
            </a:r>
            <a:r>
              <a:rPr lang="fr-FR" sz="1800" dirty="0">
                <a:latin typeface="+mn-lt"/>
              </a:rPr>
              <a:t> (POEI)</a:t>
            </a:r>
          </a:p>
          <a:p>
            <a:pPr>
              <a:lnSpc>
                <a:spcPct val="100000"/>
              </a:lnSpc>
            </a:pPr>
            <a:r>
              <a:rPr lang="fr-FR" sz="1800" dirty="0">
                <a:latin typeface="+mn-lt"/>
              </a:rPr>
              <a:t>La </a:t>
            </a:r>
            <a:r>
              <a:rPr lang="fr-FR" sz="1800" dirty="0">
                <a:latin typeface="+mn-lt"/>
                <a:hlinkClick r:id="rId6"/>
              </a:rPr>
              <a:t>Période de Mise en Situation en Milieu Professionnel</a:t>
            </a:r>
            <a:r>
              <a:rPr lang="fr-FR" sz="1800" dirty="0">
                <a:latin typeface="+mn-lt"/>
              </a:rPr>
              <a:t> (PMSMP)</a:t>
            </a:r>
          </a:p>
          <a:p>
            <a:pPr>
              <a:lnSpc>
                <a:spcPct val="100000"/>
              </a:lnSpc>
            </a:pPr>
            <a:r>
              <a:rPr lang="fr-FR" sz="1800" dirty="0">
                <a:latin typeface="+mn-lt"/>
              </a:rPr>
              <a:t>La </a:t>
            </a:r>
            <a:r>
              <a:rPr lang="fr-FR" sz="1800" dirty="0">
                <a:latin typeface="+mn-lt"/>
                <a:hlinkClick r:id="rId7"/>
              </a:rPr>
              <a:t>Méthode de Recrutement par Simulation</a:t>
            </a:r>
            <a:r>
              <a:rPr lang="fr-FR" sz="1800" dirty="0">
                <a:latin typeface="+mn-lt"/>
              </a:rPr>
              <a:t> (MRS)</a:t>
            </a:r>
            <a:br>
              <a:rPr lang="fr-FR" sz="1800" dirty="0">
                <a:latin typeface="+mn-lt"/>
              </a:rPr>
            </a:br>
            <a:endParaRPr lang="fr-FR" sz="1800" dirty="0">
              <a:latin typeface="+mn-lt"/>
            </a:endParaRPr>
          </a:p>
          <a:p>
            <a:endParaRPr lang="fr-FR" sz="1800" dirty="0">
              <a:latin typeface="+mn-lt"/>
            </a:endParaRPr>
          </a:p>
          <a:p>
            <a:pPr marL="0" marR="0" lvl="0" indent="0" defTabSz="914400" eaLnBrk="1" fontAlgn="auto" latinLnBrk="0" hangingPunct="1">
              <a:lnSpc>
                <a:spcPct val="100000"/>
              </a:lnSpc>
              <a:spcBef>
                <a:spcPts val="0"/>
              </a:spcBef>
              <a:spcAft>
                <a:spcPts val="0"/>
              </a:spcAft>
              <a:buClrTx/>
              <a:buSzTx/>
              <a:buFontTx/>
              <a:buNone/>
              <a:tabLst/>
              <a:defRPr/>
            </a:pPr>
            <a:endParaRPr lang="fr-FR" dirty="0"/>
          </a:p>
        </p:txBody>
      </p:sp>
      <p:sp>
        <p:nvSpPr>
          <p:cNvPr id="5" name="ZoneTexte 4"/>
          <p:cNvSpPr txBox="1"/>
          <p:nvPr/>
        </p:nvSpPr>
        <p:spPr>
          <a:xfrm>
            <a:off x="3799478" y="939800"/>
            <a:ext cx="6093822" cy="461665"/>
          </a:xfrm>
          <a:prstGeom prst="rect">
            <a:avLst/>
          </a:prstGeom>
          <a:noFill/>
        </p:spPr>
        <p:txBody>
          <a:bodyPr wrap="square" rtlCol="0">
            <a:spAutoFit/>
          </a:bodyPr>
          <a:lstStyle/>
          <a:p>
            <a:pPr algn="ctr"/>
            <a:r>
              <a:rPr lang="fr-FR" sz="2400" b="1" dirty="0">
                <a:solidFill>
                  <a:srgbClr val="0070C0"/>
                </a:solidFill>
              </a:rPr>
              <a:t>PÔLE EMPLOI et CAP EMPLOI</a:t>
            </a:r>
          </a:p>
        </p:txBody>
      </p:sp>
    </p:spTree>
    <p:extLst>
      <p:ext uri="{BB962C8B-B14F-4D97-AF65-F5344CB8AC3E}">
        <p14:creationId xmlns:p14="http://schemas.microsoft.com/office/powerpoint/2010/main" val="9823273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25600" y="266701"/>
            <a:ext cx="10274300" cy="900884"/>
          </a:xfrm>
        </p:spPr>
        <p:txBody>
          <a:bodyPr>
            <a:normAutofit/>
          </a:bodyPr>
          <a:lstStyle/>
          <a:p>
            <a:r>
              <a:rPr lang="fr-FR" sz="3200" dirty="0">
                <a:solidFill>
                  <a:srgbClr val="0070C0"/>
                </a:solidFill>
                <a:latin typeface="+mn-lt"/>
              </a:rPr>
              <a:t>NOS PARTENAIRES EXTERNES HANDICAP</a:t>
            </a:r>
            <a:endParaRPr lang="fr-FR" sz="3200" dirty="0">
              <a:latin typeface="+mn-lt"/>
            </a:endParaRPr>
          </a:p>
        </p:txBody>
      </p:sp>
      <p:sp>
        <p:nvSpPr>
          <p:cNvPr id="3" name="Espace réservé du contenu 2"/>
          <p:cNvSpPr>
            <a:spLocks noGrp="1"/>
          </p:cNvSpPr>
          <p:nvPr>
            <p:ph idx="1"/>
          </p:nvPr>
        </p:nvSpPr>
        <p:spPr>
          <a:xfrm>
            <a:off x="762000" y="1419225"/>
            <a:ext cx="11137900" cy="4562475"/>
          </a:xfrm>
        </p:spPr>
        <p:txBody>
          <a:bodyPr>
            <a:normAutofit fontScale="32500" lnSpcReduction="20000"/>
          </a:bodyPr>
          <a:lstStyle/>
          <a:p>
            <a:pPr>
              <a:lnSpc>
                <a:spcPct val="120000"/>
              </a:lnSpc>
              <a:buFont typeface="Wingdings" charset="2"/>
              <a:buChar char="Ø"/>
            </a:pPr>
            <a:r>
              <a:rPr lang="fr-FR" sz="4900" dirty="0">
                <a:latin typeface="+mn-lt"/>
                <a:hlinkClick r:id="rId2"/>
              </a:rPr>
              <a:t>ADAPEI-AM (Association Départementale des Parents et Amis de Personnes Handicapées Mentales des Alpes-Maritimes)</a:t>
            </a:r>
            <a:endParaRPr lang="fr-FR" sz="4900" dirty="0">
              <a:latin typeface="+mn-lt"/>
            </a:endParaRPr>
          </a:p>
          <a:p>
            <a:pPr>
              <a:lnSpc>
                <a:spcPct val="120000"/>
              </a:lnSpc>
              <a:buFont typeface="Wingdings" charset="2"/>
              <a:buChar char="Ø"/>
            </a:pPr>
            <a:r>
              <a:rPr lang="fr-FR" sz="4900" dirty="0">
                <a:latin typeface="+mn-lt"/>
                <a:hlinkClick r:id="rId3"/>
              </a:rPr>
              <a:t>AFPJR (Association de Formation et de Promotion pour Jeunes et adultes en Recherche d’insertion)</a:t>
            </a:r>
            <a:endParaRPr lang="fr-FR" sz="4900" dirty="0">
              <a:latin typeface="+mn-lt"/>
            </a:endParaRPr>
          </a:p>
          <a:p>
            <a:pPr>
              <a:lnSpc>
                <a:spcPct val="120000"/>
              </a:lnSpc>
              <a:buFont typeface="Wingdings" charset="2"/>
              <a:buChar char="Ø"/>
            </a:pPr>
            <a:r>
              <a:rPr lang="fr-FR" sz="4900" dirty="0">
                <a:latin typeface="+mn-lt"/>
                <a:hlinkClick r:id="rId4"/>
              </a:rPr>
              <a:t>AKTISEA</a:t>
            </a:r>
            <a:r>
              <a:rPr lang="fr-FR" sz="4900" dirty="0">
                <a:latin typeface="+mn-lt"/>
              </a:rPr>
              <a:t> spécialisée dans le recrutement de candidats en situation de handicap</a:t>
            </a:r>
          </a:p>
          <a:p>
            <a:pPr>
              <a:lnSpc>
                <a:spcPct val="120000"/>
              </a:lnSpc>
              <a:buFont typeface="Wingdings" charset="2"/>
              <a:buChar char="Ø"/>
            </a:pPr>
            <a:r>
              <a:rPr lang="fr-FR" sz="4900" dirty="0">
                <a:latin typeface="+mn-lt"/>
                <a:hlinkClick r:id="rId5"/>
              </a:rPr>
              <a:t>AVENCOD</a:t>
            </a:r>
            <a:r>
              <a:rPr lang="fr-FR" sz="4900" dirty="0">
                <a:latin typeface="+mn-lt"/>
              </a:rPr>
              <a:t>, entreprise de services numériques</a:t>
            </a:r>
          </a:p>
          <a:p>
            <a:pPr>
              <a:lnSpc>
                <a:spcPct val="120000"/>
              </a:lnSpc>
              <a:buFont typeface="Wingdings" charset="2"/>
              <a:buChar char="Ø"/>
            </a:pPr>
            <a:r>
              <a:rPr lang="fr-FR" sz="4900" dirty="0">
                <a:latin typeface="+mn-lt"/>
                <a:hlinkClick r:id="rId6"/>
              </a:rPr>
              <a:t>ESATITUDE</a:t>
            </a:r>
            <a:r>
              <a:rPr lang="fr-FR" sz="4900" dirty="0">
                <a:latin typeface="+mn-lt"/>
              </a:rPr>
              <a:t>, six établissements liés</a:t>
            </a:r>
          </a:p>
          <a:p>
            <a:pPr>
              <a:lnSpc>
                <a:spcPct val="120000"/>
              </a:lnSpc>
              <a:buFont typeface="Wingdings" charset="2"/>
              <a:buChar char="Ø"/>
            </a:pPr>
            <a:r>
              <a:rPr lang="fr-FR" sz="4900" dirty="0">
                <a:latin typeface="+mn-lt"/>
                <a:hlinkClick r:id="rId7"/>
              </a:rPr>
              <a:t>Clubhouse France</a:t>
            </a:r>
            <a:endParaRPr lang="fr-FR" sz="4900" dirty="0">
              <a:latin typeface="+mn-lt"/>
            </a:endParaRPr>
          </a:p>
          <a:p>
            <a:pPr>
              <a:lnSpc>
                <a:spcPct val="120000"/>
              </a:lnSpc>
              <a:buFont typeface="Wingdings" charset="2"/>
              <a:buChar char="Ø"/>
            </a:pPr>
            <a:r>
              <a:rPr lang="fr-FR" sz="4900" dirty="0">
                <a:latin typeface="+mn-lt"/>
                <a:hlinkClick r:id="rId8"/>
              </a:rPr>
              <a:t>DuoDay</a:t>
            </a:r>
            <a:endParaRPr lang="fr-FR" sz="4900" dirty="0">
              <a:latin typeface="+mn-lt"/>
            </a:endParaRPr>
          </a:p>
          <a:p>
            <a:pPr>
              <a:lnSpc>
                <a:spcPct val="120000"/>
              </a:lnSpc>
              <a:buFont typeface="Wingdings" charset="2"/>
              <a:buChar char="Ø"/>
            </a:pPr>
            <a:r>
              <a:rPr lang="fr-FR" sz="4900" dirty="0">
                <a:latin typeface="+mn-lt"/>
                <a:hlinkClick r:id="rId9"/>
              </a:rPr>
              <a:t>Ethik Connection</a:t>
            </a:r>
            <a:endParaRPr lang="fr-FR" sz="4900" dirty="0">
              <a:latin typeface="+mn-lt"/>
            </a:endParaRPr>
          </a:p>
          <a:p>
            <a:pPr>
              <a:lnSpc>
                <a:spcPct val="120000"/>
              </a:lnSpc>
              <a:buFont typeface="Wingdings" charset="2"/>
              <a:buChar char="Ø"/>
            </a:pPr>
            <a:r>
              <a:rPr lang="fr-FR" sz="4900" dirty="0">
                <a:latin typeface="+mn-lt"/>
                <a:hlinkClick r:id="rId10"/>
              </a:rPr>
              <a:t>handicap.fr</a:t>
            </a:r>
            <a:endParaRPr lang="fr-FR" sz="4900" dirty="0">
              <a:latin typeface="+mn-lt"/>
            </a:endParaRPr>
          </a:p>
          <a:p>
            <a:pPr>
              <a:lnSpc>
                <a:spcPct val="120000"/>
              </a:lnSpc>
              <a:buFont typeface="Wingdings" charset="2"/>
              <a:buChar char="Ø"/>
            </a:pPr>
            <a:r>
              <a:rPr lang="fr-FR" sz="4900" dirty="0">
                <a:latin typeface="+mn-lt"/>
                <a:hlinkClick r:id="rId11"/>
              </a:rPr>
              <a:t>Hello Handicap</a:t>
            </a:r>
            <a:endParaRPr lang="fr-FR" sz="4900" dirty="0">
              <a:latin typeface="+mn-lt"/>
            </a:endParaRPr>
          </a:p>
          <a:p>
            <a:pPr>
              <a:lnSpc>
                <a:spcPct val="120000"/>
              </a:lnSpc>
              <a:buFont typeface="Wingdings" charset="2"/>
              <a:buChar char="Ø"/>
            </a:pPr>
            <a:r>
              <a:rPr lang="fr-FR" sz="4900" dirty="0">
                <a:latin typeface="+mn-lt"/>
                <a:hlinkClick r:id="rId12"/>
              </a:rPr>
              <a:t>Lpliz</a:t>
            </a:r>
            <a:r>
              <a:rPr lang="fr-FR" sz="4900" dirty="0">
                <a:latin typeface="+mn-lt"/>
              </a:rPr>
              <a:t>, application mobile d’entraide</a:t>
            </a:r>
          </a:p>
          <a:p>
            <a:pPr>
              <a:lnSpc>
                <a:spcPct val="120000"/>
              </a:lnSpc>
              <a:buFont typeface="Wingdings" charset="2"/>
              <a:buChar char="Ø"/>
            </a:pPr>
            <a:r>
              <a:rPr lang="fr-FR" sz="4900" dirty="0">
                <a:latin typeface="+mn-lt"/>
                <a:hlinkClick r:id="rId13"/>
              </a:rPr>
              <a:t>Les Papillons de jour</a:t>
            </a:r>
            <a:endParaRPr lang="fr-FR" sz="4900" dirty="0">
              <a:latin typeface="+mn-lt"/>
            </a:endParaRPr>
          </a:p>
          <a:p>
            <a:pPr marL="0" marR="0" lvl="0" indent="0" defTabSz="914400" eaLnBrk="1" fontAlgn="auto" latinLnBrk="0" hangingPunct="1">
              <a:lnSpc>
                <a:spcPct val="100000"/>
              </a:lnSpc>
              <a:spcBef>
                <a:spcPts val="0"/>
              </a:spcBef>
              <a:spcAft>
                <a:spcPts val="0"/>
              </a:spcAft>
              <a:buClrTx/>
              <a:buSzTx/>
              <a:buFontTx/>
              <a:buNone/>
              <a:tabLst/>
              <a:defRPr/>
            </a:pPr>
            <a:endParaRPr lang="fr-FR" dirty="0"/>
          </a:p>
        </p:txBody>
      </p:sp>
    </p:spTree>
    <p:extLst>
      <p:ext uri="{BB962C8B-B14F-4D97-AF65-F5344CB8AC3E}">
        <p14:creationId xmlns:p14="http://schemas.microsoft.com/office/powerpoint/2010/main" val="3347712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803400" y="495300"/>
            <a:ext cx="10248900" cy="461665"/>
          </a:xfrm>
          <a:prstGeom prst="rect">
            <a:avLst/>
          </a:prstGeom>
          <a:noFill/>
          <a:ln w="47625">
            <a:solidFill>
              <a:srgbClr val="0070C0"/>
            </a:solidFill>
          </a:ln>
        </p:spPr>
        <p:txBody>
          <a:bodyPr wrap="square" rtlCol="0">
            <a:spAutoFit/>
          </a:bodyPr>
          <a:lstStyle/>
          <a:p>
            <a:pPr algn="ctr"/>
            <a:r>
              <a:rPr lang="fr-FR" sz="2400" b="1" dirty="0">
                <a:solidFill>
                  <a:srgbClr val="0070C0"/>
                </a:solidFill>
              </a:rPr>
              <a:t>LA SOUS-TRAITANCE AU SECTEUR PROTÉGÉ ET ADAPTÉ </a:t>
            </a:r>
          </a:p>
        </p:txBody>
      </p:sp>
      <p:sp>
        <p:nvSpPr>
          <p:cNvPr id="3" name="ZoneTexte 2"/>
          <p:cNvSpPr txBox="1"/>
          <p:nvPr/>
        </p:nvSpPr>
        <p:spPr>
          <a:xfrm>
            <a:off x="2495550" y="1231900"/>
            <a:ext cx="8864600" cy="1015663"/>
          </a:xfrm>
          <a:prstGeom prst="rect">
            <a:avLst/>
          </a:prstGeom>
          <a:noFill/>
        </p:spPr>
        <p:txBody>
          <a:bodyPr wrap="square" rtlCol="0">
            <a:spAutoFit/>
          </a:bodyPr>
          <a:lstStyle/>
          <a:p>
            <a:pPr algn="ctr"/>
            <a:r>
              <a:rPr lang="fr-FR" sz="2000" dirty="0"/>
              <a:t>Depuis la loi du 11 juillet 2005, on distingue les Établissements et Services d’Aide par le Travail (</a:t>
            </a:r>
            <a:r>
              <a:rPr lang="fr-FR" sz="2000" dirty="0">
                <a:hlinkClick r:id="rId2"/>
              </a:rPr>
              <a:t>ESAT</a:t>
            </a:r>
            <a:r>
              <a:rPr lang="fr-FR" sz="2000" dirty="0"/>
              <a:t>) et les Entreprises Adaptées (</a:t>
            </a:r>
            <a:r>
              <a:rPr lang="fr-FR" sz="2000" dirty="0">
                <a:hlinkClick r:id="rId3"/>
              </a:rPr>
              <a:t>EA</a:t>
            </a:r>
            <a:r>
              <a:rPr lang="fr-FR" sz="2000" dirty="0"/>
              <a:t>)</a:t>
            </a:r>
          </a:p>
          <a:p>
            <a:pPr algn="ctr"/>
            <a:endParaRPr lang="fr-FR" sz="2000" dirty="0"/>
          </a:p>
        </p:txBody>
      </p:sp>
      <p:sp>
        <p:nvSpPr>
          <p:cNvPr id="4" name="ZoneTexte 3"/>
          <p:cNvSpPr txBox="1"/>
          <p:nvPr/>
        </p:nvSpPr>
        <p:spPr>
          <a:xfrm>
            <a:off x="1092200" y="2247563"/>
            <a:ext cx="10858500" cy="3724096"/>
          </a:xfrm>
          <a:prstGeom prst="rect">
            <a:avLst/>
          </a:prstGeom>
          <a:noFill/>
        </p:spPr>
        <p:txBody>
          <a:bodyPr wrap="square" rtlCol="0">
            <a:spAutoFit/>
          </a:bodyPr>
          <a:lstStyle/>
          <a:p>
            <a:pPr algn="ctr"/>
            <a:r>
              <a:rPr lang="fr-FR" sz="2800" b="1" dirty="0"/>
              <a:t>LE SECTEUR PROTÉGÉ</a:t>
            </a:r>
          </a:p>
          <a:p>
            <a:pPr algn="ctr"/>
            <a:endParaRPr lang="fr-FR" sz="2800" b="1" dirty="0"/>
          </a:p>
          <a:p>
            <a:r>
              <a:rPr lang="fr-FR" dirty="0">
                <a:solidFill>
                  <a:schemeClr val="tx2"/>
                </a:solidFill>
              </a:rPr>
              <a:t>Un </a:t>
            </a:r>
            <a:r>
              <a:rPr lang="fr-FR" b="1" dirty="0">
                <a:solidFill>
                  <a:schemeClr val="tx2"/>
                </a:solidFill>
                <a:hlinkClick r:id="rId4"/>
              </a:rPr>
              <a:t>ESAT</a:t>
            </a:r>
            <a:r>
              <a:rPr lang="fr-FR" dirty="0">
                <a:solidFill>
                  <a:schemeClr val="tx2"/>
                </a:solidFill>
              </a:rPr>
              <a:t> (</a:t>
            </a:r>
            <a:r>
              <a:rPr lang="fr-FR" b="1" dirty="0">
                <a:solidFill>
                  <a:schemeClr val="tx2"/>
                </a:solidFill>
              </a:rPr>
              <a:t>1 450 Établissements et Services d’Aide par le Travail en France</a:t>
            </a:r>
            <a:r>
              <a:rPr lang="fr-FR" dirty="0">
                <a:solidFill>
                  <a:schemeClr val="tx2"/>
                </a:solidFill>
              </a:rPr>
              <a:t>) a pour missions de :</a:t>
            </a:r>
          </a:p>
          <a:p>
            <a:pPr marL="285750" indent="-285750">
              <a:buFont typeface="Wingdings" charset="2"/>
              <a:buChar char="v"/>
            </a:pPr>
            <a:r>
              <a:rPr lang="fr-FR" dirty="0">
                <a:solidFill>
                  <a:schemeClr val="tx2"/>
                </a:solidFill>
              </a:rPr>
              <a:t>proposer une activité à caractère professionnel,</a:t>
            </a:r>
          </a:p>
          <a:p>
            <a:pPr marL="285750" indent="-285750">
              <a:buFont typeface="Wingdings" charset="2"/>
              <a:buChar char="v"/>
            </a:pPr>
            <a:r>
              <a:rPr lang="fr-FR" dirty="0">
                <a:solidFill>
                  <a:schemeClr val="tx2"/>
                </a:solidFill>
              </a:rPr>
              <a:t>développer un soutien médico-social et éducatif,</a:t>
            </a:r>
          </a:p>
          <a:p>
            <a:pPr marL="285750" indent="-285750">
              <a:buFont typeface="Wingdings" charset="2"/>
              <a:buChar char="v"/>
            </a:pPr>
            <a:r>
              <a:rPr lang="fr-FR" dirty="0">
                <a:solidFill>
                  <a:schemeClr val="tx2"/>
                </a:solidFill>
              </a:rPr>
              <a:t>favoriser un épanouissement personnel et une intégration sociale</a:t>
            </a:r>
          </a:p>
          <a:p>
            <a:pPr marL="285750" indent="-285750">
              <a:buFont typeface="Wingdings" charset="2"/>
              <a:buChar char="v"/>
            </a:pPr>
            <a:endParaRPr lang="fr-FR" dirty="0">
              <a:solidFill>
                <a:schemeClr val="tx2"/>
              </a:solidFill>
            </a:endParaRPr>
          </a:p>
          <a:p>
            <a:r>
              <a:rPr lang="fr-FR" dirty="0">
                <a:solidFill>
                  <a:schemeClr val="tx2"/>
                </a:solidFill>
              </a:rPr>
              <a:t>Les personnes accueillies n’ont donc pas le statut de salarié et ne dépendent du code du travail qu’en ce qui concerne l’hygiène, la sécurité et la médecine du travail. Elles ne perçoivent pas de salaire mais ont droit à une rémunération garantie.</a:t>
            </a:r>
          </a:p>
          <a:p>
            <a:endParaRPr lang="fr-FR" dirty="0"/>
          </a:p>
          <a:p>
            <a:endParaRPr lang="fr-FR" dirty="0"/>
          </a:p>
        </p:txBody>
      </p:sp>
    </p:spTree>
    <p:extLst>
      <p:ext uri="{BB962C8B-B14F-4D97-AF65-F5344CB8AC3E}">
        <p14:creationId xmlns:p14="http://schemas.microsoft.com/office/powerpoint/2010/main" val="5953705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803400" y="495300"/>
            <a:ext cx="10248900" cy="461665"/>
          </a:xfrm>
          <a:prstGeom prst="rect">
            <a:avLst/>
          </a:prstGeom>
          <a:noFill/>
          <a:ln w="47625">
            <a:solidFill>
              <a:srgbClr val="0070C0"/>
            </a:solidFill>
          </a:ln>
        </p:spPr>
        <p:txBody>
          <a:bodyPr wrap="square" rtlCol="0">
            <a:spAutoFit/>
          </a:bodyPr>
          <a:lstStyle/>
          <a:p>
            <a:pPr algn="ctr"/>
            <a:r>
              <a:rPr lang="fr-FR" sz="2400" b="1" dirty="0">
                <a:solidFill>
                  <a:srgbClr val="0070C0"/>
                </a:solidFill>
              </a:rPr>
              <a:t>LA SOUS-TRAITANCE AU SECTEUR PROTÉGÉ ET ADAPTÉ </a:t>
            </a:r>
          </a:p>
        </p:txBody>
      </p:sp>
      <p:sp>
        <p:nvSpPr>
          <p:cNvPr id="3" name="ZoneTexte 2"/>
          <p:cNvSpPr txBox="1"/>
          <p:nvPr/>
        </p:nvSpPr>
        <p:spPr>
          <a:xfrm>
            <a:off x="2495550" y="1231900"/>
            <a:ext cx="8864600" cy="1015663"/>
          </a:xfrm>
          <a:prstGeom prst="rect">
            <a:avLst/>
          </a:prstGeom>
          <a:noFill/>
        </p:spPr>
        <p:txBody>
          <a:bodyPr wrap="square" rtlCol="0">
            <a:spAutoFit/>
          </a:bodyPr>
          <a:lstStyle/>
          <a:p>
            <a:pPr algn="ctr"/>
            <a:r>
              <a:rPr lang="fr-FR" sz="2000" dirty="0"/>
              <a:t>Depuis la loi du 11 juillet 2005, on distingue les Établissements et Services d’Aide par le Travail (</a:t>
            </a:r>
            <a:r>
              <a:rPr lang="fr-FR" sz="2000" dirty="0">
                <a:hlinkClick r:id="rId2"/>
              </a:rPr>
              <a:t>ESAT</a:t>
            </a:r>
            <a:r>
              <a:rPr lang="fr-FR" sz="2000" dirty="0"/>
              <a:t>) et les Entreprises Adaptées (</a:t>
            </a:r>
            <a:r>
              <a:rPr lang="fr-FR" sz="2000" dirty="0">
                <a:hlinkClick r:id="rId3"/>
              </a:rPr>
              <a:t>EA</a:t>
            </a:r>
            <a:r>
              <a:rPr lang="fr-FR" sz="2000" dirty="0"/>
              <a:t>)</a:t>
            </a:r>
          </a:p>
          <a:p>
            <a:pPr algn="ctr"/>
            <a:endParaRPr lang="fr-FR" sz="2000" dirty="0"/>
          </a:p>
        </p:txBody>
      </p:sp>
      <p:sp>
        <p:nvSpPr>
          <p:cNvPr id="4" name="ZoneTexte 3"/>
          <p:cNvSpPr txBox="1"/>
          <p:nvPr/>
        </p:nvSpPr>
        <p:spPr>
          <a:xfrm>
            <a:off x="1092200" y="2247563"/>
            <a:ext cx="10858500" cy="3570208"/>
          </a:xfrm>
          <a:prstGeom prst="rect">
            <a:avLst/>
          </a:prstGeom>
          <a:noFill/>
        </p:spPr>
        <p:txBody>
          <a:bodyPr wrap="square" rtlCol="0">
            <a:spAutoFit/>
          </a:bodyPr>
          <a:lstStyle/>
          <a:p>
            <a:pPr algn="ctr"/>
            <a:r>
              <a:rPr lang="fr-FR" sz="2800" b="1" dirty="0"/>
              <a:t>LE SECTEUR ADAPTÉ</a:t>
            </a:r>
          </a:p>
          <a:p>
            <a:r>
              <a:rPr lang="fr-FR" dirty="0">
                <a:solidFill>
                  <a:schemeClr val="tx2"/>
                </a:solidFill>
              </a:rPr>
              <a:t>Une </a:t>
            </a:r>
            <a:r>
              <a:rPr lang="fr-FR" dirty="0">
                <a:solidFill>
                  <a:schemeClr val="tx2"/>
                </a:solidFill>
                <a:hlinkClick r:id="rId4"/>
              </a:rPr>
              <a:t>EA</a:t>
            </a:r>
            <a:r>
              <a:rPr lang="fr-FR" dirty="0">
                <a:solidFill>
                  <a:schemeClr val="tx2"/>
                </a:solidFill>
              </a:rPr>
              <a:t> (</a:t>
            </a:r>
            <a:r>
              <a:rPr lang="fr-FR" b="1" dirty="0">
                <a:solidFill>
                  <a:schemeClr val="tx2"/>
                </a:solidFill>
              </a:rPr>
              <a:t>700</a:t>
            </a:r>
            <a:r>
              <a:rPr lang="fr-FR" dirty="0">
                <a:solidFill>
                  <a:schemeClr val="tx2"/>
                </a:solidFill>
              </a:rPr>
              <a:t> </a:t>
            </a:r>
            <a:r>
              <a:rPr lang="fr-FR" b="1" dirty="0">
                <a:solidFill>
                  <a:schemeClr val="tx2"/>
                </a:solidFill>
              </a:rPr>
              <a:t>Entreprises Adaptées en France</a:t>
            </a:r>
            <a:r>
              <a:rPr lang="fr-FR" dirty="0">
                <a:solidFill>
                  <a:schemeClr val="tx2"/>
                </a:solidFill>
              </a:rPr>
              <a:t>) est une unité économique relevant du marché du travail. Elle a cependant une vocation sociale puisqu’elle possède au moins 80 % de travailleurs handicapés parmi ses effectifs.</a:t>
            </a:r>
          </a:p>
          <a:p>
            <a:r>
              <a:rPr lang="fr-FR" dirty="0">
                <a:solidFill>
                  <a:schemeClr val="tx2"/>
                </a:solidFill>
              </a:rPr>
              <a:t>Ses missions sont de :</a:t>
            </a:r>
          </a:p>
          <a:p>
            <a:pPr marL="285750" indent="-285750">
              <a:buFont typeface="Wingdings" charset="2"/>
              <a:buChar char="v"/>
            </a:pPr>
            <a:r>
              <a:rPr lang="fr-FR" dirty="0">
                <a:solidFill>
                  <a:schemeClr val="tx2"/>
                </a:solidFill>
              </a:rPr>
              <a:t>permettre à des travailleurs handicapés d’exercer une activité professionnelle dans des conditions adaptées,</a:t>
            </a:r>
          </a:p>
          <a:p>
            <a:pPr marL="285750" indent="-285750">
              <a:buFont typeface="Wingdings" charset="2"/>
              <a:buChar char="v"/>
            </a:pPr>
            <a:r>
              <a:rPr lang="fr-FR" dirty="0">
                <a:solidFill>
                  <a:schemeClr val="tx2"/>
                </a:solidFill>
              </a:rPr>
              <a:t>favoriser le projet professionnel de la personne en situation de handicap,</a:t>
            </a:r>
          </a:p>
          <a:p>
            <a:pPr marL="285750" indent="-285750">
              <a:buFont typeface="Wingdings" charset="2"/>
              <a:buChar char="v"/>
            </a:pPr>
            <a:r>
              <a:rPr lang="fr-FR" dirty="0">
                <a:solidFill>
                  <a:schemeClr val="tx2"/>
                </a:solidFill>
              </a:rPr>
              <a:t>valoriser et promouvoir la mobilité professionnelle (grâce à la mise à disposition, par exemple)</a:t>
            </a:r>
          </a:p>
          <a:p>
            <a:pPr marL="285750" indent="-285750">
              <a:buFont typeface="Wingdings" charset="2"/>
              <a:buChar char="v"/>
            </a:pPr>
            <a:endParaRPr lang="fr-FR" dirty="0">
              <a:solidFill>
                <a:schemeClr val="tx2"/>
              </a:solidFill>
            </a:endParaRPr>
          </a:p>
          <a:p>
            <a:r>
              <a:rPr lang="fr-FR" dirty="0">
                <a:solidFill>
                  <a:schemeClr val="tx2"/>
                </a:solidFill>
              </a:rPr>
              <a:t>Les EA accueillent des personnes reconnues « travailleur handicapé » et orientées par la </a:t>
            </a:r>
            <a:r>
              <a:rPr lang="fr-FR" dirty="0">
                <a:solidFill>
                  <a:schemeClr val="tx2"/>
                </a:solidFill>
                <a:hlinkClick r:id="rId5"/>
              </a:rPr>
              <a:t>CDAPH</a:t>
            </a:r>
            <a:r>
              <a:rPr lang="fr-FR" dirty="0">
                <a:solidFill>
                  <a:schemeClr val="tx2"/>
                </a:solidFill>
              </a:rPr>
              <a:t> vers le milieu ordinaire, alors qu’une orientation spécifique est nécessaire pour l’ESAT.</a:t>
            </a:r>
          </a:p>
          <a:p>
            <a:endParaRPr lang="fr-FR" dirty="0"/>
          </a:p>
          <a:p>
            <a:endParaRPr lang="fr-FR" dirty="0"/>
          </a:p>
        </p:txBody>
      </p:sp>
    </p:spTree>
    <p:extLst>
      <p:ext uri="{BB962C8B-B14F-4D97-AF65-F5344CB8AC3E}">
        <p14:creationId xmlns:p14="http://schemas.microsoft.com/office/powerpoint/2010/main" val="167119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803400" y="495300"/>
            <a:ext cx="10248900" cy="461665"/>
          </a:xfrm>
          <a:prstGeom prst="rect">
            <a:avLst/>
          </a:prstGeom>
          <a:noFill/>
          <a:ln w="47625">
            <a:solidFill>
              <a:srgbClr val="0070C0"/>
            </a:solidFill>
          </a:ln>
        </p:spPr>
        <p:txBody>
          <a:bodyPr wrap="square" rtlCol="0">
            <a:spAutoFit/>
          </a:bodyPr>
          <a:lstStyle/>
          <a:p>
            <a:pPr algn="ctr"/>
            <a:r>
              <a:rPr lang="fr-FR" sz="2400" b="1" dirty="0">
                <a:solidFill>
                  <a:srgbClr val="0070C0"/>
                </a:solidFill>
              </a:rPr>
              <a:t>LA SOUS-TRAITANCE AU SECTEUR PROTÉGÉ ET ADAPTÉ </a:t>
            </a:r>
          </a:p>
        </p:txBody>
      </p:sp>
      <p:sp>
        <p:nvSpPr>
          <p:cNvPr id="4" name="ZoneTexte 3"/>
          <p:cNvSpPr txBox="1"/>
          <p:nvPr/>
        </p:nvSpPr>
        <p:spPr>
          <a:xfrm>
            <a:off x="1485900" y="1117263"/>
            <a:ext cx="10566400" cy="4955203"/>
          </a:xfrm>
          <a:prstGeom prst="rect">
            <a:avLst/>
          </a:prstGeom>
          <a:noFill/>
        </p:spPr>
        <p:txBody>
          <a:bodyPr wrap="square" rtlCol="0">
            <a:spAutoFit/>
          </a:bodyPr>
          <a:lstStyle/>
          <a:p>
            <a:pPr algn="ctr"/>
            <a:r>
              <a:rPr lang="fr-FR" sz="2800" b="1" dirty="0">
                <a:solidFill>
                  <a:schemeClr val="tx2"/>
                </a:solidFill>
              </a:rPr>
              <a:t>LES MODALITÉS DE RECOURS AU SECTEUR ADAPTÉ/PROTÉGÉ</a:t>
            </a:r>
          </a:p>
          <a:p>
            <a:pPr algn="ctr"/>
            <a:endParaRPr lang="fr-FR" sz="2800" b="1" dirty="0">
              <a:solidFill>
                <a:schemeClr val="tx2"/>
              </a:solidFill>
            </a:endParaRPr>
          </a:p>
          <a:p>
            <a:pPr marL="342900" indent="-342900">
              <a:buFont typeface="Wingdings" charset="2"/>
              <a:buChar char="Ø"/>
            </a:pPr>
            <a:r>
              <a:rPr lang="fr-FR" sz="2000" b="1" dirty="0">
                <a:solidFill>
                  <a:schemeClr val="tx2"/>
                </a:solidFill>
              </a:rPr>
              <a:t>Sous-traitance et prestation de services dans les ateliers</a:t>
            </a:r>
            <a:r>
              <a:rPr lang="fr-FR" sz="2000" dirty="0">
                <a:solidFill>
                  <a:schemeClr val="tx2"/>
                </a:solidFill>
              </a:rPr>
              <a:t>, l’activité sous-traitée se réalise au sein des locaux de l’ESAT/EA.</a:t>
            </a:r>
          </a:p>
          <a:p>
            <a:pPr marL="342900" indent="-342900">
              <a:buFont typeface="Wingdings" charset="2"/>
              <a:buChar char="Ø"/>
            </a:pPr>
            <a:endParaRPr lang="fr-FR" sz="2000" dirty="0">
              <a:solidFill>
                <a:schemeClr val="tx2"/>
              </a:solidFill>
            </a:endParaRPr>
          </a:p>
          <a:p>
            <a:pPr marL="342900" indent="-342900">
              <a:buFont typeface="Wingdings" charset="2"/>
              <a:buChar char="Ø"/>
            </a:pPr>
            <a:r>
              <a:rPr lang="fr-FR" sz="2000" b="1" dirty="0">
                <a:solidFill>
                  <a:schemeClr val="tx2"/>
                </a:solidFill>
              </a:rPr>
              <a:t>Prestation de services en extérieur,</a:t>
            </a:r>
            <a:r>
              <a:rPr lang="fr-FR" sz="2000" dirty="0">
                <a:solidFill>
                  <a:schemeClr val="tx2"/>
                </a:solidFill>
              </a:rPr>
              <a:t> l’activité sous traitée se réalise chez l’employeur avec le matériel de l’ESAT/EA et encadrée sur place par des éducateurs spécialisés.</a:t>
            </a:r>
          </a:p>
          <a:p>
            <a:pPr marL="342900" indent="-342900">
              <a:buFont typeface="Wingdings" charset="2"/>
              <a:buChar char="Ø"/>
            </a:pPr>
            <a:endParaRPr lang="fr-FR" sz="2000" dirty="0">
              <a:solidFill>
                <a:schemeClr val="tx2"/>
              </a:solidFill>
            </a:endParaRPr>
          </a:p>
          <a:p>
            <a:pPr marL="342900" indent="-342900">
              <a:buFont typeface="Wingdings" charset="2"/>
              <a:buChar char="Ø"/>
            </a:pPr>
            <a:r>
              <a:rPr lang="fr-FR" sz="2000" b="1" dirty="0">
                <a:solidFill>
                  <a:schemeClr val="tx2"/>
                </a:solidFill>
              </a:rPr>
              <a:t>Prestation de services sur site</a:t>
            </a:r>
            <a:r>
              <a:rPr lang="fr-FR" sz="2000" dirty="0">
                <a:solidFill>
                  <a:schemeClr val="tx2"/>
                </a:solidFill>
              </a:rPr>
              <a:t>, une partie de l’activité propre à l’employeur est réalisée avec son matériel par une équipe avec son encadrement qui est détachée par l’ESAT/EA.</a:t>
            </a:r>
          </a:p>
          <a:p>
            <a:pPr marL="342900" indent="-342900">
              <a:buFont typeface="Wingdings" charset="2"/>
              <a:buChar char="Ø"/>
            </a:pPr>
            <a:endParaRPr lang="fr-FR" sz="2000" dirty="0">
              <a:solidFill>
                <a:schemeClr val="tx2"/>
              </a:solidFill>
            </a:endParaRPr>
          </a:p>
          <a:p>
            <a:pPr marL="342900" indent="-342900">
              <a:buFont typeface="Wingdings" charset="2"/>
              <a:buChar char="Ø"/>
            </a:pPr>
            <a:r>
              <a:rPr lang="fr-FR" sz="2000" b="1" dirty="0">
                <a:solidFill>
                  <a:schemeClr val="tx2"/>
                </a:solidFill>
              </a:rPr>
              <a:t>Mise à disposition de personnel</a:t>
            </a:r>
            <a:r>
              <a:rPr lang="fr-FR" sz="2000" dirty="0">
                <a:solidFill>
                  <a:schemeClr val="tx2"/>
                </a:solidFill>
              </a:rPr>
              <a:t>, la personne mise à disposition reste rattachée à son ESAT/EA mais exerce une activité sur le site et sous le contrôle de l’employeur. Cette activité est réglementée et vise à favoriser l’intégration en milieu de travail ordinaire. Elle est limitée dans le temps (1 à 2 ans). Le tutorat peut être utilisé pour faciliter l’intégration de la personne.</a:t>
            </a:r>
          </a:p>
        </p:txBody>
      </p:sp>
    </p:spTree>
    <p:extLst>
      <p:ext uri="{BB962C8B-B14F-4D97-AF65-F5344CB8AC3E}">
        <p14:creationId xmlns:p14="http://schemas.microsoft.com/office/powerpoint/2010/main" val="7060332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AF1B4F-66C0-4FBB-88FC-2BE7B4F96D38}"/>
              </a:ext>
            </a:extLst>
          </p:cNvPr>
          <p:cNvSpPr>
            <a:spLocks noGrp="1"/>
          </p:cNvSpPr>
          <p:nvPr>
            <p:ph type="ctrTitle"/>
          </p:nvPr>
        </p:nvSpPr>
        <p:spPr>
          <a:xfrm>
            <a:off x="1227551" y="989557"/>
            <a:ext cx="10271342" cy="851770"/>
          </a:xfrm>
        </p:spPr>
        <p:txBody>
          <a:bodyPr/>
          <a:lstStyle/>
          <a:p>
            <a:r>
              <a:rPr lang="fr-FR" dirty="0">
                <a:solidFill>
                  <a:srgbClr val="0070C0"/>
                </a:solidFill>
                <a:latin typeface="+mn-lt"/>
              </a:rPr>
              <a:t>Recruter par la voie de l’Apprentissage</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210" y="2755408"/>
            <a:ext cx="2857500" cy="2857500"/>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9836" y="3257058"/>
            <a:ext cx="3629057" cy="1854200"/>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2681" y="3036212"/>
            <a:ext cx="3902439" cy="2393133"/>
          </a:xfrm>
          <a:prstGeom prst="rect">
            <a:avLst/>
          </a:prstGeom>
        </p:spPr>
      </p:pic>
    </p:spTree>
    <p:extLst>
      <p:ext uri="{BB962C8B-B14F-4D97-AF65-F5344CB8AC3E}">
        <p14:creationId xmlns:p14="http://schemas.microsoft.com/office/powerpoint/2010/main" val="2038487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09798" y="593372"/>
            <a:ext cx="9144001" cy="886119"/>
          </a:xfrm>
        </p:spPr>
        <p:txBody>
          <a:bodyPr>
            <a:normAutofit/>
          </a:bodyPr>
          <a:lstStyle/>
          <a:p>
            <a:r>
              <a:rPr lang="fr-FR" sz="5400" dirty="0">
                <a:solidFill>
                  <a:srgbClr val="0070C0"/>
                </a:solidFill>
                <a:latin typeface="+mn-lt"/>
              </a:rPr>
              <a:t>INTRODUCTION</a:t>
            </a:r>
          </a:p>
        </p:txBody>
      </p:sp>
      <p:sp>
        <p:nvSpPr>
          <p:cNvPr id="3" name="Espace réservé du contenu 2"/>
          <p:cNvSpPr>
            <a:spLocks noGrp="1"/>
          </p:cNvSpPr>
          <p:nvPr>
            <p:ph idx="1"/>
          </p:nvPr>
        </p:nvSpPr>
        <p:spPr/>
        <p:txBody>
          <a:bodyPr/>
          <a:lstStyle/>
          <a:p>
            <a:pPr marL="0" indent="0" algn="ctr">
              <a:buNone/>
            </a:pPr>
            <a:r>
              <a:rPr lang="fr-FR" b="1" i="1" dirty="0">
                <a:solidFill>
                  <a:schemeClr val="tx2"/>
                </a:solidFill>
                <a:latin typeface="+mn-lt"/>
              </a:rPr>
              <a:t>L’apprentissage dans la fonction publique, une volonté réaffirmée des pouvoirs publics</a:t>
            </a:r>
          </a:p>
          <a:p>
            <a:pPr algn="ctr"/>
            <a:endParaRPr lang="fr-FR" b="1" i="1" dirty="0">
              <a:solidFill>
                <a:schemeClr val="tx2"/>
              </a:solidFill>
              <a:latin typeface="+mn-lt"/>
            </a:endParaRPr>
          </a:p>
          <a:p>
            <a:pPr algn="ctr"/>
            <a:endParaRPr lang="fr-FR" b="1" i="1" dirty="0">
              <a:solidFill>
                <a:schemeClr val="tx2"/>
              </a:solidFill>
              <a:latin typeface="+mn-lt"/>
            </a:endParaRPr>
          </a:p>
          <a:p>
            <a:pPr algn="ctr"/>
            <a:endParaRPr lang="fr-FR" b="1" i="1" dirty="0">
              <a:solidFill>
                <a:schemeClr val="tx2"/>
              </a:solidFill>
              <a:latin typeface="+mn-lt"/>
            </a:endParaRPr>
          </a:p>
          <a:p>
            <a:pPr algn="ctr"/>
            <a:endParaRPr lang="fr-FR" i="1" dirty="0">
              <a:solidFill>
                <a:schemeClr val="tx2"/>
              </a:solidFill>
              <a:latin typeface="+mn-lt"/>
            </a:endParaRPr>
          </a:p>
        </p:txBody>
      </p:sp>
      <p:pic>
        <p:nvPicPr>
          <p:cNvPr id="6" name="Image 5"/>
          <p:cNvPicPr>
            <a:picLocks noChangeAspect="1"/>
          </p:cNvPicPr>
          <p:nvPr/>
        </p:nvPicPr>
        <p:blipFill>
          <a:blip r:embed="rId2"/>
          <a:stretch>
            <a:fillRect/>
          </a:stretch>
        </p:blipFill>
        <p:spPr>
          <a:xfrm>
            <a:off x="4496843" y="2991135"/>
            <a:ext cx="4797469" cy="2146300"/>
          </a:xfrm>
          <a:prstGeom prst="rect">
            <a:avLst/>
          </a:prstGeom>
        </p:spPr>
      </p:pic>
    </p:spTree>
    <p:extLst>
      <p:ext uri="{BB962C8B-B14F-4D97-AF65-F5344CB8AC3E}">
        <p14:creationId xmlns:p14="http://schemas.microsoft.com/office/powerpoint/2010/main" val="377071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044700" y="151197"/>
            <a:ext cx="9144000" cy="836629"/>
          </a:xfrm>
        </p:spPr>
        <p:txBody>
          <a:bodyPr/>
          <a:lstStyle/>
          <a:p>
            <a:r>
              <a:rPr lang="fr-FR" sz="4400" dirty="0">
                <a:solidFill>
                  <a:srgbClr val="0070C0"/>
                </a:solidFill>
                <a:latin typeface="+mn-lt"/>
              </a:rPr>
              <a:t>POLITIQUE HANDICAP </a:t>
            </a:r>
            <a:r>
              <a:rPr lang="mr-IN" sz="4400" dirty="0">
                <a:solidFill>
                  <a:srgbClr val="0070C0"/>
                </a:solidFill>
                <a:latin typeface="+mn-lt"/>
              </a:rPr>
              <a:t>–</a:t>
            </a:r>
            <a:r>
              <a:rPr lang="fr-FR" sz="4400" dirty="0">
                <a:solidFill>
                  <a:srgbClr val="0070C0"/>
                </a:solidFill>
                <a:latin typeface="+mn-lt"/>
              </a:rPr>
              <a:t> 3/3</a:t>
            </a:r>
          </a:p>
        </p:txBody>
      </p:sp>
      <p:sp>
        <p:nvSpPr>
          <p:cNvPr id="5" name="ZoneTexte 4"/>
          <p:cNvSpPr txBox="1"/>
          <p:nvPr/>
        </p:nvSpPr>
        <p:spPr>
          <a:xfrm>
            <a:off x="127000" y="1955800"/>
            <a:ext cx="8572500" cy="3724096"/>
          </a:xfrm>
          <a:prstGeom prst="rect">
            <a:avLst/>
          </a:prstGeom>
          <a:noFill/>
        </p:spPr>
        <p:txBody>
          <a:bodyPr wrap="square" rtlCol="0">
            <a:spAutoFit/>
          </a:bodyPr>
          <a:lstStyle/>
          <a:p>
            <a:pPr algn="ctr"/>
            <a:r>
              <a:rPr lang="fr-FR" sz="2000" b="1" dirty="0">
                <a:solidFill>
                  <a:schemeClr val="tx2"/>
                </a:solidFill>
              </a:rPr>
              <a:t>Les actions menées sont plurielles</a:t>
            </a:r>
          </a:p>
          <a:p>
            <a:pPr algn="ctr"/>
            <a:endParaRPr lang="fr-FR" b="1" dirty="0">
              <a:solidFill>
                <a:schemeClr val="tx2"/>
              </a:solidFill>
            </a:endParaRPr>
          </a:p>
          <a:p>
            <a:pPr marL="285750" indent="-285750">
              <a:buFont typeface="Wingdings" charset="2"/>
              <a:buChar char="Ø"/>
            </a:pPr>
            <a:r>
              <a:rPr lang="fr-FR" b="1" dirty="0">
                <a:solidFill>
                  <a:schemeClr val="tx2"/>
                </a:solidFill>
              </a:rPr>
              <a:t>Ouvrir</a:t>
            </a:r>
            <a:r>
              <a:rPr lang="fr-FR" dirty="0">
                <a:solidFill>
                  <a:schemeClr val="tx2"/>
                </a:solidFill>
              </a:rPr>
              <a:t> tous les recrutements aux personnes en situation de handicap</a:t>
            </a:r>
          </a:p>
          <a:p>
            <a:pPr marL="285750" indent="-285750">
              <a:buFont typeface="Wingdings" charset="2"/>
              <a:buChar char="Ø"/>
            </a:pPr>
            <a:r>
              <a:rPr lang="fr-FR" b="1" dirty="0">
                <a:solidFill>
                  <a:schemeClr val="tx2"/>
                </a:solidFill>
              </a:rPr>
              <a:t>Favoriser</a:t>
            </a:r>
            <a:r>
              <a:rPr lang="fr-FR" dirty="0">
                <a:solidFill>
                  <a:schemeClr val="tx2"/>
                </a:solidFill>
              </a:rPr>
              <a:t> l’accueil, l’intégration et le suivi du nouvel arrivant</a:t>
            </a:r>
          </a:p>
          <a:p>
            <a:pPr marL="285750" indent="-285750">
              <a:buFont typeface="Wingdings" charset="2"/>
              <a:buChar char="Ø"/>
            </a:pPr>
            <a:r>
              <a:rPr lang="fr-FR" b="1" dirty="0">
                <a:solidFill>
                  <a:schemeClr val="tx2"/>
                </a:solidFill>
              </a:rPr>
              <a:t>Accompagner</a:t>
            </a:r>
            <a:r>
              <a:rPr lang="fr-FR" dirty="0">
                <a:solidFill>
                  <a:schemeClr val="tx2"/>
                </a:solidFill>
              </a:rPr>
              <a:t> les agents et aménager leurs postes de travail</a:t>
            </a:r>
          </a:p>
          <a:p>
            <a:pPr marL="285750" indent="-285750">
              <a:buFont typeface="Wingdings" charset="2"/>
              <a:buChar char="Ø"/>
            </a:pPr>
            <a:r>
              <a:rPr lang="fr-FR" b="1" dirty="0">
                <a:solidFill>
                  <a:schemeClr val="tx2"/>
                </a:solidFill>
              </a:rPr>
              <a:t>Sensibiliser</a:t>
            </a:r>
            <a:r>
              <a:rPr lang="fr-FR" dirty="0">
                <a:solidFill>
                  <a:schemeClr val="tx2"/>
                </a:solidFill>
              </a:rPr>
              <a:t> les personnels (directeurs, encadrants, managers)</a:t>
            </a:r>
          </a:p>
          <a:p>
            <a:pPr marL="285750" indent="-285750">
              <a:buFont typeface="Wingdings" charset="2"/>
              <a:buChar char="Ø"/>
            </a:pPr>
            <a:r>
              <a:rPr lang="fr-FR" b="1" dirty="0">
                <a:solidFill>
                  <a:schemeClr val="tx2"/>
                </a:solidFill>
              </a:rPr>
              <a:t>Coordonner</a:t>
            </a:r>
            <a:r>
              <a:rPr lang="fr-FR" dirty="0">
                <a:solidFill>
                  <a:schemeClr val="tx2"/>
                </a:solidFill>
              </a:rPr>
              <a:t> l’accueil et l’accompagnement des étudiants en situation de handicap</a:t>
            </a:r>
          </a:p>
          <a:p>
            <a:pPr marL="285750" indent="-285750">
              <a:buFont typeface="Wingdings" charset="2"/>
              <a:buChar char="Ø"/>
            </a:pPr>
            <a:r>
              <a:rPr lang="fr-FR" dirty="0">
                <a:solidFill>
                  <a:schemeClr val="tx2"/>
                </a:solidFill>
              </a:rPr>
              <a:t>Placer davantage le handicap comme sujet de recherche et d’innovation. </a:t>
            </a:r>
          </a:p>
          <a:p>
            <a:pPr marL="285750" indent="-285750">
              <a:buFont typeface="Wingdings" charset="2"/>
              <a:buChar char="Ø"/>
            </a:pPr>
            <a:endParaRPr lang="fr-FR" dirty="0">
              <a:solidFill>
                <a:schemeClr val="tx2"/>
              </a:solidFill>
            </a:endParaRPr>
          </a:p>
          <a:p>
            <a:pPr algn="ctr"/>
            <a:r>
              <a:rPr lang="fr-FR" i="1" dirty="0">
                <a:solidFill>
                  <a:schemeClr val="tx2"/>
                </a:solidFill>
              </a:rPr>
              <a:t>La constitution </a:t>
            </a:r>
            <a:r>
              <a:rPr lang="fr-FR" b="1" i="1" dirty="0">
                <a:solidFill>
                  <a:schemeClr val="tx2"/>
                </a:solidFill>
              </a:rPr>
              <a:t>d’équipes pluridisciplinaires </a:t>
            </a:r>
            <a:r>
              <a:rPr lang="fr-FR" i="1" dirty="0">
                <a:solidFill>
                  <a:schemeClr val="tx2"/>
                </a:solidFill>
              </a:rPr>
              <a:t>(notamment la Commission Pluridisciplinaire d’Accompagnement au Projet Professionnel) nous a permis de nous structurer pour mieux accompagner nos agents, qu’ils soient nouvellement intégrés ou concernés par une situation de maintien dans l’emploi.</a:t>
            </a:r>
          </a:p>
        </p:txBody>
      </p:sp>
      <p:pic>
        <p:nvPicPr>
          <p:cNvPr id="9" name="Image 8"/>
          <p:cNvPicPr>
            <a:picLocks noChangeAspect="1"/>
          </p:cNvPicPr>
          <p:nvPr/>
        </p:nvPicPr>
        <p:blipFill>
          <a:blip r:embed="rId2"/>
          <a:stretch>
            <a:fillRect/>
          </a:stretch>
        </p:blipFill>
        <p:spPr>
          <a:xfrm>
            <a:off x="8107680" y="1262657"/>
            <a:ext cx="3522345" cy="2080256"/>
          </a:xfrm>
          <a:prstGeom prst="rect">
            <a:avLst/>
          </a:prstGeom>
        </p:spPr>
      </p:pic>
    </p:spTree>
    <p:extLst>
      <p:ext uri="{BB962C8B-B14F-4D97-AF65-F5344CB8AC3E}">
        <p14:creationId xmlns:p14="http://schemas.microsoft.com/office/powerpoint/2010/main" val="7014012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09798" y="593372"/>
            <a:ext cx="9144001" cy="886119"/>
          </a:xfrm>
        </p:spPr>
        <p:txBody>
          <a:bodyPr>
            <a:normAutofit/>
          </a:bodyPr>
          <a:lstStyle/>
          <a:p>
            <a:r>
              <a:rPr lang="fr-FR" sz="4800" dirty="0">
                <a:solidFill>
                  <a:srgbClr val="0070C0"/>
                </a:solidFill>
                <a:latin typeface="+mn-lt"/>
              </a:rPr>
              <a:t>Le Contrat d’Apprentissage</a:t>
            </a:r>
          </a:p>
        </p:txBody>
      </p:sp>
      <p:sp>
        <p:nvSpPr>
          <p:cNvPr id="3" name="Espace réservé du contenu 2"/>
          <p:cNvSpPr>
            <a:spLocks noGrp="1"/>
          </p:cNvSpPr>
          <p:nvPr>
            <p:ph idx="1"/>
          </p:nvPr>
        </p:nvSpPr>
        <p:spPr/>
        <p:txBody>
          <a:bodyPr>
            <a:normAutofit fontScale="92500"/>
          </a:bodyPr>
          <a:lstStyle/>
          <a:p>
            <a:pPr marL="0" indent="0" algn="ctr">
              <a:buNone/>
            </a:pPr>
            <a:r>
              <a:rPr lang="fr-FR" b="1" dirty="0">
                <a:solidFill>
                  <a:schemeClr val="tx2"/>
                </a:solidFill>
                <a:latin typeface="+mn-lt"/>
              </a:rPr>
              <a:t>Quelles sont les conditions et caractéristiques du contrat d’apprentissage pour les personnes en situation de handicap ? </a:t>
            </a:r>
            <a:endParaRPr lang="fr-FR" dirty="0">
              <a:solidFill>
                <a:schemeClr val="tx2"/>
              </a:solidFill>
              <a:latin typeface="+mn-lt"/>
            </a:endParaRPr>
          </a:p>
          <a:p>
            <a:pPr marL="0" indent="0">
              <a:buNone/>
            </a:pPr>
            <a:r>
              <a:rPr lang="fr-FR" sz="2600" dirty="0">
                <a:solidFill>
                  <a:schemeClr val="tx2"/>
                </a:solidFill>
                <a:latin typeface="+mn-lt"/>
              </a:rPr>
              <a:t>- Être titulaire d’une RQTH (Reconnaissance de la Qualité de Travailleur Handicapé)</a:t>
            </a:r>
          </a:p>
          <a:p>
            <a:pPr marL="0" indent="0">
              <a:buNone/>
            </a:pPr>
            <a:r>
              <a:rPr lang="fr-FR" sz="2600" dirty="0">
                <a:solidFill>
                  <a:schemeClr val="tx2"/>
                </a:solidFill>
                <a:latin typeface="+mn-lt"/>
              </a:rPr>
              <a:t>- Être âgé d’au moins 16 ans et sans limite d’âge</a:t>
            </a:r>
          </a:p>
          <a:p>
            <a:pPr marL="0" indent="0">
              <a:buNone/>
            </a:pPr>
            <a:r>
              <a:rPr lang="fr-FR" sz="2600" dirty="0">
                <a:solidFill>
                  <a:schemeClr val="tx2"/>
                </a:solidFill>
                <a:latin typeface="+mn-lt"/>
              </a:rPr>
              <a:t>- La durée maximale de 3 ans peut être reportée à 4 ans</a:t>
            </a:r>
          </a:p>
          <a:p>
            <a:pPr marL="0" indent="0">
              <a:buNone/>
            </a:pPr>
            <a:r>
              <a:rPr lang="fr-FR" sz="2600" dirty="0">
                <a:solidFill>
                  <a:schemeClr val="tx2"/>
                </a:solidFill>
                <a:latin typeface="+mn-lt"/>
              </a:rPr>
              <a:t>- Aménagements pédagogiques possibles </a:t>
            </a:r>
          </a:p>
          <a:p>
            <a:pPr marL="0" indent="0">
              <a:buNone/>
            </a:pPr>
            <a:r>
              <a:rPr lang="fr-FR" sz="2600" dirty="0">
                <a:solidFill>
                  <a:schemeClr val="tx2"/>
                </a:solidFill>
                <a:latin typeface="+mn-lt"/>
              </a:rPr>
              <a:t>- Possibilité de mise en place de cours par correspondance</a:t>
            </a:r>
          </a:p>
          <a:p>
            <a:pPr marL="0" indent="0">
              <a:buNone/>
            </a:pPr>
            <a:r>
              <a:rPr lang="fr-FR" sz="2600" dirty="0">
                <a:solidFill>
                  <a:schemeClr val="tx2"/>
                </a:solidFill>
                <a:latin typeface="+mn-lt"/>
              </a:rPr>
              <a:t>- Aménagement du temps de formation en fonction des prescriptions médicales</a:t>
            </a:r>
          </a:p>
          <a:p>
            <a:endParaRPr lang="fr-FR" dirty="0"/>
          </a:p>
        </p:txBody>
      </p:sp>
      <p:sp>
        <p:nvSpPr>
          <p:cNvPr id="5" name="ZoneTexte 4"/>
          <p:cNvSpPr txBox="1"/>
          <p:nvPr/>
        </p:nvSpPr>
        <p:spPr>
          <a:xfrm>
            <a:off x="864296" y="3607496"/>
            <a:ext cx="184731" cy="369332"/>
          </a:xfrm>
          <a:prstGeom prst="rect">
            <a:avLst/>
          </a:prstGeom>
          <a:noFill/>
        </p:spPr>
        <p:txBody>
          <a:bodyPr wrap="none" rtlCol="0">
            <a:spAutoFit/>
          </a:bodyPr>
          <a:lstStyle/>
          <a:p>
            <a:endParaRPr lang="fr-FR"/>
          </a:p>
        </p:txBody>
      </p:sp>
    </p:spTree>
    <p:extLst>
      <p:ext uri="{BB962C8B-B14F-4D97-AF65-F5344CB8AC3E}">
        <p14:creationId xmlns:p14="http://schemas.microsoft.com/office/powerpoint/2010/main" val="9138854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09798" y="593372"/>
            <a:ext cx="9144001" cy="886119"/>
          </a:xfrm>
        </p:spPr>
        <p:txBody>
          <a:bodyPr>
            <a:normAutofit/>
          </a:bodyPr>
          <a:lstStyle/>
          <a:p>
            <a:r>
              <a:rPr lang="fr-FR">
                <a:solidFill>
                  <a:srgbClr val="0070C0"/>
                </a:solidFill>
              </a:rPr>
              <a:t>L’Apprentissage : quels enjeux ?</a:t>
            </a:r>
            <a:endParaRPr lang="fr-FR"/>
          </a:p>
        </p:txBody>
      </p:sp>
      <p:graphicFrame>
        <p:nvGraphicFramePr>
          <p:cNvPr id="5" name="Espace réservé du contenu 4"/>
          <p:cNvGraphicFramePr>
            <a:graphicFrameLocks noGrp="1"/>
          </p:cNvGraphicFramePr>
          <p:nvPr>
            <p:ph idx="1"/>
          </p:nvPr>
        </p:nvGraphicFramePr>
        <p:xfrm>
          <a:off x="2209800" y="1825625"/>
          <a:ext cx="9144000" cy="4242672"/>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707112">
                <a:tc>
                  <a:txBody>
                    <a:bodyPr/>
                    <a:lstStyle/>
                    <a:p>
                      <a:pPr algn="ctr"/>
                      <a:r>
                        <a:rPr lang="fr-FR" sz="2400" dirty="0"/>
                        <a:t>POUR LE RECRUTEUR</a:t>
                      </a:r>
                    </a:p>
                  </a:txBody>
                  <a:tcPr/>
                </a:tc>
                <a:tc>
                  <a:txBody>
                    <a:bodyPr/>
                    <a:lstStyle/>
                    <a:p>
                      <a:pPr algn="ctr"/>
                      <a:r>
                        <a:rPr lang="fr-FR" sz="2400" dirty="0"/>
                        <a:t>POUR L’APPRENTI</a:t>
                      </a:r>
                    </a:p>
                  </a:txBody>
                  <a:tcPr/>
                </a:tc>
                <a:extLst>
                  <a:ext uri="{0D108BD9-81ED-4DB2-BD59-A6C34878D82A}">
                    <a16:rowId xmlns:a16="http://schemas.microsoft.com/office/drawing/2014/main" val="10000"/>
                  </a:ext>
                </a:extLst>
              </a:tr>
              <a:tr h="707112">
                <a:tc>
                  <a:txBody>
                    <a:bodyPr/>
                    <a:lstStyle/>
                    <a:p>
                      <a:r>
                        <a:rPr lang="fr-FR" b="1" dirty="0"/>
                        <a:t>Former</a:t>
                      </a:r>
                      <a:r>
                        <a:rPr lang="fr-FR" dirty="0"/>
                        <a:t> aux compétences et valeurs de l’établissement</a:t>
                      </a:r>
                    </a:p>
                  </a:txBody>
                  <a:tcPr/>
                </a:tc>
                <a:tc>
                  <a:txBody>
                    <a:bodyPr/>
                    <a:lstStyle/>
                    <a:p>
                      <a:r>
                        <a:rPr lang="fr-FR" b="1" dirty="0"/>
                        <a:t>70% des</a:t>
                      </a:r>
                      <a:r>
                        <a:rPr lang="fr-FR" b="1" baseline="0" dirty="0"/>
                        <a:t> apprentis </a:t>
                      </a:r>
                      <a:r>
                        <a:rPr lang="fr-FR" baseline="0" dirty="0"/>
                        <a:t>trouvent un emploi à l’issue d’une formation en apprentissage</a:t>
                      </a:r>
                      <a:endParaRPr lang="fr-FR" dirty="0"/>
                    </a:p>
                  </a:txBody>
                  <a:tcPr/>
                </a:tc>
                <a:extLst>
                  <a:ext uri="{0D108BD9-81ED-4DB2-BD59-A6C34878D82A}">
                    <a16:rowId xmlns:a16="http://schemas.microsoft.com/office/drawing/2014/main" val="10001"/>
                  </a:ext>
                </a:extLst>
              </a:tr>
              <a:tr h="707112">
                <a:tc>
                  <a:txBody>
                    <a:bodyPr/>
                    <a:lstStyle/>
                    <a:p>
                      <a:r>
                        <a:rPr lang="fr-FR" dirty="0"/>
                        <a:t>Un investissement sur l’avenir pour </a:t>
                      </a:r>
                      <a:r>
                        <a:rPr lang="fr-FR" b="1" dirty="0"/>
                        <a:t>anticiper</a:t>
                      </a:r>
                      <a:r>
                        <a:rPr lang="fr-FR" b="1" baseline="0" dirty="0"/>
                        <a:t> les départs à la retraite</a:t>
                      </a:r>
                      <a:endParaRPr lang="fr-FR" b="1" dirty="0"/>
                    </a:p>
                  </a:txBody>
                  <a:tcPr/>
                </a:tc>
                <a:tc>
                  <a:txBody>
                    <a:bodyPr/>
                    <a:lstStyle/>
                    <a:p>
                      <a:r>
                        <a:rPr lang="fr-FR" dirty="0"/>
                        <a:t>Se former tout en ayant un</a:t>
                      </a:r>
                      <a:r>
                        <a:rPr lang="fr-FR" baseline="0" dirty="0"/>
                        <a:t> revenu</a:t>
                      </a:r>
                      <a:endParaRPr lang="fr-FR" dirty="0"/>
                    </a:p>
                  </a:txBody>
                  <a:tcPr/>
                </a:tc>
                <a:extLst>
                  <a:ext uri="{0D108BD9-81ED-4DB2-BD59-A6C34878D82A}">
                    <a16:rowId xmlns:a16="http://schemas.microsoft.com/office/drawing/2014/main" val="10002"/>
                  </a:ext>
                </a:extLst>
              </a:tr>
              <a:tr h="707112">
                <a:tc>
                  <a:txBody>
                    <a:bodyPr/>
                    <a:lstStyle/>
                    <a:p>
                      <a:r>
                        <a:rPr lang="fr-FR" dirty="0"/>
                        <a:t>Recruter et former une personne</a:t>
                      </a:r>
                      <a:r>
                        <a:rPr lang="fr-FR" baseline="0" dirty="0"/>
                        <a:t> à </a:t>
                      </a:r>
                      <a:r>
                        <a:rPr lang="fr-FR" b="1" baseline="0" dirty="0"/>
                        <a:t>coût réduit</a:t>
                      </a:r>
                      <a:endParaRPr lang="fr-FR" b="1" dirty="0"/>
                    </a:p>
                  </a:txBody>
                  <a:tcPr/>
                </a:tc>
                <a:tc>
                  <a:txBody>
                    <a:bodyPr/>
                    <a:lstStyle/>
                    <a:p>
                      <a:r>
                        <a:rPr lang="fr-FR" dirty="0"/>
                        <a:t>Une </a:t>
                      </a:r>
                      <a:r>
                        <a:rPr lang="fr-FR" b="1" dirty="0"/>
                        <a:t>formation concrète </a:t>
                      </a:r>
                      <a:r>
                        <a:rPr lang="fr-FR" dirty="0"/>
                        <a:t>au sein du monde du travail</a:t>
                      </a:r>
                    </a:p>
                  </a:txBody>
                  <a:tcPr/>
                </a:tc>
                <a:extLst>
                  <a:ext uri="{0D108BD9-81ED-4DB2-BD59-A6C34878D82A}">
                    <a16:rowId xmlns:a16="http://schemas.microsoft.com/office/drawing/2014/main" val="10003"/>
                  </a:ext>
                </a:extLst>
              </a:tr>
              <a:tr h="707112">
                <a:tc>
                  <a:txBody>
                    <a:bodyPr/>
                    <a:lstStyle/>
                    <a:p>
                      <a:r>
                        <a:rPr lang="fr-FR" dirty="0"/>
                        <a:t>Répondre à l’</a:t>
                      </a:r>
                      <a:r>
                        <a:rPr lang="fr-FR" b="1" dirty="0"/>
                        <a:t>obligation d’emploi</a:t>
                      </a:r>
                    </a:p>
                  </a:txBody>
                  <a:tcPr/>
                </a:tc>
                <a:tc>
                  <a:txBody>
                    <a:bodyPr/>
                    <a:lstStyle/>
                    <a:p>
                      <a:r>
                        <a:rPr lang="fr-FR" dirty="0"/>
                        <a:t>Possibilité de compenser un déficit de formation initiale</a:t>
                      </a:r>
                    </a:p>
                  </a:txBody>
                  <a:tcPr/>
                </a:tc>
                <a:extLst>
                  <a:ext uri="{0D108BD9-81ED-4DB2-BD59-A6C34878D82A}">
                    <a16:rowId xmlns:a16="http://schemas.microsoft.com/office/drawing/2014/main" val="10004"/>
                  </a:ext>
                </a:extLst>
              </a:tr>
              <a:tr h="707112">
                <a:tc>
                  <a:txBody>
                    <a:bodyPr/>
                    <a:lstStyle/>
                    <a:p>
                      <a:r>
                        <a:rPr lang="fr-FR" b="1" dirty="0"/>
                        <a:t>Valeurs </a:t>
                      </a:r>
                      <a:r>
                        <a:rPr lang="fr-FR" dirty="0"/>
                        <a:t>portées par</a:t>
                      </a:r>
                      <a:r>
                        <a:rPr lang="fr-FR" baseline="0" dirty="0"/>
                        <a:t> l’établissement, d’inclusion et d’engagement en faveur de la diversité</a:t>
                      </a:r>
                      <a:endParaRPr lang="fr-FR" dirty="0"/>
                    </a:p>
                  </a:txBody>
                  <a:tcPr/>
                </a:tc>
                <a:tc>
                  <a:txBody>
                    <a:bodyPr/>
                    <a:lstStyle/>
                    <a:p>
                      <a:r>
                        <a:rPr lang="fr-FR" dirty="0"/>
                        <a:t>La possibilité d’être </a:t>
                      </a:r>
                      <a:r>
                        <a:rPr lang="fr-FR" b="1" dirty="0"/>
                        <a:t>titularisé</a:t>
                      </a:r>
                      <a:r>
                        <a:rPr lang="fr-FR" dirty="0"/>
                        <a:t> sans</a:t>
                      </a:r>
                      <a:r>
                        <a:rPr lang="fr-FR" baseline="0" dirty="0"/>
                        <a:t> être obligé de passer le concours d’entrée</a:t>
                      </a:r>
                      <a:endParaRPr lang="fr-FR" dirty="0"/>
                    </a:p>
                  </a:txBody>
                  <a:tcPr/>
                </a:tc>
                <a:extLst>
                  <a:ext uri="{0D108BD9-81ED-4DB2-BD59-A6C34878D82A}">
                    <a16:rowId xmlns:a16="http://schemas.microsoft.com/office/drawing/2014/main" val="10005"/>
                  </a:ext>
                </a:extLst>
              </a:tr>
            </a:tbl>
          </a:graphicData>
        </a:graphic>
      </p:graphicFrame>
      <p:pic>
        <p:nvPicPr>
          <p:cNvPr id="7" name="Image 6"/>
          <p:cNvPicPr>
            <a:picLocks noChangeAspect="1"/>
          </p:cNvPicPr>
          <p:nvPr/>
        </p:nvPicPr>
        <p:blipFill>
          <a:blip r:embed="rId2"/>
          <a:stretch>
            <a:fillRect/>
          </a:stretch>
        </p:blipFill>
        <p:spPr>
          <a:xfrm>
            <a:off x="0" y="4009976"/>
            <a:ext cx="2209798" cy="2058317"/>
          </a:xfrm>
          <a:prstGeom prst="rect">
            <a:avLst/>
          </a:prstGeom>
        </p:spPr>
      </p:pic>
    </p:spTree>
    <p:extLst>
      <p:ext uri="{BB962C8B-B14F-4D97-AF65-F5344CB8AC3E}">
        <p14:creationId xmlns:p14="http://schemas.microsoft.com/office/powerpoint/2010/main" val="16936423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17525" y="291548"/>
            <a:ext cx="11382927" cy="768627"/>
          </a:xfrm>
        </p:spPr>
        <p:txBody>
          <a:bodyPr>
            <a:normAutofit/>
          </a:bodyPr>
          <a:lstStyle/>
          <a:p>
            <a:r>
              <a:rPr lang="fr-FR" sz="4000" dirty="0">
                <a:solidFill>
                  <a:srgbClr val="0070C0"/>
                </a:solidFill>
                <a:latin typeface="+mn-lt"/>
              </a:rPr>
              <a:t>Rôle clef de la Correspondante Handicap</a:t>
            </a:r>
          </a:p>
        </p:txBody>
      </p:sp>
      <p:graphicFrame>
        <p:nvGraphicFramePr>
          <p:cNvPr id="5" name="Espace réservé du contenu 4"/>
          <p:cNvGraphicFramePr>
            <a:graphicFrameLocks noGrp="1"/>
          </p:cNvGraphicFramePr>
          <p:nvPr>
            <p:ph idx="1"/>
          </p:nvPr>
        </p:nvGraphicFramePr>
        <p:xfrm>
          <a:off x="517525" y="1563757"/>
          <a:ext cx="3497884" cy="3697356"/>
        </p:xfrm>
        <a:graphic>
          <a:graphicData uri="http://schemas.openxmlformats.org/drawingml/2006/table">
            <a:tbl>
              <a:tblPr firstRow="1" bandRow="1">
                <a:tableStyleId>{5C22544A-7EE6-4342-B048-85BDC9FD1C3A}</a:tableStyleId>
              </a:tblPr>
              <a:tblGrid>
                <a:gridCol w="3497884">
                  <a:extLst>
                    <a:ext uri="{9D8B030D-6E8A-4147-A177-3AD203B41FA5}">
                      <a16:colId xmlns:a16="http://schemas.microsoft.com/office/drawing/2014/main" val="20000"/>
                    </a:ext>
                  </a:extLst>
                </a:gridCol>
              </a:tblGrid>
              <a:tr h="3697356">
                <a:tc>
                  <a:txBody>
                    <a:bodyPr/>
                    <a:lstStyle/>
                    <a:p>
                      <a:pPr algn="ctr"/>
                      <a:r>
                        <a:rPr lang="fr-FR" sz="3600" dirty="0">
                          <a:ln>
                            <a:noFill/>
                          </a:ln>
                        </a:rPr>
                        <a:t>RÉUNIR</a:t>
                      </a:r>
                    </a:p>
                    <a:p>
                      <a:pPr algn="ctr"/>
                      <a:endParaRPr lang="fr-FR" sz="2000" dirty="0">
                        <a:ln>
                          <a:noFill/>
                        </a:ln>
                      </a:endParaRPr>
                    </a:p>
                    <a:p>
                      <a:pPr algn="ctr"/>
                      <a:endParaRPr lang="fr-FR" sz="2000" dirty="0">
                        <a:ln>
                          <a:noFill/>
                        </a:ln>
                      </a:endParaRPr>
                    </a:p>
                    <a:p>
                      <a:pPr algn="ctr"/>
                      <a:r>
                        <a:rPr lang="fr-FR" sz="2000" dirty="0">
                          <a:ln>
                            <a:noFill/>
                          </a:ln>
                          <a:solidFill>
                            <a:srgbClr val="0070C0"/>
                          </a:solidFill>
                        </a:rPr>
                        <a:t>Prévoir un temps d’échange sur le thème du recrutement</a:t>
                      </a:r>
                      <a:r>
                        <a:rPr lang="fr-FR" sz="2000" baseline="0" dirty="0">
                          <a:ln>
                            <a:noFill/>
                          </a:ln>
                          <a:solidFill>
                            <a:srgbClr val="0070C0"/>
                          </a:solidFill>
                        </a:rPr>
                        <a:t>  / apprentissage entre les acteurs clefs</a:t>
                      </a:r>
                      <a:endParaRPr lang="fr-FR" sz="2000" dirty="0">
                        <a:ln>
                          <a:noFill/>
                        </a:ln>
                        <a:solidFill>
                          <a:srgbClr val="0070C0"/>
                        </a:solidFill>
                      </a:endParaRPr>
                    </a:p>
                  </a:txBody>
                  <a:tcPr>
                    <a:solidFill>
                      <a:schemeClr val="accent1">
                        <a:alpha val="30000"/>
                      </a:schemeClr>
                    </a:solidFill>
                  </a:tcPr>
                </a:tc>
                <a:extLst>
                  <a:ext uri="{0D108BD9-81ED-4DB2-BD59-A6C34878D82A}">
                    <a16:rowId xmlns:a16="http://schemas.microsoft.com/office/drawing/2014/main" val="10000"/>
                  </a:ext>
                </a:extLst>
              </a:tr>
            </a:tbl>
          </a:graphicData>
        </a:graphic>
      </p:graphicFrame>
      <p:graphicFrame>
        <p:nvGraphicFramePr>
          <p:cNvPr id="8" name="Espace réservé du contenu 7"/>
          <p:cNvGraphicFramePr>
            <a:graphicFrameLocks noGrp="1"/>
          </p:cNvGraphicFramePr>
          <p:nvPr>
            <p:ph sz="quarter" idx="12"/>
          </p:nvPr>
        </p:nvGraphicFramePr>
        <p:xfrm>
          <a:off x="4439479" y="1563757"/>
          <a:ext cx="3498574" cy="3697356"/>
        </p:xfrm>
        <a:graphic>
          <a:graphicData uri="http://schemas.openxmlformats.org/drawingml/2006/table">
            <a:tbl>
              <a:tblPr firstRow="1" bandRow="1">
                <a:tableStyleId>{5C22544A-7EE6-4342-B048-85BDC9FD1C3A}</a:tableStyleId>
              </a:tblPr>
              <a:tblGrid>
                <a:gridCol w="3498574">
                  <a:extLst>
                    <a:ext uri="{9D8B030D-6E8A-4147-A177-3AD203B41FA5}">
                      <a16:colId xmlns:a16="http://schemas.microsoft.com/office/drawing/2014/main" val="20000"/>
                    </a:ext>
                  </a:extLst>
                </a:gridCol>
              </a:tblGrid>
              <a:tr h="3697356">
                <a:tc>
                  <a:txBody>
                    <a:bodyPr/>
                    <a:lstStyle/>
                    <a:p>
                      <a:pPr algn="ctr"/>
                      <a:r>
                        <a:rPr lang="fr-FR" sz="3600" dirty="0"/>
                        <a:t>SENSIBILISER</a:t>
                      </a:r>
                    </a:p>
                    <a:p>
                      <a:pPr algn="ctr"/>
                      <a:endParaRPr lang="fr-FR" sz="3600" dirty="0"/>
                    </a:p>
                    <a:p>
                      <a:pPr algn="ctr"/>
                      <a:r>
                        <a:rPr lang="fr-FR" sz="2000" dirty="0">
                          <a:solidFill>
                            <a:srgbClr val="0070C0"/>
                          </a:solidFill>
                        </a:rPr>
                        <a:t>La gouvernance, les acteurs RH, les managers avec</a:t>
                      </a:r>
                      <a:r>
                        <a:rPr lang="fr-FR" sz="2000" baseline="0" dirty="0">
                          <a:solidFill>
                            <a:srgbClr val="0070C0"/>
                          </a:solidFill>
                        </a:rPr>
                        <a:t> des exemples concrets de contrats d’apprentissage réalisés afin de favoriser le partage d’informations et le retour d’expérience</a:t>
                      </a:r>
                      <a:endParaRPr lang="fr-FR" sz="2000" dirty="0">
                        <a:solidFill>
                          <a:srgbClr val="0070C0"/>
                        </a:solidFill>
                      </a:endParaRPr>
                    </a:p>
                  </a:txBody>
                  <a:tcPr>
                    <a:solidFill>
                      <a:schemeClr val="accent1">
                        <a:alpha val="30000"/>
                      </a:schemeClr>
                    </a:solidFill>
                  </a:tcPr>
                </a:tc>
                <a:extLst>
                  <a:ext uri="{0D108BD9-81ED-4DB2-BD59-A6C34878D82A}">
                    <a16:rowId xmlns:a16="http://schemas.microsoft.com/office/drawing/2014/main" val="10000"/>
                  </a:ext>
                </a:extLst>
              </a:tr>
            </a:tbl>
          </a:graphicData>
        </a:graphic>
      </p:graphicFrame>
      <p:graphicFrame>
        <p:nvGraphicFramePr>
          <p:cNvPr id="10" name="Tableau 9"/>
          <p:cNvGraphicFramePr>
            <a:graphicFrameLocks noGrp="1"/>
          </p:cNvGraphicFramePr>
          <p:nvPr/>
        </p:nvGraphicFramePr>
        <p:xfrm>
          <a:off x="8401878" y="1563757"/>
          <a:ext cx="3498574" cy="3697355"/>
        </p:xfrm>
        <a:graphic>
          <a:graphicData uri="http://schemas.openxmlformats.org/drawingml/2006/table">
            <a:tbl>
              <a:tblPr firstRow="1" bandRow="1">
                <a:tableStyleId>{5C22544A-7EE6-4342-B048-85BDC9FD1C3A}</a:tableStyleId>
              </a:tblPr>
              <a:tblGrid>
                <a:gridCol w="3498574">
                  <a:extLst>
                    <a:ext uri="{9D8B030D-6E8A-4147-A177-3AD203B41FA5}">
                      <a16:colId xmlns:a16="http://schemas.microsoft.com/office/drawing/2014/main" val="20000"/>
                    </a:ext>
                  </a:extLst>
                </a:gridCol>
              </a:tblGrid>
              <a:tr h="3697355">
                <a:tc>
                  <a:txBody>
                    <a:bodyPr/>
                    <a:lstStyle/>
                    <a:p>
                      <a:pPr algn="ctr"/>
                      <a:r>
                        <a:rPr lang="fr-FR" sz="3600" dirty="0"/>
                        <a:t>ORGANISER</a:t>
                      </a:r>
                    </a:p>
                    <a:p>
                      <a:pPr algn="ctr"/>
                      <a:endParaRPr lang="fr-FR" sz="3600" dirty="0"/>
                    </a:p>
                    <a:p>
                      <a:pPr algn="ctr"/>
                      <a:r>
                        <a:rPr lang="fr-FR" sz="2000" dirty="0">
                          <a:solidFill>
                            <a:srgbClr val="0070C0"/>
                          </a:solidFill>
                        </a:rPr>
                        <a:t>Des rencontres et</a:t>
                      </a:r>
                      <a:r>
                        <a:rPr lang="fr-FR" sz="2000" baseline="0" dirty="0">
                          <a:solidFill>
                            <a:srgbClr val="0070C0"/>
                          </a:solidFill>
                        </a:rPr>
                        <a:t> réunions en amont des besoins en recrutement  avec les acteurs clefs en interne, les prescripteurs et CFA</a:t>
                      </a:r>
                      <a:endParaRPr lang="fr-FR" sz="2000" dirty="0">
                        <a:solidFill>
                          <a:srgbClr val="0070C0"/>
                        </a:solidFill>
                      </a:endParaRPr>
                    </a:p>
                    <a:p>
                      <a:endParaRPr lang="fr-FR" sz="3600" dirty="0">
                        <a:solidFill>
                          <a:srgbClr val="0070C0"/>
                        </a:solidFill>
                      </a:endParaRPr>
                    </a:p>
                    <a:p>
                      <a:endParaRPr lang="fr-FR" sz="2000" dirty="0"/>
                    </a:p>
                  </a:txBody>
                  <a:tcPr>
                    <a:solidFill>
                      <a:schemeClr val="accent1">
                        <a:alpha val="3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402159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120350" y="447498"/>
            <a:ext cx="9587343" cy="461665"/>
          </a:xfrm>
          <a:prstGeom prst="rect">
            <a:avLst/>
          </a:prstGeom>
          <a:noFill/>
        </p:spPr>
        <p:txBody>
          <a:bodyPr wrap="square" rtlCol="0">
            <a:spAutoFit/>
          </a:bodyPr>
          <a:lstStyle/>
          <a:p>
            <a:pPr algn="ctr"/>
            <a:r>
              <a:rPr lang="fr-FR" sz="2400" b="1" dirty="0">
                <a:solidFill>
                  <a:srgbClr val="0070C0"/>
                </a:solidFill>
              </a:rPr>
              <a:t>Les bonnes raisons d’aller ver l’apprentissage</a:t>
            </a:r>
          </a:p>
        </p:txBody>
      </p:sp>
      <p:sp>
        <p:nvSpPr>
          <p:cNvPr id="3" name="Bulle ronde 2"/>
          <p:cNvSpPr/>
          <p:nvPr/>
        </p:nvSpPr>
        <p:spPr>
          <a:xfrm>
            <a:off x="1487053" y="2668665"/>
            <a:ext cx="3749964" cy="1399308"/>
          </a:xfrm>
          <a:prstGeom prst="wedgeEllipseCallout">
            <a:avLst/>
          </a:prstGeom>
          <a:solidFill>
            <a:schemeClr val="accent2">
              <a:lumMod val="60000"/>
              <a:lumOff val="40000"/>
            </a:schemeClr>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rgbClr val="7030A0"/>
              </a:solidFill>
            </a:endParaRPr>
          </a:p>
          <a:p>
            <a:pPr algn="ctr"/>
            <a:r>
              <a:rPr lang="fr-FR" b="1" dirty="0">
                <a:solidFill>
                  <a:schemeClr val="bg1"/>
                </a:solidFill>
              </a:rPr>
              <a:t>Sensibiliser les équipes sur le handicap : changer le regard et casser les représentations</a:t>
            </a:r>
            <a:endParaRPr lang="fr-FR" dirty="0">
              <a:solidFill>
                <a:schemeClr val="bg1"/>
              </a:solidFill>
            </a:endParaRPr>
          </a:p>
          <a:p>
            <a:pPr algn="ctr"/>
            <a:endParaRPr lang="fr-FR" dirty="0"/>
          </a:p>
        </p:txBody>
      </p:sp>
      <p:sp>
        <p:nvSpPr>
          <p:cNvPr id="4" name="Bulle ronde 3"/>
          <p:cNvSpPr/>
          <p:nvPr/>
        </p:nvSpPr>
        <p:spPr>
          <a:xfrm>
            <a:off x="4719782" y="2752439"/>
            <a:ext cx="3749964" cy="1330036"/>
          </a:xfrm>
          <a:prstGeom prst="wedgeEllipseCallout">
            <a:avLst/>
          </a:prstGeom>
          <a:solidFill>
            <a:srgbClr val="7030A0"/>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a:p>
            <a:pPr algn="ctr"/>
            <a:r>
              <a:rPr lang="fr-FR" dirty="0"/>
              <a:t>Former aux compétences et valeurs de l’Université</a:t>
            </a:r>
          </a:p>
          <a:p>
            <a:pPr algn="ctr"/>
            <a:endParaRPr lang="fr-FR" dirty="0"/>
          </a:p>
        </p:txBody>
      </p:sp>
      <p:sp>
        <p:nvSpPr>
          <p:cNvPr id="5" name="Bulle ronde 4"/>
          <p:cNvSpPr/>
          <p:nvPr/>
        </p:nvSpPr>
        <p:spPr>
          <a:xfrm>
            <a:off x="2410690" y="4082475"/>
            <a:ext cx="3749964" cy="1330036"/>
          </a:xfrm>
          <a:prstGeom prst="wedgeEllipseCallout">
            <a:avLst/>
          </a:prstGeom>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bg1"/>
                </a:solidFill>
              </a:rPr>
              <a:t>Contrat à coût réduit grâce aux aides du FIPHFP avec la prise en charge du salaire de l’apprenti</a:t>
            </a:r>
            <a:endParaRPr lang="fr-FR" sz="1600" dirty="0">
              <a:solidFill>
                <a:schemeClr val="bg1"/>
              </a:solidFill>
            </a:endParaRPr>
          </a:p>
        </p:txBody>
      </p:sp>
      <p:sp>
        <p:nvSpPr>
          <p:cNvPr id="6" name="Bulle ronde 5"/>
          <p:cNvSpPr/>
          <p:nvPr/>
        </p:nvSpPr>
        <p:spPr>
          <a:xfrm>
            <a:off x="5629562" y="3879275"/>
            <a:ext cx="3749964" cy="1330036"/>
          </a:xfrm>
          <a:prstGeom prst="wedgeEllipseCallout">
            <a:avLst/>
          </a:prstGeom>
          <a:solidFill>
            <a:schemeClr val="accent4">
              <a:lumMod val="75000"/>
            </a:schemeClr>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Anticiper les départs à la retraite</a:t>
            </a:r>
          </a:p>
          <a:p>
            <a:pPr algn="ctr"/>
            <a:endParaRPr lang="fr-FR" dirty="0">
              <a:solidFill>
                <a:schemeClr val="bg1"/>
              </a:solidFill>
            </a:endParaRPr>
          </a:p>
        </p:txBody>
      </p:sp>
      <p:sp>
        <p:nvSpPr>
          <p:cNvPr id="7" name="Bulle ronde 6"/>
          <p:cNvSpPr/>
          <p:nvPr/>
        </p:nvSpPr>
        <p:spPr>
          <a:xfrm>
            <a:off x="7107380" y="1865749"/>
            <a:ext cx="3749964" cy="1330036"/>
          </a:xfrm>
          <a:prstGeom prst="wedgeEllipseCallout">
            <a:avLst/>
          </a:prstGeom>
          <a:solidFill>
            <a:srgbClr val="92D050"/>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Financement de la formation par le FIPHFP</a:t>
            </a:r>
          </a:p>
        </p:txBody>
      </p:sp>
      <p:sp>
        <p:nvSpPr>
          <p:cNvPr id="9" name="Bulle ronde 8"/>
          <p:cNvSpPr/>
          <p:nvPr/>
        </p:nvSpPr>
        <p:spPr>
          <a:xfrm>
            <a:off x="3662219" y="1249856"/>
            <a:ext cx="3749964" cy="1654984"/>
          </a:xfrm>
          <a:prstGeom prst="wedgeEllipseCallout">
            <a:avLst/>
          </a:prstGeom>
          <a:solidFill>
            <a:schemeClr val="accent5">
              <a:lumMod val="50000"/>
            </a:schemeClr>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bg1"/>
              </a:solidFill>
            </a:endParaRPr>
          </a:p>
          <a:p>
            <a:pPr algn="ctr"/>
            <a:r>
              <a:rPr lang="fr-FR" b="1" dirty="0">
                <a:solidFill>
                  <a:schemeClr val="bg1"/>
                </a:solidFill>
              </a:rPr>
              <a:t>Répondre à l’obligation d’emploi en donnant la possibilité à des personnes de se former </a:t>
            </a:r>
          </a:p>
          <a:p>
            <a:pPr algn="ctr"/>
            <a:endParaRPr lang="fr-FR" dirty="0"/>
          </a:p>
        </p:txBody>
      </p:sp>
      <p:sp>
        <p:nvSpPr>
          <p:cNvPr id="10" name="Bulle ronde 9"/>
          <p:cNvSpPr/>
          <p:nvPr/>
        </p:nvSpPr>
        <p:spPr>
          <a:xfrm>
            <a:off x="7804728" y="2904839"/>
            <a:ext cx="3749964" cy="1330036"/>
          </a:xfrm>
          <a:prstGeom prst="wedgeEllipseCallout">
            <a:avLst/>
          </a:prstGeom>
          <a:solidFill>
            <a:schemeClr val="accent5">
              <a:lumMod val="50000"/>
            </a:schemeClr>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bg1"/>
              </a:solidFill>
            </a:endParaRPr>
          </a:p>
          <a:p>
            <a:pPr algn="ctr"/>
            <a:r>
              <a:rPr lang="fr-FR" b="1" dirty="0">
                <a:solidFill>
                  <a:schemeClr val="bg1"/>
                </a:solidFill>
              </a:rPr>
              <a:t>Transmettre et conserver  un savoir faire tout en renforçant les équipes</a:t>
            </a:r>
          </a:p>
          <a:p>
            <a:pPr algn="ctr"/>
            <a:endParaRPr lang="fr-FR" dirty="0"/>
          </a:p>
        </p:txBody>
      </p:sp>
      <p:sp>
        <p:nvSpPr>
          <p:cNvPr id="11" name="Bulle ronde 10"/>
          <p:cNvSpPr/>
          <p:nvPr/>
        </p:nvSpPr>
        <p:spPr>
          <a:xfrm>
            <a:off x="7804728" y="4320614"/>
            <a:ext cx="3749964" cy="1584036"/>
          </a:xfrm>
          <a:prstGeom prst="wedgeEllipseCallout">
            <a:avLst/>
          </a:prstGeom>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bg1"/>
                </a:solidFill>
              </a:rPr>
              <a:t>Contribuer au retour à l’emploi et à la qualification des personnes en situation de handicap</a:t>
            </a:r>
          </a:p>
          <a:p>
            <a:pPr algn="ctr"/>
            <a:endParaRPr lang="fr-FR" dirty="0"/>
          </a:p>
        </p:txBody>
      </p:sp>
    </p:spTree>
    <p:extLst>
      <p:ext uri="{BB962C8B-B14F-4D97-AF65-F5344CB8AC3E}">
        <p14:creationId xmlns:p14="http://schemas.microsoft.com/office/powerpoint/2010/main" val="14403077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909783" y="1052945"/>
            <a:ext cx="2355272" cy="1431638"/>
          </a:xfrm>
          <a:prstGeom prst="roundRect">
            <a:avLst/>
          </a:prstGeom>
          <a:solidFill>
            <a:schemeClr val="accent6">
              <a:lumMod val="60000"/>
              <a:lumOff val="40000"/>
              <a:alpha val="71000"/>
            </a:schemeClr>
          </a:solidFill>
          <a:ln>
            <a:solidFill>
              <a:schemeClr val="accent1">
                <a:shade val="50000"/>
                <a:alpha val="7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t>ÉTAPE 1 </a:t>
            </a:r>
          </a:p>
          <a:p>
            <a:pPr algn="ctr"/>
            <a:r>
              <a:rPr lang="fr-FR" sz="1600" b="1" dirty="0"/>
              <a:t>Initier le projet de recrutement</a:t>
            </a:r>
          </a:p>
        </p:txBody>
      </p:sp>
      <p:sp>
        <p:nvSpPr>
          <p:cNvPr id="3" name="ZoneTexte 2"/>
          <p:cNvSpPr txBox="1"/>
          <p:nvPr/>
        </p:nvSpPr>
        <p:spPr>
          <a:xfrm>
            <a:off x="1720272" y="314159"/>
            <a:ext cx="9319490" cy="400110"/>
          </a:xfrm>
          <a:prstGeom prst="rect">
            <a:avLst/>
          </a:prstGeom>
          <a:noFill/>
        </p:spPr>
        <p:txBody>
          <a:bodyPr wrap="square" rtlCol="0">
            <a:spAutoFit/>
          </a:bodyPr>
          <a:lstStyle>
            <a:defPPr>
              <a:defRPr lang="fr-FR"/>
            </a:defPPr>
            <a:lvl1pPr>
              <a:defRPr b="1">
                <a:solidFill>
                  <a:srgbClr val="007EA1"/>
                </a:solidFill>
              </a:defRPr>
            </a:lvl1pPr>
          </a:lstStyle>
          <a:p>
            <a:pPr algn="ctr"/>
            <a:r>
              <a:rPr lang="fr-FR" sz="2000" dirty="0">
                <a:solidFill>
                  <a:srgbClr val="0070C0"/>
                </a:solidFill>
              </a:rPr>
              <a:t>Les étapes clefs du recrutement via l’apprentissage</a:t>
            </a:r>
          </a:p>
        </p:txBody>
      </p:sp>
      <p:sp>
        <p:nvSpPr>
          <p:cNvPr id="4" name="Rectangle à coins arrondis 3"/>
          <p:cNvSpPr/>
          <p:nvPr/>
        </p:nvSpPr>
        <p:spPr>
          <a:xfrm>
            <a:off x="3773054" y="1052945"/>
            <a:ext cx="2355272" cy="1422402"/>
          </a:xfrm>
          <a:prstGeom prst="roundRect">
            <a:avLst/>
          </a:prstGeom>
          <a:solidFill>
            <a:srgbClr val="92D050">
              <a:alpha val="85000"/>
            </a:srgbClr>
          </a:solidFill>
          <a:ln>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t>ÉTAPE 2 </a:t>
            </a:r>
          </a:p>
          <a:p>
            <a:pPr algn="ctr"/>
            <a:r>
              <a:rPr lang="fr-FR" sz="1600" b="1" dirty="0"/>
              <a:t>Identifier les besoins</a:t>
            </a:r>
          </a:p>
        </p:txBody>
      </p:sp>
      <p:sp>
        <p:nvSpPr>
          <p:cNvPr id="5" name="Rectangle à coins arrondis 4"/>
          <p:cNvSpPr/>
          <p:nvPr/>
        </p:nvSpPr>
        <p:spPr>
          <a:xfrm>
            <a:off x="923637" y="2687781"/>
            <a:ext cx="2253672" cy="25492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6" name="ZoneTexte 5"/>
          <p:cNvSpPr txBox="1"/>
          <p:nvPr/>
        </p:nvSpPr>
        <p:spPr>
          <a:xfrm>
            <a:off x="942111" y="2844801"/>
            <a:ext cx="2115127" cy="1785104"/>
          </a:xfrm>
          <a:prstGeom prst="rect">
            <a:avLst/>
          </a:prstGeom>
          <a:noFill/>
        </p:spPr>
        <p:txBody>
          <a:bodyPr wrap="square" rtlCol="0">
            <a:spAutoFit/>
          </a:bodyPr>
          <a:lstStyle/>
          <a:p>
            <a:pPr marL="285750" indent="-285750">
              <a:buFont typeface="Arial" panose="020B0604020202020204" pitchFamily="34" charset="0"/>
              <a:buChar char="•"/>
            </a:pPr>
            <a:r>
              <a:rPr lang="fr-FR" sz="1400" b="1" dirty="0"/>
              <a:t>Informer et sensibiliser </a:t>
            </a:r>
            <a:r>
              <a:rPr lang="fr-FR" sz="1400" dirty="0"/>
              <a:t>les équipes de direction et les acteurs RH sur le dispositif apprentissage et le handicap au travail</a:t>
            </a:r>
          </a:p>
          <a:p>
            <a:pPr marL="285750" indent="-285750">
              <a:buFont typeface="Arial" panose="020B0604020202020204" pitchFamily="34" charset="0"/>
              <a:buChar char="•"/>
            </a:pPr>
            <a:endParaRPr lang="fr-FR" sz="1200" dirty="0"/>
          </a:p>
        </p:txBody>
      </p:sp>
      <p:sp>
        <p:nvSpPr>
          <p:cNvPr id="7" name="Rectangle à coins arrondis 6"/>
          <p:cNvSpPr/>
          <p:nvPr/>
        </p:nvSpPr>
        <p:spPr>
          <a:xfrm>
            <a:off x="3736109" y="2697020"/>
            <a:ext cx="2253672" cy="33578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8" name="ZoneTexte 7"/>
          <p:cNvSpPr txBox="1"/>
          <p:nvPr/>
        </p:nvSpPr>
        <p:spPr>
          <a:xfrm>
            <a:off x="3736109" y="2854038"/>
            <a:ext cx="2115127" cy="3293209"/>
          </a:xfrm>
          <a:prstGeom prst="rect">
            <a:avLst/>
          </a:prstGeom>
          <a:noFill/>
        </p:spPr>
        <p:txBody>
          <a:bodyPr wrap="square" rtlCol="0">
            <a:spAutoFit/>
          </a:bodyPr>
          <a:lstStyle/>
          <a:p>
            <a:pPr marL="285750" indent="-285750">
              <a:buFont typeface="Arial" panose="020B0604020202020204" pitchFamily="34" charset="0"/>
              <a:buChar char="•"/>
            </a:pPr>
            <a:r>
              <a:rPr lang="fr-FR" sz="1400" b="1" dirty="0"/>
              <a:t>Identifier</a:t>
            </a:r>
            <a:r>
              <a:rPr lang="fr-FR" sz="1400" dirty="0"/>
              <a:t> les offres d’apprentissage et les maîtres d’apprentissage volontaires, </a:t>
            </a:r>
            <a:r>
              <a:rPr lang="fr-FR" sz="1400" b="1" dirty="0"/>
              <a:t>échanger</a:t>
            </a:r>
            <a:r>
              <a:rPr lang="fr-FR" sz="1400" dirty="0"/>
              <a:t> avec eux pour connaître leurs besoins</a:t>
            </a:r>
            <a:endParaRPr lang="fr-FR" sz="1200" dirty="0"/>
          </a:p>
          <a:p>
            <a:pPr marL="285750" indent="-285750">
              <a:buFont typeface="Arial" panose="020B0604020202020204" pitchFamily="34" charset="0"/>
              <a:buChar char="•"/>
            </a:pPr>
            <a:endParaRPr lang="fr-FR" sz="1200" dirty="0"/>
          </a:p>
          <a:p>
            <a:pPr marL="285750" indent="-285750">
              <a:buFont typeface="Arial" panose="020B0604020202020204" pitchFamily="34" charset="0"/>
              <a:buChar char="•"/>
            </a:pPr>
            <a:r>
              <a:rPr lang="fr-FR" sz="1400" b="1" dirty="0"/>
              <a:t>Finaliser l’offre d’apprentissage </a:t>
            </a:r>
            <a:r>
              <a:rPr lang="fr-FR" sz="1400" dirty="0"/>
              <a:t>avec le service RH en identifiant la formation adéquate</a:t>
            </a:r>
          </a:p>
          <a:p>
            <a:endParaRPr lang="fr-FR" sz="1400" dirty="0"/>
          </a:p>
        </p:txBody>
      </p:sp>
      <p:sp>
        <p:nvSpPr>
          <p:cNvPr id="9" name="Rectangle à coins arrondis 8"/>
          <p:cNvSpPr/>
          <p:nvPr/>
        </p:nvSpPr>
        <p:spPr>
          <a:xfrm>
            <a:off x="6664035" y="1052945"/>
            <a:ext cx="2355272" cy="142240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t>ÉTAPE 3 </a:t>
            </a:r>
          </a:p>
          <a:p>
            <a:pPr algn="ctr"/>
            <a:r>
              <a:rPr lang="fr-FR" sz="1600" b="1" dirty="0"/>
              <a:t>Diffuser, Sélectionner, Recruter et Accompagner</a:t>
            </a:r>
          </a:p>
        </p:txBody>
      </p:sp>
      <p:sp>
        <p:nvSpPr>
          <p:cNvPr id="10" name="Rectangle à coins arrondis 9"/>
          <p:cNvSpPr/>
          <p:nvPr/>
        </p:nvSpPr>
        <p:spPr>
          <a:xfrm>
            <a:off x="6761018" y="2687781"/>
            <a:ext cx="2253672" cy="348210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1" name="ZoneTexte 10"/>
          <p:cNvSpPr txBox="1"/>
          <p:nvPr/>
        </p:nvSpPr>
        <p:spPr>
          <a:xfrm>
            <a:off x="6761018" y="2844801"/>
            <a:ext cx="2038208" cy="2862322"/>
          </a:xfrm>
          <a:prstGeom prst="rect">
            <a:avLst/>
          </a:prstGeom>
          <a:noFill/>
        </p:spPr>
        <p:txBody>
          <a:bodyPr wrap="square" rtlCol="0">
            <a:spAutoFit/>
          </a:bodyPr>
          <a:lstStyle/>
          <a:p>
            <a:pPr marL="285750" indent="-285750">
              <a:buFont typeface="Arial" panose="020B0604020202020204" pitchFamily="34" charset="0"/>
              <a:buChar char="•"/>
            </a:pPr>
            <a:r>
              <a:rPr lang="fr-FR" sz="1200" b="1" dirty="0"/>
              <a:t>Diffuser les offres d’apprentissage </a:t>
            </a:r>
            <a:r>
              <a:rPr lang="fr-FR" sz="1200" dirty="0"/>
              <a:t>aux différents partenaires</a:t>
            </a:r>
          </a:p>
          <a:p>
            <a:pPr marL="285750" indent="-285750">
              <a:buFont typeface="Arial" panose="020B0604020202020204" pitchFamily="34" charset="0"/>
              <a:buChar char="•"/>
            </a:pPr>
            <a:endParaRPr lang="fr-FR" sz="1200" dirty="0"/>
          </a:p>
          <a:p>
            <a:pPr marL="285750" indent="-285750">
              <a:buFont typeface="Arial" panose="020B0604020202020204" pitchFamily="34" charset="0"/>
              <a:buChar char="•"/>
            </a:pPr>
            <a:r>
              <a:rPr lang="fr-FR" sz="1200" b="1" dirty="0"/>
              <a:t>Impliquer</a:t>
            </a:r>
            <a:r>
              <a:rPr lang="fr-FR" sz="1200" dirty="0"/>
              <a:t> le tuteur dans le recrutement de l’apprenti</a:t>
            </a:r>
          </a:p>
          <a:p>
            <a:pPr marL="285750" indent="-285750">
              <a:buFont typeface="Arial" panose="020B0604020202020204" pitchFamily="34" charset="0"/>
              <a:buChar char="•"/>
            </a:pPr>
            <a:endParaRPr lang="fr-FR" sz="1200" dirty="0"/>
          </a:p>
          <a:p>
            <a:pPr marL="285750" indent="-285750">
              <a:buFont typeface="Arial" panose="020B0604020202020204" pitchFamily="34" charset="0"/>
              <a:buChar char="•"/>
            </a:pPr>
            <a:r>
              <a:rPr lang="fr-FR" sz="1200" b="1" dirty="0"/>
              <a:t>Sécuriser le recrutement </a:t>
            </a:r>
            <a:r>
              <a:rPr lang="fr-FR" sz="1200" dirty="0"/>
              <a:t>en apportant les informations nécessaires aux personnes en charge du recrutement et en anticipant les besoins de compensation</a:t>
            </a:r>
          </a:p>
        </p:txBody>
      </p:sp>
      <p:sp>
        <p:nvSpPr>
          <p:cNvPr id="12" name="Rectangle à coins arrondis 11"/>
          <p:cNvSpPr/>
          <p:nvPr/>
        </p:nvSpPr>
        <p:spPr>
          <a:xfrm>
            <a:off x="9531928" y="1052945"/>
            <a:ext cx="2355272" cy="144549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t>ÉTAPE 4 </a:t>
            </a:r>
          </a:p>
          <a:p>
            <a:pPr algn="ctr"/>
            <a:r>
              <a:rPr lang="fr-FR" sz="1600" b="1" dirty="0"/>
              <a:t>Sécuriser et Accompagner l’intégration</a:t>
            </a:r>
          </a:p>
        </p:txBody>
      </p:sp>
      <p:sp>
        <p:nvSpPr>
          <p:cNvPr id="13" name="Rectangle à coins arrondis 12"/>
          <p:cNvSpPr/>
          <p:nvPr/>
        </p:nvSpPr>
        <p:spPr>
          <a:xfrm>
            <a:off x="9633528" y="2697019"/>
            <a:ext cx="2253672" cy="34502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4" name="ZoneTexte 13"/>
          <p:cNvSpPr txBox="1"/>
          <p:nvPr/>
        </p:nvSpPr>
        <p:spPr>
          <a:xfrm>
            <a:off x="9730511" y="2854039"/>
            <a:ext cx="2156689" cy="3416320"/>
          </a:xfrm>
          <a:prstGeom prst="rect">
            <a:avLst/>
          </a:prstGeom>
          <a:noFill/>
        </p:spPr>
        <p:txBody>
          <a:bodyPr wrap="square" rtlCol="0">
            <a:spAutoFit/>
          </a:bodyPr>
          <a:lstStyle/>
          <a:p>
            <a:pPr marL="285750" indent="-285750">
              <a:buFont typeface="Arial" panose="020B0604020202020204" pitchFamily="34" charset="0"/>
              <a:buChar char="•"/>
            </a:pPr>
            <a:r>
              <a:rPr lang="fr-FR" sz="1200" b="1" dirty="0"/>
              <a:t>Anticiper l’accueil de l’apprenti</a:t>
            </a:r>
          </a:p>
          <a:p>
            <a:pPr marL="285750" indent="-285750">
              <a:buFont typeface="Arial" panose="020B0604020202020204" pitchFamily="34" charset="0"/>
              <a:buChar char="•"/>
            </a:pPr>
            <a:endParaRPr lang="fr-FR" sz="1200" dirty="0"/>
          </a:p>
          <a:p>
            <a:pPr marL="285750" indent="-285750">
              <a:buFont typeface="Arial" panose="020B0604020202020204" pitchFamily="34" charset="0"/>
              <a:buChar char="•"/>
            </a:pPr>
            <a:r>
              <a:rPr lang="fr-FR" sz="1200" dirty="0"/>
              <a:t>Accompagner le tuteur et l’équipe de travail pour mettre en place les solutions de compensation si nécessaire avant l’arrivée de l’apprenti</a:t>
            </a:r>
          </a:p>
          <a:p>
            <a:pPr marL="285750" indent="-285750">
              <a:buFont typeface="Arial" panose="020B0604020202020204" pitchFamily="34" charset="0"/>
              <a:buChar char="•"/>
            </a:pPr>
            <a:endParaRPr lang="fr-FR" sz="1200" dirty="0"/>
          </a:p>
          <a:p>
            <a:pPr marL="285750" indent="-285750">
              <a:buFont typeface="Arial" panose="020B0604020202020204" pitchFamily="34" charset="0"/>
              <a:buChar char="•"/>
            </a:pPr>
            <a:r>
              <a:rPr lang="fr-FR" sz="1200" b="1" dirty="0"/>
              <a:t>Sensibiliser le collectif </a:t>
            </a:r>
            <a:r>
              <a:rPr lang="fr-FR" sz="1200" dirty="0"/>
              <a:t>avant l’arrivée de l’apprenti</a:t>
            </a:r>
          </a:p>
          <a:p>
            <a:pPr marL="285750" indent="-285750">
              <a:buFont typeface="Arial" panose="020B0604020202020204" pitchFamily="34" charset="0"/>
              <a:buChar char="•"/>
            </a:pPr>
            <a:endParaRPr lang="fr-FR" sz="1200" dirty="0"/>
          </a:p>
          <a:p>
            <a:pPr marL="285750" indent="-285750">
              <a:buFont typeface="Arial" panose="020B0604020202020204" pitchFamily="34" charset="0"/>
              <a:buChar char="•"/>
            </a:pPr>
            <a:r>
              <a:rPr lang="fr-FR" sz="1200" dirty="0"/>
              <a:t>Initier des </a:t>
            </a:r>
            <a:r>
              <a:rPr lang="fr-FR" sz="1200" dirty="0" err="1"/>
              <a:t>co</a:t>
            </a:r>
            <a:r>
              <a:rPr lang="fr-FR" sz="1200" dirty="0"/>
              <a:t>-constructions d’actions avec le tuteur et l’apprenti</a:t>
            </a:r>
          </a:p>
          <a:p>
            <a:pPr marL="285750" indent="-285750">
              <a:buFont typeface="Arial" panose="020B0604020202020204" pitchFamily="34" charset="0"/>
              <a:buChar char="•"/>
            </a:pPr>
            <a:r>
              <a:rPr lang="fr-FR" sz="1200" dirty="0"/>
              <a:t>Faire appel aux partenaires spécifiques si besoin</a:t>
            </a:r>
          </a:p>
        </p:txBody>
      </p:sp>
      <p:sp>
        <p:nvSpPr>
          <p:cNvPr id="15" name="Flèche droite 14"/>
          <p:cNvSpPr/>
          <p:nvPr/>
        </p:nvSpPr>
        <p:spPr>
          <a:xfrm>
            <a:off x="3362036" y="1851890"/>
            <a:ext cx="374073" cy="267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lèche droite 15"/>
          <p:cNvSpPr/>
          <p:nvPr/>
        </p:nvSpPr>
        <p:spPr>
          <a:xfrm>
            <a:off x="6192981" y="1851890"/>
            <a:ext cx="374073" cy="267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lèche droite 16"/>
          <p:cNvSpPr/>
          <p:nvPr/>
        </p:nvSpPr>
        <p:spPr>
          <a:xfrm>
            <a:off x="9060872" y="1851890"/>
            <a:ext cx="374073" cy="267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096510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09798" y="593372"/>
            <a:ext cx="9144001" cy="886119"/>
          </a:xfrm>
        </p:spPr>
        <p:txBody>
          <a:bodyPr>
            <a:normAutofit/>
          </a:bodyPr>
          <a:lstStyle/>
          <a:p>
            <a:r>
              <a:rPr lang="fr-FR" sz="4000" dirty="0">
                <a:solidFill>
                  <a:srgbClr val="0070C0"/>
                </a:solidFill>
                <a:latin typeface="+mn-lt"/>
              </a:rPr>
              <a:t>ZOOM SUR L’OFFRE D’APPRENTISSAGE</a:t>
            </a:r>
          </a:p>
        </p:txBody>
      </p:sp>
      <p:sp>
        <p:nvSpPr>
          <p:cNvPr id="3" name="Espace réservé du contenu 2"/>
          <p:cNvSpPr>
            <a:spLocks noGrp="1"/>
          </p:cNvSpPr>
          <p:nvPr>
            <p:ph idx="1"/>
          </p:nvPr>
        </p:nvSpPr>
        <p:spPr>
          <a:xfrm>
            <a:off x="554636" y="1825625"/>
            <a:ext cx="10799163" cy="4222505"/>
          </a:xfrm>
        </p:spPr>
        <p:txBody>
          <a:bodyPr>
            <a:normAutofit fontScale="85000" lnSpcReduction="10000"/>
          </a:bodyPr>
          <a:lstStyle/>
          <a:p>
            <a:pPr marL="0" indent="0" algn="ctr">
              <a:buNone/>
            </a:pPr>
            <a:r>
              <a:rPr lang="fr-FR" b="1" dirty="0">
                <a:solidFill>
                  <a:srgbClr val="00B050"/>
                </a:solidFill>
                <a:latin typeface="+mn-lt"/>
              </a:rPr>
              <a:t>Comment construire une offre d’apprentissage ? </a:t>
            </a:r>
          </a:p>
          <a:p>
            <a:pPr marL="0" indent="0" algn="ctr">
              <a:buNone/>
            </a:pPr>
            <a:endParaRPr lang="fr-FR" dirty="0">
              <a:solidFill>
                <a:schemeClr val="tx2"/>
              </a:solidFill>
              <a:latin typeface="+mn-lt"/>
            </a:endParaRPr>
          </a:p>
          <a:p>
            <a:pPr marL="0" indent="0">
              <a:buNone/>
            </a:pPr>
            <a:r>
              <a:rPr lang="fr-FR" dirty="0">
                <a:solidFill>
                  <a:schemeClr val="tx2"/>
                </a:solidFill>
                <a:latin typeface="+mn-lt"/>
              </a:rPr>
              <a:t>•</a:t>
            </a:r>
            <a:r>
              <a:rPr lang="fr-FR" sz="2400" dirty="0">
                <a:solidFill>
                  <a:schemeClr val="tx2"/>
                </a:solidFill>
                <a:latin typeface="+mn-lt"/>
              </a:rPr>
              <a:t>Faire un point sur les </a:t>
            </a:r>
            <a:r>
              <a:rPr lang="fr-FR" sz="2400" b="1" dirty="0">
                <a:solidFill>
                  <a:schemeClr val="tx2"/>
                </a:solidFill>
                <a:latin typeface="+mn-lt"/>
              </a:rPr>
              <a:t>besoins exprimés </a:t>
            </a:r>
            <a:r>
              <a:rPr lang="fr-FR" sz="2400" dirty="0">
                <a:solidFill>
                  <a:schemeClr val="tx2"/>
                </a:solidFill>
                <a:latin typeface="+mn-lt"/>
              </a:rPr>
              <a:t>dans les services / recensement des départs à la retraite </a:t>
            </a:r>
            <a:r>
              <a:rPr lang="fr-FR" sz="2400" dirty="0" err="1">
                <a:solidFill>
                  <a:schemeClr val="tx2"/>
                </a:solidFill>
                <a:latin typeface="+mn-lt"/>
              </a:rPr>
              <a:t>etc</a:t>
            </a:r>
            <a:r>
              <a:rPr lang="mr-IN" sz="2400" dirty="0">
                <a:solidFill>
                  <a:schemeClr val="tx2"/>
                </a:solidFill>
                <a:latin typeface="+mn-lt"/>
              </a:rPr>
              <a:t>…</a:t>
            </a:r>
            <a:endParaRPr lang="fr-FR" sz="2400" dirty="0">
              <a:solidFill>
                <a:schemeClr val="tx2"/>
              </a:solidFill>
              <a:latin typeface="+mn-lt"/>
            </a:endParaRPr>
          </a:p>
          <a:p>
            <a:pPr marL="0" indent="0">
              <a:buNone/>
            </a:pPr>
            <a:r>
              <a:rPr lang="fr-FR" sz="2400" dirty="0">
                <a:solidFill>
                  <a:schemeClr val="tx2"/>
                </a:solidFill>
                <a:latin typeface="+mn-lt"/>
              </a:rPr>
              <a:t>•Identifier des </a:t>
            </a:r>
            <a:r>
              <a:rPr lang="fr-FR" sz="2400" b="1" dirty="0">
                <a:solidFill>
                  <a:schemeClr val="tx2"/>
                </a:solidFill>
                <a:latin typeface="+mn-lt"/>
              </a:rPr>
              <a:t>tuteurs volontaires</a:t>
            </a:r>
            <a:r>
              <a:rPr lang="fr-FR" sz="2400" dirty="0">
                <a:solidFill>
                  <a:schemeClr val="tx2"/>
                </a:solidFill>
                <a:latin typeface="+mn-lt"/>
              </a:rPr>
              <a:t>: diffusion d’un appel à candidature si nécessaire </a:t>
            </a:r>
          </a:p>
          <a:p>
            <a:pPr marL="0" indent="0">
              <a:buNone/>
            </a:pPr>
            <a:endParaRPr lang="fr-FR" sz="2400" dirty="0">
              <a:solidFill>
                <a:schemeClr val="tx2"/>
              </a:solidFill>
              <a:latin typeface="+mn-lt"/>
            </a:endParaRPr>
          </a:p>
          <a:p>
            <a:pPr marL="0" indent="0">
              <a:buNone/>
            </a:pPr>
            <a:r>
              <a:rPr lang="fr-FR" sz="2400" dirty="0">
                <a:solidFill>
                  <a:schemeClr val="tx2"/>
                </a:solidFill>
                <a:latin typeface="+mn-lt"/>
              </a:rPr>
              <a:t>•Vérifier si une formation en apprentissage </a:t>
            </a:r>
            <a:r>
              <a:rPr lang="fr-FR" sz="2400" b="1" dirty="0">
                <a:solidFill>
                  <a:schemeClr val="tx2"/>
                </a:solidFill>
                <a:latin typeface="+mn-lt"/>
              </a:rPr>
              <a:t>correspond </a:t>
            </a:r>
            <a:r>
              <a:rPr lang="fr-FR" sz="2400" dirty="0">
                <a:solidFill>
                  <a:schemeClr val="tx2"/>
                </a:solidFill>
                <a:latin typeface="+mn-lt"/>
              </a:rPr>
              <a:t>bien aux besoins identifiés en interne (possibilité de prendre contact avec les Écoles et CFA)</a:t>
            </a:r>
          </a:p>
          <a:p>
            <a:pPr marL="0" indent="0">
              <a:buNone/>
            </a:pPr>
            <a:r>
              <a:rPr lang="fr-FR" sz="2400" dirty="0">
                <a:solidFill>
                  <a:schemeClr val="tx2"/>
                </a:solidFill>
                <a:latin typeface="+mn-lt"/>
              </a:rPr>
              <a:t>•Avant d’aller plus loin, s’assurer de la </a:t>
            </a:r>
            <a:r>
              <a:rPr lang="fr-FR" sz="2400" b="1" dirty="0">
                <a:solidFill>
                  <a:schemeClr val="tx2"/>
                </a:solidFill>
                <a:latin typeface="+mn-lt"/>
              </a:rPr>
              <a:t>disponibilité </a:t>
            </a:r>
            <a:r>
              <a:rPr lang="fr-FR" sz="2400" dirty="0">
                <a:solidFill>
                  <a:schemeClr val="tx2"/>
                </a:solidFill>
                <a:latin typeface="+mn-lt"/>
              </a:rPr>
              <a:t>et de </a:t>
            </a:r>
            <a:r>
              <a:rPr lang="fr-FR" sz="2400" b="1" dirty="0">
                <a:solidFill>
                  <a:schemeClr val="tx2"/>
                </a:solidFill>
                <a:latin typeface="+mn-lt"/>
              </a:rPr>
              <a:t>l’éligibilité </a:t>
            </a:r>
            <a:r>
              <a:rPr lang="fr-FR" sz="2400" dirty="0">
                <a:solidFill>
                  <a:schemeClr val="tx2"/>
                </a:solidFill>
                <a:latin typeface="+mn-lt"/>
              </a:rPr>
              <a:t>du maître d’apprentissage</a:t>
            </a:r>
          </a:p>
          <a:p>
            <a:pPr marL="0" indent="0">
              <a:buNone/>
            </a:pPr>
            <a:endParaRPr lang="fr-FR" sz="2400" dirty="0">
              <a:solidFill>
                <a:schemeClr val="tx2"/>
              </a:solidFill>
              <a:latin typeface="+mn-lt"/>
            </a:endParaRPr>
          </a:p>
          <a:p>
            <a:pPr marL="0" indent="0">
              <a:buNone/>
            </a:pPr>
            <a:r>
              <a:rPr lang="fr-FR" sz="2400" b="1" dirty="0">
                <a:solidFill>
                  <a:schemeClr val="tx2"/>
                </a:solidFill>
                <a:latin typeface="+mn-lt"/>
              </a:rPr>
              <a:t>	Bonne pratique ! </a:t>
            </a:r>
            <a:r>
              <a:rPr lang="fr-FR" sz="2400" dirty="0">
                <a:solidFill>
                  <a:schemeClr val="tx2"/>
                </a:solidFill>
                <a:latin typeface="+mn-lt"/>
              </a:rPr>
              <a:t>Avant d’aller sur l’apprentissage, possibilité de commencer par une </a:t>
            </a:r>
            <a:r>
              <a:rPr lang="fr-FR" sz="2400" b="1" dirty="0">
                <a:solidFill>
                  <a:schemeClr val="tx2"/>
                </a:solidFill>
                <a:latin typeface="+mn-lt"/>
                <a:hlinkClick r:id="rId2"/>
              </a:rPr>
              <a:t>PMSMP</a:t>
            </a:r>
            <a:r>
              <a:rPr lang="fr-FR" sz="2400" b="1" dirty="0">
                <a:solidFill>
                  <a:schemeClr val="tx2"/>
                </a:solidFill>
                <a:latin typeface="+mn-lt"/>
              </a:rPr>
              <a:t> 	</a:t>
            </a:r>
            <a:r>
              <a:rPr lang="fr-FR" sz="2400" dirty="0">
                <a:solidFill>
                  <a:schemeClr val="tx2"/>
                </a:solidFill>
                <a:latin typeface="+mn-lt"/>
              </a:rPr>
              <a:t>ou un stage pour initier l’embauche. </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066" y="4871802"/>
            <a:ext cx="1148000" cy="1176328"/>
          </a:xfrm>
          <a:prstGeom prst="rect">
            <a:avLst/>
          </a:prstGeom>
        </p:spPr>
      </p:pic>
    </p:spTree>
    <p:extLst>
      <p:ext uri="{BB962C8B-B14F-4D97-AF65-F5344CB8AC3E}">
        <p14:creationId xmlns:p14="http://schemas.microsoft.com/office/powerpoint/2010/main" val="17087603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08880" y="224853"/>
            <a:ext cx="10238282" cy="899410"/>
          </a:xfrm>
        </p:spPr>
        <p:txBody>
          <a:bodyPr>
            <a:normAutofit/>
          </a:bodyPr>
          <a:lstStyle/>
          <a:p>
            <a:r>
              <a:rPr lang="fr-FR" sz="4000" dirty="0">
                <a:solidFill>
                  <a:srgbClr val="0070C0"/>
                </a:solidFill>
                <a:latin typeface="+mn-lt"/>
              </a:rPr>
              <a:t>ZOOM SUR LE TUTEUR DE L’APPRENTI</a:t>
            </a:r>
          </a:p>
        </p:txBody>
      </p:sp>
      <p:pic>
        <p:nvPicPr>
          <p:cNvPr id="5" name="Espace réservé du contenu 4"/>
          <p:cNvPicPr>
            <a:picLocks noGrp="1" noChangeAspect="1"/>
          </p:cNvPicPr>
          <p:nvPr>
            <p:ph idx="1"/>
          </p:nvPr>
        </p:nvPicPr>
        <p:blipFill>
          <a:blip r:embed="rId2"/>
          <a:stretch>
            <a:fillRect/>
          </a:stretch>
        </p:blipFill>
        <p:spPr>
          <a:xfrm>
            <a:off x="186696" y="2143592"/>
            <a:ext cx="3620806" cy="3867463"/>
          </a:xfrm>
          <a:prstGeom prst="rect">
            <a:avLst/>
          </a:prstGeom>
        </p:spPr>
      </p:pic>
      <p:sp>
        <p:nvSpPr>
          <p:cNvPr id="7" name="ZoneTexte 6"/>
          <p:cNvSpPr txBox="1"/>
          <p:nvPr/>
        </p:nvSpPr>
        <p:spPr>
          <a:xfrm>
            <a:off x="3807501" y="1514007"/>
            <a:ext cx="8019737" cy="3847207"/>
          </a:xfrm>
          <a:prstGeom prst="rect">
            <a:avLst/>
          </a:prstGeom>
          <a:noFill/>
        </p:spPr>
        <p:txBody>
          <a:bodyPr wrap="square" rtlCol="0">
            <a:spAutoFit/>
          </a:bodyPr>
          <a:lstStyle/>
          <a:p>
            <a:pPr algn="ctr"/>
            <a:r>
              <a:rPr lang="fr-FR" sz="2400" b="1" dirty="0">
                <a:solidFill>
                  <a:srgbClr val="00B050"/>
                </a:solidFill>
              </a:rPr>
              <a:t>LES PRÉ REQUIS POUR ÊTRE TUTEUR</a:t>
            </a:r>
          </a:p>
          <a:p>
            <a:pPr algn="ctr"/>
            <a:endParaRPr lang="fr-FR" sz="2400" b="1" dirty="0">
              <a:solidFill>
                <a:srgbClr val="00B050"/>
              </a:solidFill>
            </a:endParaRPr>
          </a:p>
          <a:p>
            <a:pPr marL="342900" indent="-342900">
              <a:buFont typeface="Wingdings" charset="2"/>
              <a:buChar char="Ø"/>
            </a:pPr>
            <a:r>
              <a:rPr lang="fr-FR" sz="2200" dirty="0">
                <a:solidFill>
                  <a:schemeClr val="tx2"/>
                </a:solidFill>
              </a:rPr>
              <a:t>Être </a:t>
            </a:r>
            <a:r>
              <a:rPr lang="fr-FR" sz="2200" b="1" dirty="0">
                <a:solidFill>
                  <a:schemeClr val="tx2"/>
                </a:solidFill>
              </a:rPr>
              <a:t>majeur et volontaire</a:t>
            </a:r>
          </a:p>
          <a:p>
            <a:pPr marL="342900" indent="-342900">
              <a:buFont typeface="Wingdings" charset="2"/>
              <a:buChar char="Ø"/>
            </a:pPr>
            <a:r>
              <a:rPr lang="fr-FR" sz="2200" dirty="0">
                <a:solidFill>
                  <a:schemeClr val="tx2"/>
                </a:solidFill>
              </a:rPr>
              <a:t>Être </a:t>
            </a:r>
            <a:r>
              <a:rPr lang="fr-FR" sz="2200" b="1" dirty="0">
                <a:solidFill>
                  <a:schemeClr val="tx2"/>
                </a:solidFill>
              </a:rPr>
              <a:t>présent</a:t>
            </a:r>
            <a:r>
              <a:rPr lang="fr-FR" sz="2200" dirty="0">
                <a:solidFill>
                  <a:schemeClr val="tx2"/>
                </a:solidFill>
              </a:rPr>
              <a:t> dans le service où va travailler l’apprenti</a:t>
            </a:r>
          </a:p>
          <a:p>
            <a:pPr marL="342900" indent="-342900">
              <a:buFont typeface="Wingdings" charset="2"/>
              <a:buChar char="Ø"/>
            </a:pPr>
            <a:r>
              <a:rPr lang="fr-FR" sz="2200" dirty="0">
                <a:solidFill>
                  <a:schemeClr val="tx2"/>
                </a:solidFill>
              </a:rPr>
              <a:t>Être </a:t>
            </a:r>
            <a:r>
              <a:rPr lang="fr-FR" sz="2200" b="1" dirty="0">
                <a:solidFill>
                  <a:schemeClr val="tx2"/>
                </a:solidFill>
              </a:rPr>
              <a:t>titulaire d’un diplôme </a:t>
            </a:r>
            <a:r>
              <a:rPr lang="fr-FR" sz="2200" dirty="0">
                <a:solidFill>
                  <a:schemeClr val="tx2"/>
                </a:solidFill>
              </a:rPr>
              <a:t>ou d’un titre relevant du domaine professionnel au moins équivalent à celui préparé par l’apprenti</a:t>
            </a:r>
          </a:p>
          <a:p>
            <a:pPr marL="342900" indent="-342900">
              <a:buFont typeface="Wingdings" charset="2"/>
              <a:buChar char="Ø"/>
            </a:pPr>
            <a:r>
              <a:rPr lang="fr-FR" sz="2200" dirty="0">
                <a:solidFill>
                  <a:schemeClr val="tx2"/>
                </a:solidFill>
              </a:rPr>
              <a:t>Justifier d’une </a:t>
            </a:r>
            <a:r>
              <a:rPr lang="fr-FR" sz="2200" b="1" dirty="0">
                <a:solidFill>
                  <a:schemeClr val="tx2"/>
                </a:solidFill>
              </a:rPr>
              <a:t>expérience professionnelle de 3 ans </a:t>
            </a:r>
            <a:r>
              <a:rPr lang="fr-FR" sz="2200" dirty="0">
                <a:solidFill>
                  <a:schemeClr val="tx2"/>
                </a:solidFill>
              </a:rPr>
              <a:t>en relation avec la qualification visée</a:t>
            </a:r>
          </a:p>
          <a:p>
            <a:pPr marL="342900" indent="-342900">
              <a:buFont typeface="Wingdings" charset="2"/>
              <a:buChar char="Ø"/>
            </a:pPr>
            <a:r>
              <a:rPr lang="fr-FR" sz="2200" dirty="0">
                <a:solidFill>
                  <a:schemeClr val="tx2"/>
                </a:solidFill>
              </a:rPr>
              <a:t>Il est préférable qu’il soit </a:t>
            </a:r>
            <a:r>
              <a:rPr lang="fr-FR" sz="2200" b="1" dirty="0">
                <a:solidFill>
                  <a:schemeClr val="tx2"/>
                </a:solidFill>
              </a:rPr>
              <a:t>formé</a:t>
            </a:r>
            <a:r>
              <a:rPr lang="fr-FR" sz="2200" dirty="0">
                <a:solidFill>
                  <a:schemeClr val="tx2"/>
                </a:solidFill>
              </a:rPr>
              <a:t> à la fonction de tuteur</a:t>
            </a:r>
          </a:p>
          <a:p>
            <a:pPr marL="342900" indent="-342900">
              <a:buFont typeface="Wingdings" charset="2"/>
              <a:buChar char="Ø"/>
            </a:pPr>
            <a:r>
              <a:rPr lang="fr-FR" sz="2200" dirty="0">
                <a:solidFill>
                  <a:schemeClr val="tx2"/>
                </a:solidFill>
              </a:rPr>
              <a:t>Tutorat de </a:t>
            </a:r>
            <a:r>
              <a:rPr lang="fr-FR" sz="2200" b="1" dirty="0">
                <a:solidFill>
                  <a:schemeClr val="tx2"/>
                </a:solidFill>
              </a:rPr>
              <a:t>2 apprentis </a:t>
            </a:r>
            <a:r>
              <a:rPr lang="fr-FR" sz="2200" dirty="0">
                <a:solidFill>
                  <a:schemeClr val="tx2"/>
                </a:solidFill>
              </a:rPr>
              <a:t>maximum</a:t>
            </a:r>
          </a:p>
          <a:p>
            <a:pPr marL="342900" indent="-342900">
              <a:buFont typeface="Wingdings" charset="2"/>
              <a:buChar char="Ø"/>
            </a:pPr>
            <a:endParaRPr lang="fr-FR" sz="2000" b="1" dirty="0">
              <a:solidFill>
                <a:srgbClr val="00B050"/>
              </a:solidFill>
            </a:endParaRPr>
          </a:p>
        </p:txBody>
      </p:sp>
    </p:spTree>
    <p:extLst>
      <p:ext uri="{BB962C8B-B14F-4D97-AF65-F5344CB8AC3E}">
        <p14:creationId xmlns:p14="http://schemas.microsoft.com/office/powerpoint/2010/main" val="20644461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08880" y="224853"/>
            <a:ext cx="10238282" cy="899410"/>
          </a:xfrm>
        </p:spPr>
        <p:txBody>
          <a:bodyPr>
            <a:normAutofit/>
          </a:bodyPr>
          <a:lstStyle/>
          <a:p>
            <a:r>
              <a:rPr lang="fr-FR" sz="4000" dirty="0">
                <a:solidFill>
                  <a:srgbClr val="0070C0"/>
                </a:solidFill>
                <a:latin typeface="+mn-lt"/>
              </a:rPr>
              <a:t>ZOOM SUR LE TUTEUR DE L’APPRENTI</a:t>
            </a:r>
          </a:p>
        </p:txBody>
      </p:sp>
      <p:pic>
        <p:nvPicPr>
          <p:cNvPr id="5" name="Espace réservé du contenu 4"/>
          <p:cNvPicPr>
            <a:picLocks noGrp="1" noChangeAspect="1"/>
          </p:cNvPicPr>
          <p:nvPr>
            <p:ph idx="1"/>
          </p:nvPr>
        </p:nvPicPr>
        <p:blipFill>
          <a:blip r:embed="rId2"/>
          <a:stretch>
            <a:fillRect/>
          </a:stretch>
        </p:blipFill>
        <p:spPr>
          <a:xfrm>
            <a:off x="186696" y="2143592"/>
            <a:ext cx="3620806" cy="3867463"/>
          </a:xfrm>
          <a:prstGeom prst="rect">
            <a:avLst/>
          </a:prstGeom>
        </p:spPr>
      </p:pic>
      <p:sp>
        <p:nvSpPr>
          <p:cNvPr id="7" name="ZoneTexte 6"/>
          <p:cNvSpPr txBox="1"/>
          <p:nvPr/>
        </p:nvSpPr>
        <p:spPr>
          <a:xfrm>
            <a:off x="3597639" y="1379095"/>
            <a:ext cx="8484433" cy="4524315"/>
          </a:xfrm>
          <a:prstGeom prst="rect">
            <a:avLst/>
          </a:prstGeom>
          <a:noFill/>
        </p:spPr>
        <p:txBody>
          <a:bodyPr wrap="square" rtlCol="0">
            <a:spAutoFit/>
          </a:bodyPr>
          <a:lstStyle/>
          <a:p>
            <a:pPr algn="ctr"/>
            <a:r>
              <a:rPr lang="fr-FR" sz="2400" b="1" dirty="0">
                <a:solidFill>
                  <a:srgbClr val="00B050"/>
                </a:solidFill>
              </a:rPr>
              <a:t>LES MISSIONS DU TUTEUR</a:t>
            </a:r>
          </a:p>
          <a:p>
            <a:pPr marL="342900" indent="-342900">
              <a:buFont typeface="Wingdings" charset="2"/>
              <a:buChar char="Ø"/>
            </a:pPr>
            <a:r>
              <a:rPr lang="fr-FR" sz="2200" dirty="0">
                <a:solidFill>
                  <a:schemeClr val="tx2"/>
                </a:solidFill>
              </a:rPr>
              <a:t>Accueillir, veiller à la bonne intégration de l’apprenti</a:t>
            </a:r>
            <a:endParaRPr lang="fr-FR" sz="2200" b="1" dirty="0">
              <a:solidFill>
                <a:schemeClr val="tx2"/>
              </a:solidFill>
            </a:endParaRPr>
          </a:p>
          <a:p>
            <a:pPr marL="342900" indent="-342900">
              <a:buFont typeface="Wingdings" charset="2"/>
              <a:buChar char="Ø"/>
            </a:pPr>
            <a:r>
              <a:rPr lang="fr-FR" sz="2200" dirty="0">
                <a:solidFill>
                  <a:schemeClr val="tx2"/>
                </a:solidFill>
              </a:rPr>
              <a:t>Définir les missions, former l’apprenti sur son temps de travail</a:t>
            </a:r>
          </a:p>
          <a:p>
            <a:pPr marL="342900" indent="-342900">
              <a:buFont typeface="Wingdings" charset="2"/>
              <a:buChar char="Ø"/>
            </a:pPr>
            <a:r>
              <a:rPr lang="fr-FR" sz="2200" dirty="0">
                <a:solidFill>
                  <a:schemeClr val="tx2"/>
                </a:solidFill>
              </a:rPr>
              <a:t>L’accompagner et se rendre disponible</a:t>
            </a:r>
          </a:p>
          <a:p>
            <a:pPr marL="342900" indent="-342900">
              <a:buFont typeface="Wingdings" charset="2"/>
              <a:buChar char="Ø"/>
            </a:pPr>
            <a:r>
              <a:rPr lang="fr-FR" sz="2200" dirty="0">
                <a:solidFill>
                  <a:schemeClr val="tx2"/>
                </a:solidFill>
              </a:rPr>
              <a:t>Prévoir des temps d’échange avec le CFA pour le suivi de la formation</a:t>
            </a:r>
          </a:p>
          <a:p>
            <a:endParaRPr lang="fr-FR" sz="2200" dirty="0">
              <a:solidFill>
                <a:schemeClr val="tx2"/>
              </a:solidFill>
            </a:endParaRPr>
          </a:p>
          <a:p>
            <a:pPr algn="ctr"/>
            <a:r>
              <a:rPr lang="fr-FR" sz="2400" b="1" dirty="0">
                <a:solidFill>
                  <a:srgbClr val="00B050"/>
                </a:solidFill>
              </a:rPr>
              <a:t>LES RESPONSABILITÉS DU TUTEUR</a:t>
            </a:r>
            <a:endParaRPr lang="fr-FR" sz="2400" dirty="0">
              <a:solidFill>
                <a:schemeClr val="tx2"/>
              </a:solidFill>
            </a:endParaRPr>
          </a:p>
          <a:p>
            <a:pPr marL="342900" indent="-342900">
              <a:buFont typeface="Wingdings" charset="2"/>
              <a:buChar char="Ø"/>
            </a:pPr>
            <a:r>
              <a:rPr lang="fr-FR" sz="2200" dirty="0">
                <a:solidFill>
                  <a:schemeClr val="tx2"/>
                </a:solidFill>
              </a:rPr>
              <a:t>Devoir de transmission de son savoir faire et des méthodes de travail</a:t>
            </a:r>
          </a:p>
          <a:p>
            <a:pPr marL="342900" indent="-342900">
              <a:buFont typeface="Wingdings" charset="2"/>
              <a:buChar char="Ø"/>
            </a:pPr>
            <a:r>
              <a:rPr lang="fr-FR" sz="2200" dirty="0">
                <a:solidFill>
                  <a:schemeClr val="tx2"/>
                </a:solidFill>
              </a:rPr>
              <a:t>Assurer la formation pratique et accompagner vers le diplôme</a:t>
            </a:r>
          </a:p>
          <a:p>
            <a:pPr marL="342900" indent="-342900">
              <a:buFont typeface="Wingdings" charset="2"/>
              <a:buChar char="Ø"/>
            </a:pPr>
            <a:r>
              <a:rPr lang="fr-FR" sz="2200" dirty="0">
                <a:solidFill>
                  <a:schemeClr val="tx2"/>
                </a:solidFill>
              </a:rPr>
              <a:t>Il doit comprendre les conséquences potentielles du handicap sur l’activité et le travail, s’assurer de la bonne intégration de l’apprenti</a:t>
            </a:r>
          </a:p>
          <a:p>
            <a:pPr marL="342900" indent="-342900">
              <a:buFont typeface="Wingdings" charset="2"/>
              <a:buChar char="Ø"/>
            </a:pPr>
            <a:r>
              <a:rPr lang="fr-FR" sz="2200" dirty="0">
                <a:solidFill>
                  <a:schemeClr val="tx2"/>
                </a:solidFill>
              </a:rPr>
              <a:t>Il doit effectuer le lien avec le CFA</a:t>
            </a:r>
          </a:p>
          <a:p>
            <a:pPr marL="342900" indent="-342900">
              <a:buFont typeface="Wingdings" charset="2"/>
              <a:buChar char="Ø"/>
            </a:pPr>
            <a:endParaRPr lang="fr-FR" sz="2000" b="1" dirty="0">
              <a:solidFill>
                <a:srgbClr val="00B050"/>
              </a:solidFill>
            </a:endParaRPr>
          </a:p>
        </p:txBody>
      </p:sp>
    </p:spTree>
    <p:extLst>
      <p:ext uri="{BB962C8B-B14F-4D97-AF65-F5344CB8AC3E}">
        <p14:creationId xmlns:p14="http://schemas.microsoft.com/office/powerpoint/2010/main" val="20702192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83830" y="239844"/>
            <a:ext cx="10088380" cy="1094281"/>
          </a:xfrm>
        </p:spPr>
        <p:txBody>
          <a:bodyPr>
            <a:normAutofit/>
          </a:bodyPr>
          <a:lstStyle/>
          <a:p>
            <a:r>
              <a:rPr lang="fr-FR" sz="4000" dirty="0">
                <a:solidFill>
                  <a:srgbClr val="0070C0"/>
                </a:solidFill>
                <a:latin typeface="+mn-lt"/>
              </a:rPr>
              <a:t>ZOOM SUR LA PUBLICATION DES OFFRES</a:t>
            </a:r>
          </a:p>
        </p:txBody>
      </p:sp>
      <p:pic>
        <p:nvPicPr>
          <p:cNvPr id="10" name="Espace réservé du contenu 9"/>
          <p:cNvPicPr>
            <a:picLocks noGrp="1" noChangeAspect="1"/>
          </p:cNvPicPr>
          <p:nvPr>
            <p:ph sz="quarter" idx="12"/>
          </p:nvPr>
        </p:nvPicPr>
        <p:blipFill>
          <a:blip r:embed="rId2" cstate="print">
            <a:extLst>
              <a:ext uri="{28A0092B-C50C-407E-A947-70E740481C1C}">
                <a14:useLocalDpi xmlns:a14="http://schemas.microsoft.com/office/drawing/2010/main" val="0"/>
              </a:ext>
            </a:extLst>
          </a:blip>
          <a:stretch>
            <a:fillRect/>
          </a:stretch>
        </p:blipFill>
        <p:spPr>
          <a:xfrm>
            <a:off x="6250897" y="3026605"/>
            <a:ext cx="2173575" cy="1446418"/>
          </a:xfrm>
        </p:spPr>
      </p:pic>
      <p:sp>
        <p:nvSpPr>
          <p:cNvPr id="5" name="ZoneTexte 4"/>
          <p:cNvSpPr txBox="1"/>
          <p:nvPr/>
        </p:nvSpPr>
        <p:spPr>
          <a:xfrm>
            <a:off x="1783830" y="1603948"/>
            <a:ext cx="10088380" cy="1261884"/>
          </a:xfrm>
          <a:prstGeom prst="rect">
            <a:avLst/>
          </a:prstGeom>
          <a:noFill/>
        </p:spPr>
        <p:txBody>
          <a:bodyPr wrap="square" rtlCol="0">
            <a:spAutoFit/>
          </a:bodyPr>
          <a:lstStyle/>
          <a:p>
            <a:pPr algn="ctr"/>
            <a:r>
              <a:rPr lang="fr-FR" sz="2000" b="1" dirty="0">
                <a:solidFill>
                  <a:srgbClr val="00B050"/>
                </a:solidFill>
              </a:rPr>
              <a:t>Où relayer vos offres d’apprentissage pour qu’elles soient visibles et attirer de nouveaux profils ? </a:t>
            </a:r>
          </a:p>
          <a:p>
            <a:pPr algn="ctr"/>
            <a:r>
              <a:rPr lang="fr-FR" b="1" dirty="0">
                <a:hlinkClick r:id="rId3"/>
              </a:rPr>
              <a:t>PASS:https://www.fonction-publique.gouv.fr/score/pass</a:t>
            </a:r>
            <a:endParaRPr lang="fr-FR" b="1" dirty="0"/>
          </a:p>
          <a:p>
            <a:endParaRPr lang="fr-FR" b="1" dirty="0"/>
          </a:p>
        </p:txBody>
      </p:sp>
      <p:sp>
        <p:nvSpPr>
          <p:cNvPr id="6" name="ZoneTexte 5"/>
          <p:cNvSpPr txBox="1"/>
          <p:nvPr/>
        </p:nvSpPr>
        <p:spPr>
          <a:xfrm>
            <a:off x="449706" y="2698230"/>
            <a:ext cx="6071015" cy="3231654"/>
          </a:xfrm>
          <a:prstGeom prst="rect">
            <a:avLst/>
          </a:prstGeom>
          <a:noFill/>
        </p:spPr>
        <p:txBody>
          <a:bodyPr wrap="square" rtlCol="0">
            <a:spAutoFit/>
          </a:bodyPr>
          <a:lstStyle/>
          <a:p>
            <a:r>
              <a:rPr lang="fr-FR" sz="2400" b="1" dirty="0">
                <a:solidFill>
                  <a:srgbClr val="00B050"/>
                </a:solidFill>
              </a:rPr>
              <a:t>Il est utile aussi de faire appel aux partenaires</a:t>
            </a:r>
          </a:p>
          <a:p>
            <a:endParaRPr lang="fr-FR" sz="2000" b="1" dirty="0">
              <a:solidFill>
                <a:schemeClr val="tx2"/>
              </a:solidFill>
            </a:endParaRPr>
          </a:p>
          <a:p>
            <a:pPr marL="342900" indent="-342900">
              <a:buFont typeface="Wingdings" charset="2"/>
              <a:buChar char="Ø"/>
            </a:pPr>
            <a:r>
              <a:rPr lang="fr-FR" sz="2000" dirty="0">
                <a:solidFill>
                  <a:schemeClr val="tx2"/>
                </a:solidFill>
              </a:rPr>
              <a:t>Pôle Emploi</a:t>
            </a:r>
          </a:p>
          <a:p>
            <a:pPr marL="342900" indent="-342900">
              <a:buFont typeface="Wingdings" charset="2"/>
              <a:buChar char="Ø"/>
            </a:pPr>
            <a:r>
              <a:rPr lang="fr-FR" sz="2000" dirty="0">
                <a:solidFill>
                  <a:schemeClr val="tx2"/>
                </a:solidFill>
              </a:rPr>
              <a:t>Cap Emploi</a:t>
            </a:r>
          </a:p>
          <a:p>
            <a:pPr marL="342900" indent="-342900">
              <a:buFont typeface="Wingdings" charset="2"/>
              <a:buChar char="Ø"/>
            </a:pPr>
            <a:r>
              <a:rPr lang="fr-FR" sz="2000" dirty="0">
                <a:solidFill>
                  <a:schemeClr val="tx2"/>
                </a:solidFill>
              </a:rPr>
              <a:t>CFA ou établissements de formation</a:t>
            </a:r>
          </a:p>
          <a:p>
            <a:pPr marL="342900" indent="-342900">
              <a:buFont typeface="Wingdings" charset="2"/>
              <a:buChar char="Ø"/>
            </a:pPr>
            <a:r>
              <a:rPr lang="fr-FR" sz="2000" dirty="0">
                <a:solidFill>
                  <a:schemeClr val="tx2"/>
                </a:solidFill>
              </a:rPr>
              <a:t>Associations</a:t>
            </a:r>
          </a:p>
          <a:p>
            <a:pPr marL="342900" indent="-342900">
              <a:buFont typeface="Wingdings" charset="2"/>
              <a:buChar char="Ø"/>
            </a:pPr>
            <a:r>
              <a:rPr lang="fr-FR" sz="2000" dirty="0">
                <a:solidFill>
                  <a:schemeClr val="tx2"/>
                </a:solidFill>
              </a:rPr>
              <a:t>Écoles partenaires</a:t>
            </a:r>
          </a:p>
          <a:p>
            <a:pPr marL="342900" indent="-342900">
              <a:buFont typeface="Wingdings" charset="2"/>
              <a:buChar char="Ø"/>
            </a:pPr>
            <a:r>
              <a:rPr lang="fr-FR" sz="2000" dirty="0">
                <a:solidFill>
                  <a:schemeClr val="tx2"/>
                </a:solidFill>
              </a:rPr>
              <a:t>Formations de l’enseignement supérieur</a:t>
            </a:r>
          </a:p>
          <a:p>
            <a:pPr marL="342900" indent="-342900">
              <a:buFont typeface="Wingdings" charset="2"/>
              <a:buChar char="Ø"/>
            </a:pPr>
            <a:r>
              <a:rPr lang="fr-FR" sz="2000" dirty="0">
                <a:solidFill>
                  <a:schemeClr val="tx2"/>
                </a:solidFill>
                <a:hlinkClick r:id="rId4"/>
              </a:rPr>
              <a:t>CRP</a:t>
            </a:r>
            <a:r>
              <a:rPr lang="fr-FR" sz="2000" dirty="0">
                <a:solidFill>
                  <a:schemeClr val="tx2"/>
                </a:solidFill>
              </a:rPr>
              <a:t> (Centre de Réorientation Professionnelle)</a:t>
            </a:r>
          </a:p>
          <a:p>
            <a:pPr marL="342900" indent="-342900">
              <a:buFont typeface="Wingdings" charset="2"/>
              <a:buChar char="Ø"/>
            </a:pPr>
            <a:r>
              <a:rPr lang="fr-FR" sz="2000" dirty="0">
                <a:solidFill>
                  <a:schemeClr val="tx2"/>
                </a:solidFill>
              </a:rPr>
              <a:t>Missions locales</a:t>
            </a:r>
          </a:p>
        </p:txBody>
      </p:sp>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7593" y="4736892"/>
            <a:ext cx="2487602" cy="1441966"/>
          </a:xfrm>
          <a:prstGeom prst="rect">
            <a:avLst/>
          </a:prstGeom>
        </p:spPr>
      </p:pic>
      <p:pic>
        <p:nvPicPr>
          <p:cNvPr id="14" name="Imag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5534" y="5047678"/>
            <a:ext cx="1753850" cy="795290"/>
          </a:xfrm>
          <a:prstGeom prst="rect">
            <a:avLst/>
          </a:prstGeom>
        </p:spPr>
      </p:pic>
      <p:pic>
        <p:nvPicPr>
          <p:cNvPr id="16" name="Imag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74176" y="3023924"/>
            <a:ext cx="1817625" cy="1398173"/>
          </a:xfrm>
          <a:prstGeom prst="rect">
            <a:avLst/>
          </a:prstGeom>
        </p:spPr>
      </p:pic>
    </p:spTree>
    <p:extLst>
      <p:ext uri="{BB962C8B-B14F-4D97-AF65-F5344CB8AC3E}">
        <p14:creationId xmlns:p14="http://schemas.microsoft.com/office/powerpoint/2010/main" val="11214951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4755" y="291548"/>
            <a:ext cx="11525698" cy="768627"/>
          </a:xfrm>
        </p:spPr>
        <p:txBody>
          <a:bodyPr>
            <a:normAutofit/>
          </a:bodyPr>
          <a:lstStyle/>
          <a:p>
            <a:r>
              <a:rPr lang="fr-FR" sz="4000">
                <a:solidFill>
                  <a:srgbClr val="0070C0"/>
                </a:solidFill>
              </a:rPr>
              <a:t>ZOOM SUR LA SÉCURISATION DU RECRUTEMENT</a:t>
            </a:r>
            <a:endParaRPr lang="fr-FR" sz="4000" dirty="0">
              <a:solidFill>
                <a:srgbClr val="0070C0"/>
              </a:solidFill>
              <a:latin typeface="+mn-lt"/>
            </a:endParaRPr>
          </a:p>
        </p:txBody>
      </p:sp>
      <p:graphicFrame>
        <p:nvGraphicFramePr>
          <p:cNvPr id="5" name="Espace réservé du contenu 4"/>
          <p:cNvGraphicFramePr>
            <a:graphicFrameLocks noGrp="1"/>
          </p:cNvGraphicFramePr>
          <p:nvPr>
            <p:ph idx="1"/>
          </p:nvPr>
        </p:nvGraphicFramePr>
        <p:xfrm>
          <a:off x="477770" y="1799916"/>
          <a:ext cx="3497884" cy="3697356"/>
        </p:xfrm>
        <a:graphic>
          <a:graphicData uri="http://schemas.openxmlformats.org/drawingml/2006/table">
            <a:tbl>
              <a:tblPr firstRow="1" bandRow="1">
                <a:tableStyleId>{5C22544A-7EE6-4342-B048-85BDC9FD1C3A}</a:tableStyleId>
              </a:tblPr>
              <a:tblGrid>
                <a:gridCol w="3497884">
                  <a:extLst>
                    <a:ext uri="{9D8B030D-6E8A-4147-A177-3AD203B41FA5}">
                      <a16:colId xmlns:a16="http://schemas.microsoft.com/office/drawing/2014/main" val="20000"/>
                    </a:ext>
                  </a:extLst>
                </a:gridCol>
              </a:tblGrid>
              <a:tr h="3697356">
                <a:tc>
                  <a:txBody>
                    <a:bodyPr/>
                    <a:lstStyle/>
                    <a:p>
                      <a:pPr algn="ctr"/>
                      <a:r>
                        <a:rPr lang="fr-FR" sz="3600" dirty="0">
                          <a:ln>
                            <a:noFill/>
                          </a:ln>
                        </a:rPr>
                        <a:t>LA SÉLECTION</a:t>
                      </a:r>
                      <a:endParaRPr lang="fr-FR" sz="2000" dirty="0">
                        <a:ln>
                          <a:noFill/>
                        </a:ln>
                      </a:endParaRPr>
                    </a:p>
                    <a:p>
                      <a:pPr algn="ctr"/>
                      <a:endParaRPr lang="fr-FR" sz="2000" dirty="0">
                        <a:ln>
                          <a:noFill/>
                        </a:ln>
                      </a:endParaRPr>
                    </a:p>
                    <a:p>
                      <a:pPr marL="285750" indent="-285750" algn="l">
                        <a:buFont typeface="Wingdings" charset="2"/>
                        <a:buChar char="v"/>
                      </a:pPr>
                      <a:r>
                        <a:rPr lang="fr-FR" sz="1800" b="1" dirty="0">
                          <a:ln>
                            <a:noFill/>
                          </a:ln>
                          <a:solidFill>
                            <a:srgbClr val="0070C0"/>
                          </a:solidFill>
                        </a:rPr>
                        <a:t>L’importance de la formation des personnes en charge du recrutement </a:t>
                      </a:r>
                      <a:r>
                        <a:rPr lang="fr-FR" sz="1800" b="0" dirty="0">
                          <a:ln>
                            <a:noFill/>
                          </a:ln>
                          <a:solidFill>
                            <a:srgbClr val="0070C0"/>
                          </a:solidFill>
                        </a:rPr>
                        <a:t>et</a:t>
                      </a:r>
                      <a:r>
                        <a:rPr lang="fr-FR" sz="1800" b="0" baseline="0" dirty="0">
                          <a:ln>
                            <a:noFill/>
                          </a:ln>
                          <a:solidFill>
                            <a:srgbClr val="0070C0"/>
                          </a:solidFill>
                        </a:rPr>
                        <a:t> la possibilité de s’appuyer sur la correspondante handicap en cas de questionnement sur un CV</a:t>
                      </a:r>
                    </a:p>
                    <a:p>
                      <a:pPr marL="0" indent="0" algn="l">
                        <a:buFontTx/>
                        <a:buNone/>
                      </a:pPr>
                      <a:endParaRPr lang="fr-FR" sz="1800" b="0" baseline="0" dirty="0">
                        <a:ln>
                          <a:noFill/>
                        </a:ln>
                        <a:solidFill>
                          <a:srgbClr val="0070C0"/>
                        </a:solidFill>
                      </a:endParaRPr>
                    </a:p>
                    <a:p>
                      <a:pPr marL="285750" indent="-285750" algn="l">
                        <a:buFont typeface="Wingdings" charset="2"/>
                        <a:buChar char="v"/>
                      </a:pPr>
                      <a:r>
                        <a:rPr lang="fr-FR" sz="1800" b="0" baseline="0" dirty="0">
                          <a:ln>
                            <a:noFill/>
                          </a:ln>
                          <a:solidFill>
                            <a:srgbClr val="0070C0"/>
                          </a:solidFill>
                        </a:rPr>
                        <a:t>Identification des </a:t>
                      </a:r>
                      <a:r>
                        <a:rPr lang="fr-FR" sz="1800" b="1" baseline="0" dirty="0">
                          <a:ln>
                            <a:noFill/>
                          </a:ln>
                          <a:solidFill>
                            <a:srgbClr val="0070C0"/>
                          </a:solidFill>
                        </a:rPr>
                        <a:t>compétences transversales </a:t>
                      </a:r>
                      <a:r>
                        <a:rPr lang="fr-FR" sz="1800" b="0" baseline="0" dirty="0">
                          <a:ln>
                            <a:noFill/>
                          </a:ln>
                          <a:solidFill>
                            <a:srgbClr val="0070C0"/>
                          </a:solidFill>
                        </a:rPr>
                        <a:t>sur un CV</a:t>
                      </a:r>
                      <a:endParaRPr lang="fr-FR" sz="1800" b="0" dirty="0">
                        <a:ln>
                          <a:noFill/>
                        </a:ln>
                        <a:solidFill>
                          <a:srgbClr val="0070C0"/>
                        </a:solidFill>
                      </a:endParaRPr>
                    </a:p>
                    <a:p>
                      <a:pPr marL="285750" indent="-285750" algn="l">
                        <a:buFont typeface="Wingdings" charset="2"/>
                        <a:buChar char="v"/>
                      </a:pPr>
                      <a:endParaRPr lang="fr-FR" sz="1800" dirty="0">
                        <a:ln>
                          <a:noFill/>
                        </a:ln>
                        <a:solidFill>
                          <a:srgbClr val="0070C0"/>
                        </a:solidFill>
                      </a:endParaRPr>
                    </a:p>
                  </a:txBody>
                  <a:tcPr>
                    <a:solidFill>
                      <a:schemeClr val="accent1">
                        <a:alpha val="30000"/>
                      </a:schemeClr>
                    </a:solidFill>
                  </a:tcPr>
                </a:tc>
                <a:extLst>
                  <a:ext uri="{0D108BD9-81ED-4DB2-BD59-A6C34878D82A}">
                    <a16:rowId xmlns:a16="http://schemas.microsoft.com/office/drawing/2014/main" val="10000"/>
                  </a:ext>
                </a:extLst>
              </a:tr>
            </a:tbl>
          </a:graphicData>
        </a:graphic>
      </p:graphicFrame>
      <p:graphicFrame>
        <p:nvGraphicFramePr>
          <p:cNvPr id="8" name="Espace réservé du contenu 7"/>
          <p:cNvGraphicFramePr>
            <a:graphicFrameLocks noGrp="1"/>
          </p:cNvGraphicFramePr>
          <p:nvPr>
            <p:ph sz="quarter" idx="12"/>
          </p:nvPr>
        </p:nvGraphicFramePr>
        <p:xfrm>
          <a:off x="4497049" y="1799915"/>
          <a:ext cx="3492708" cy="3697357"/>
        </p:xfrm>
        <a:graphic>
          <a:graphicData uri="http://schemas.openxmlformats.org/drawingml/2006/table">
            <a:tbl>
              <a:tblPr firstRow="1" bandRow="1">
                <a:tableStyleId>{5C22544A-7EE6-4342-B048-85BDC9FD1C3A}</a:tableStyleId>
              </a:tblPr>
              <a:tblGrid>
                <a:gridCol w="3492708">
                  <a:extLst>
                    <a:ext uri="{9D8B030D-6E8A-4147-A177-3AD203B41FA5}">
                      <a16:colId xmlns:a16="http://schemas.microsoft.com/office/drawing/2014/main" val="20000"/>
                    </a:ext>
                  </a:extLst>
                </a:gridCol>
              </a:tblGrid>
              <a:tr h="3697357">
                <a:tc>
                  <a:txBody>
                    <a:bodyPr/>
                    <a:lstStyle/>
                    <a:p>
                      <a:pPr algn="ctr"/>
                      <a:r>
                        <a:rPr lang="fr-FR" sz="3600" dirty="0"/>
                        <a:t>L’ENTRETIEN</a:t>
                      </a:r>
                    </a:p>
                    <a:p>
                      <a:pPr marL="342900" indent="-342900" algn="l">
                        <a:buFont typeface="Wingdings" charset="2"/>
                        <a:buChar char="v"/>
                      </a:pPr>
                      <a:r>
                        <a:rPr lang="fr-FR" sz="1800" b="0" dirty="0">
                          <a:solidFill>
                            <a:srgbClr val="0070C0"/>
                          </a:solidFill>
                        </a:rPr>
                        <a:t>Questionner le candidat</a:t>
                      </a:r>
                      <a:r>
                        <a:rPr lang="fr-FR" sz="1800" b="0" baseline="0" dirty="0">
                          <a:solidFill>
                            <a:srgbClr val="0070C0"/>
                          </a:solidFill>
                        </a:rPr>
                        <a:t> sur son parcours et compétences en utilisant des </a:t>
                      </a:r>
                      <a:r>
                        <a:rPr lang="fr-FR" sz="1800" b="1" baseline="0" dirty="0">
                          <a:solidFill>
                            <a:srgbClr val="0070C0"/>
                          </a:solidFill>
                        </a:rPr>
                        <a:t>questions ouvertes </a:t>
                      </a:r>
                      <a:r>
                        <a:rPr lang="fr-FR" sz="1800" b="0" baseline="0" dirty="0">
                          <a:solidFill>
                            <a:srgbClr val="0070C0"/>
                          </a:solidFill>
                        </a:rPr>
                        <a:t>(</a:t>
                      </a:r>
                      <a:r>
                        <a:rPr lang="fr-FR" sz="1800" b="1" baseline="0" dirty="0">
                          <a:solidFill>
                            <a:srgbClr val="0070C0"/>
                          </a:solidFill>
                        </a:rPr>
                        <a:t>CV</a:t>
                      </a:r>
                      <a:r>
                        <a:rPr lang="fr-FR" sz="1800" b="0" baseline="0" dirty="0">
                          <a:solidFill>
                            <a:srgbClr val="0070C0"/>
                          </a:solidFill>
                        </a:rPr>
                        <a:t> à trous par exemple)</a:t>
                      </a:r>
                    </a:p>
                    <a:p>
                      <a:pPr marL="342900" indent="-342900" algn="l">
                        <a:buFont typeface="Wingdings" charset="2"/>
                        <a:buChar char="v"/>
                      </a:pPr>
                      <a:r>
                        <a:rPr lang="fr-FR" sz="1800" b="1" baseline="0" dirty="0">
                          <a:solidFill>
                            <a:srgbClr val="0070C0"/>
                          </a:solidFill>
                        </a:rPr>
                        <a:t>Créer un climat de confiance </a:t>
                      </a:r>
                      <a:r>
                        <a:rPr lang="fr-FR" sz="1800" b="0" baseline="0" dirty="0">
                          <a:solidFill>
                            <a:srgbClr val="0070C0"/>
                          </a:solidFill>
                        </a:rPr>
                        <a:t>et aborder la situation de handicap sous l’angle de </a:t>
                      </a:r>
                      <a:r>
                        <a:rPr lang="fr-FR" sz="1800" b="1" baseline="0" dirty="0">
                          <a:solidFill>
                            <a:srgbClr val="0070C0"/>
                          </a:solidFill>
                        </a:rPr>
                        <a:t>l’organisation / des besoins spécifiques</a:t>
                      </a:r>
                      <a:endParaRPr lang="fr-FR" sz="1800" b="1" dirty="0">
                        <a:solidFill>
                          <a:srgbClr val="0070C0"/>
                        </a:solidFill>
                      </a:endParaRPr>
                    </a:p>
                  </a:txBody>
                  <a:tcPr>
                    <a:solidFill>
                      <a:schemeClr val="accent1">
                        <a:alpha val="30000"/>
                      </a:schemeClr>
                    </a:solidFill>
                  </a:tcPr>
                </a:tc>
                <a:extLst>
                  <a:ext uri="{0D108BD9-81ED-4DB2-BD59-A6C34878D82A}">
                    <a16:rowId xmlns:a16="http://schemas.microsoft.com/office/drawing/2014/main" val="10000"/>
                  </a:ext>
                </a:extLst>
              </a:tr>
            </a:tbl>
          </a:graphicData>
        </a:graphic>
      </p:graphicFrame>
      <p:graphicFrame>
        <p:nvGraphicFramePr>
          <p:cNvPr id="10" name="Tableau 9"/>
          <p:cNvGraphicFramePr>
            <a:graphicFrameLocks noGrp="1"/>
          </p:cNvGraphicFramePr>
          <p:nvPr/>
        </p:nvGraphicFramePr>
        <p:xfrm>
          <a:off x="8511151" y="1799914"/>
          <a:ext cx="3389301" cy="4114800"/>
        </p:xfrm>
        <a:graphic>
          <a:graphicData uri="http://schemas.openxmlformats.org/drawingml/2006/table">
            <a:tbl>
              <a:tblPr firstRow="1" bandRow="1">
                <a:tableStyleId>{5C22544A-7EE6-4342-B048-85BDC9FD1C3A}</a:tableStyleId>
              </a:tblPr>
              <a:tblGrid>
                <a:gridCol w="3389301">
                  <a:extLst>
                    <a:ext uri="{9D8B030D-6E8A-4147-A177-3AD203B41FA5}">
                      <a16:colId xmlns:a16="http://schemas.microsoft.com/office/drawing/2014/main" val="20000"/>
                    </a:ext>
                  </a:extLst>
                </a:gridCol>
              </a:tblGrid>
              <a:tr h="3697358">
                <a:tc>
                  <a:txBody>
                    <a:bodyPr/>
                    <a:lstStyle/>
                    <a:p>
                      <a:pPr algn="ctr"/>
                      <a:r>
                        <a:rPr lang="fr-FR" sz="3600" dirty="0"/>
                        <a:t>L’INTÉGRATION</a:t>
                      </a:r>
                    </a:p>
                    <a:p>
                      <a:pPr marL="285750" indent="-285750">
                        <a:buFont typeface="Wingdings" charset="2"/>
                        <a:buChar char="v"/>
                      </a:pPr>
                      <a:r>
                        <a:rPr lang="fr-FR" sz="1600" b="0" dirty="0">
                          <a:solidFill>
                            <a:srgbClr val="0070C0"/>
                          </a:solidFill>
                          <a:latin typeface="+mn-lt"/>
                        </a:rPr>
                        <a:t>Une</a:t>
                      </a:r>
                      <a:r>
                        <a:rPr lang="fr-FR" sz="1600" b="0" baseline="0" dirty="0">
                          <a:solidFill>
                            <a:srgbClr val="0070C0"/>
                          </a:solidFill>
                          <a:latin typeface="+mn-lt"/>
                        </a:rPr>
                        <a:t> fois le candidat retenu, il peut être nécessaire </a:t>
                      </a:r>
                      <a:r>
                        <a:rPr lang="fr-FR" sz="1600" b="1" baseline="0" dirty="0">
                          <a:solidFill>
                            <a:srgbClr val="0070C0"/>
                          </a:solidFill>
                          <a:latin typeface="+mn-lt"/>
                        </a:rPr>
                        <a:t>d’anticiper sur les mesures de compensation </a:t>
                      </a:r>
                      <a:r>
                        <a:rPr lang="fr-FR" sz="1600" b="0" baseline="0" dirty="0">
                          <a:solidFill>
                            <a:srgbClr val="0070C0"/>
                          </a:solidFill>
                          <a:latin typeface="+mn-lt"/>
                        </a:rPr>
                        <a:t>à mettre en place (aménagements fonctionnels, organisationnels, techniques</a:t>
                      </a:r>
                      <a:r>
                        <a:rPr lang="mr-IN" sz="1600" b="0" baseline="0" dirty="0">
                          <a:solidFill>
                            <a:srgbClr val="0070C0"/>
                          </a:solidFill>
                          <a:latin typeface="+mn-lt"/>
                        </a:rPr>
                        <a:t>…</a:t>
                      </a:r>
                      <a:r>
                        <a:rPr lang="fr-FR" sz="1600" b="0" baseline="0" dirty="0">
                          <a:solidFill>
                            <a:srgbClr val="0070C0"/>
                          </a:solidFill>
                          <a:latin typeface="+mn-lt"/>
                        </a:rPr>
                        <a:t>)</a:t>
                      </a:r>
                    </a:p>
                    <a:p>
                      <a:pPr marL="285750" indent="-285750">
                        <a:buFont typeface="Wingdings" charset="2"/>
                        <a:buChar char="v"/>
                      </a:pPr>
                      <a:r>
                        <a:rPr lang="fr-FR" sz="1600" b="1" baseline="0" dirty="0">
                          <a:solidFill>
                            <a:srgbClr val="0070C0"/>
                          </a:solidFill>
                          <a:latin typeface="+mn-lt"/>
                        </a:rPr>
                        <a:t>Co-réflexion</a:t>
                      </a:r>
                      <a:r>
                        <a:rPr lang="fr-FR" sz="1600" b="0" baseline="0" dirty="0">
                          <a:solidFill>
                            <a:srgbClr val="0070C0"/>
                          </a:solidFill>
                          <a:latin typeface="+mn-lt"/>
                        </a:rPr>
                        <a:t> sur les compensations avec le médecin du SMPP (l’apprenti, le manager, la correspondante handicap et le tuteur)</a:t>
                      </a:r>
                    </a:p>
                    <a:p>
                      <a:pPr marL="285750" indent="-285750">
                        <a:buFont typeface="Wingdings" charset="2"/>
                        <a:buChar char="v"/>
                      </a:pPr>
                      <a:r>
                        <a:rPr lang="fr-FR" sz="1600" b="1" baseline="0" dirty="0">
                          <a:solidFill>
                            <a:srgbClr val="0070C0"/>
                          </a:solidFill>
                          <a:latin typeface="+mn-lt"/>
                        </a:rPr>
                        <a:t>Vérifier que l’apprenti réalise la visite médicale</a:t>
                      </a:r>
                      <a:endParaRPr lang="fr-FR" sz="1600" b="1" dirty="0">
                        <a:solidFill>
                          <a:srgbClr val="0070C0"/>
                        </a:solidFill>
                        <a:latin typeface="+mn-lt"/>
                      </a:endParaRPr>
                    </a:p>
                    <a:p>
                      <a:endParaRPr lang="fr-FR" sz="2000" dirty="0"/>
                    </a:p>
                  </a:txBody>
                  <a:tcPr>
                    <a:solidFill>
                      <a:schemeClr val="accent1">
                        <a:alpha val="30000"/>
                      </a:schemeClr>
                    </a:solidFill>
                  </a:tcPr>
                </a:tc>
                <a:extLst>
                  <a:ext uri="{0D108BD9-81ED-4DB2-BD59-A6C34878D82A}">
                    <a16:rowId xmlns:a16="http://schemas.microsoft.com/office/drawing/2014/main" val="10000"/>
                  </a:ext>
                </a:extLst>
              </a:tr>
            </a:tbl>
          </a:graphicData>
        </a:graphic>
      </p:graphicFrame>
      <p:sp>
        <p:nvSpPr>
          <p:cNvPr id="3" name="ZoneTexte 2"/>
          <p:cNvSpPr txBox="1"/>
          <p:nvPr/>
        </p:nvSpPr>
        <p:spPr>
          <a:xfrm>
            <a:off x="2338466" y="1199213"/>
            <a:ext cx="8319541" cy="461665"/>
          </a:xfrm>
          <a:prstGeom prst="rect">
            <a:avLst/>
          </a:prstGeom>
          <a:noFill/>
        </p:spPr>
        <p:txBody>
          <a:bodyPr wrap="square" rtlCol="0">
            <a:spAutoFit/>
          </a:bodyPr>
          <a:lstStyle/>
          <a:p>
            <a:pPr algn="ctr"/>
            <a:r>
              <a:rPr lang="fr-FR" sz="2400" b="1" dirty="0">
                <a:solidFill>
                  <a:srgbClr val="00B050"/>
                </a:solidFill>
              </a:rPr>
              <a:t>RÔLE CLEF DE LA MISSION HANDICAP</a:t>
            </a:r>
          </a:p>
        </p:txBody>
      </p:sp>
      <p:sp>
        <p:nvSpPr>
          <p:cNvPr id="4" name="ZoneTexte 3"/>
          <p:cNvSpPr txBox="1"/>
          <p:nvPr/>
        </p:nvSpPr>
        <p:spPr>
          <a:xfrm>
            <a:off x="1738859" y="5636311"/>
            <a:ext cx="9173980" cy="400110"/>
          </a:xfrm>
          <a:prstGeom prst="rect">
            <a:avLst/>
          </a:prstGeom>
          <a:noFill/>
        </p:spPr>
        <p:txBody>
          <a:bodyPr wrap="square" rtlCol="0">
            <a:spAutoFit/>
          </a:bodyPr>
          <a:lstStyle/>
          <a:p>
            <a:pPr algn="ctr"/>
            <a:r>
              <a:rPr lang="fr-FR" sz="2000" b="1" dirty="0">
                <a:solidFill>
                  <a:srgbClr val="00B050"/>
                </a:solidFill>
              </a:rPr>
              <a:t>APPORTER EXPERTISE ET APPUI AUX ÉQUIPES DE RECRUTEMENT</a:t>
            </a:r>
          </a:p>
        </p:txBody>
      </p:sp>
    </p:spTree>
    <p:extLst>
      <p:ext uri="{BB962C8B-B14F-4D97-AF65-F5344CB8AC3E}">
        <p14:creationId xmlns:p14="http://schemas.microsoft.com/office/powerpoint/2010/main" val="613404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892300" y="266700"/>
            <a:ext cx="9715500" cy="635000"/>
          </a:xfrm>
        </p:spPr>
        <p:txBody>
          <a:bodyPr/>
          <a:lstStyle/>
          <a:p>
            <a:r>
              <a:rPr lang="fr-FR" sz="3200" dirty="0">
                <a:solidFill>
                  <a:srgbClr val="0070C0"/>
                </a:solidFill>
                <a:latin typeface="+mn-lt"/>
              </a:rPr>
              <a:t>POLITIQUE HANDICAP AU SEIN DE LA GOUVERNANCE</a:t>
            </a:r>
          </a:p>
        </p:txBody>
      </p:sp>
      <p:sp>
        <p:nvSpPr>
          <p:cNvPr id="3" name="Sous-titre 2"/>
          <p:cNvSpPr>
            <a:spLocks noGrp="1"/>
          </p:cNvSpPr>
          <p:nvPr>
            <p:ph type="subTitle" idx="1"/>
          </p:nvPr>
        </p:nvSpPr>
        <p:spPr>
          <a:xfrm>
            <a:off x="1346200" y="2007190"/>
            <a:ext cx="10261600" cy="4850810"/>
          </a:xfrm>
        </p:spPr>
        <p:txBody>
          <a:bodyPr>
            <a:noAutofit/>
          </a:bodyPr>
          <a:lstStyle/>
          <a:p>
            <a:pPr marL="342900" indent="-342900">
              <a:buFont typeface="Wingdings" charset="2"/>
              <a:buChar char="Ø"/>
            </a:pPr>
            <a:r>
              <a:rPr lang="fr-FR" dirty="0">
                <a:solidFill>
                  <a:schemeClr val="tx1"/>
                </a:solidFill>
                <a:latin typeface="+mn-lt"/>
              </a:rPr>
              <a:t>Création de la fonction Vice-Président Politique Handicap en relation étroite avec VP RH, Formation, Santé, Recherche</a:t>
            </a:r>
            <a:r>
              <a:rPr lang="mr-IN" dirty="0">
                <a:solidFill>
                  <a:schemeClr val="tx1"/>
                </a:solidFill>
                <a:latin typeface="+mn-lt"/>
              </a:rPr>
              <a:t>…</a:t>
            </a:r>
            <a:endParaRPr lang="fr-FR" dirty="0">
              <a:solidFill>
                <a:schemeClr val="tx1"/>
              </a:solidFill>
              <a:latin typeface="+mn-lt"/>
            </a:endParaRPr>
          </a:p>
          <a:p>
            <a:pPr marL="342900" indent="-342900">
              <a:buFont typeface="Wingdings" charset="2"/>
              <a:buChar char="Ø"/>
            </a:pPr>
            <a:r>
              <a:rPr lang="fr-FR" dirty="0">
                <a:solidFill>
                  <a:schemeClr val="tx1"/>
                </a:solidFill>
                <a:latin typeface="+mn-lt"/>
              </a:rPr>
              <a:t>Mise en place d’un suivi et évaluation de la Politique Handicap.</a:t>
            </a:r>
          </a:p>
          <a:p>
            <a:pPr marL="342900" indent="-342900">
              <a:buFont typeface="Wingdings" charset="2"/>
              <a:buChar char="Ø"/>
            </a:pPr>
            <a:r>
              <a:rPr lang="fr-FR" dirty="0">
                <a:solidFill>
                  <a:schemeClr val="tx1"/>
                </a:solidFill>
                <a:latin typeface="+mn-lt"/>
              </a:rPr>
              <a:t>Amélioration de notre politique d'achat responsable.</a:t>
            </a:r>
          </a:p>
          <a:p>
            <a:pPr marL="342900" indent="-342900">
              <a:buFont typeface="Wingdings" charset="2"/>
              <a:buChar char="Ø"/>
            </a:pPr>
            <a:r>
              <a:rPr lang="fr-FR" dirty="0">
                <a:solidFill>
                  <a:schemeClr val="tx1"/>
                </a:solidFill>
                <a:latin typeface="+mn-lt"/>
              </a:rPr>
              <a:t>Implication du Président de l’Université et du VP CA dans la politique Handicap</a:t>
            </a:r>
          </a:p>
          <a:p>
            <a:pPr marL="342900" indent="-342900">
              <a:buFont typeface="Wingdings" charset="2"/>
              <a:buChar char="Ø"/>
            </a:pPr>
            <a:r>
              <a:rPr lang="fr-FR" dirty="0">
                <a:solidFill>
                  <a:schemeClr val="tx1"/>
                </a:solidFill>
                <a:latin typeface="+mn-lt"/>
              </a:rPr>
              <a:t>Implication du Correspondant Handicap au sein de la DRH</a:t>
            </a:r>
          </a:p>
          <a:p>
            <a:pPr marL="342900" indent="-342900">
              <a:buFont typeface="Wingdings" charset="2"/>
              <a:buChar char="Ø"/>
            </a:pPr>
            <a:r>
              <a:rPr lang="fr-FR" dirty="0">
                <a:solidFill>
                  <a:schemeClr val="tx1"/>
                </a:solidFill>
                <a:latin typeface="+mn-lt"/>
              </a:rPr>
              <a:t>Déploiement des Référents Handicap sur chaque campus</a:t>
            </a:r>
          </a:p>
          <a:p>
            <a:pPr marL="342900" indent="-342900">
              <a:buFont typeface="Wingdings" charset="2"/>
              <a:buChar char="Ø"/>
            </a:pPr>
            <a:r>
              <a:rPr lang="fr-FR" dirty="0">
                <a:solidFill>
                  <a:schemeClr val="tx1"/>
                </a:solidFill>
                <a:latin typeface="+mn-lt"/>
              </a:rPr>
              <a:t>Création d’un réseau « Ambassadeurs Handicap »</a:t>
            </a:r>
          </a:p>
        </p:txBody>
      </p:sp>
    </p:spTree>
    <p:extLst>
      <p:ext uri="{BB962C8B-B14F-4D97-AF65-F5344CB8AC3E}">
        <p14:creationId xmlns:p14="http://schemas.microsoft.com/office/powerpoint/2010/main" val="6746512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04341" y="164893"/>
            <a:ext cx="11187659" cy="449704"/>
          </a:xfrm>
        </p:spPr>
        <p:txBody>
          <a:bodyPr>
            <a:noAutofit/>
          </a:bodyPr>
          <a:lstStyle/>
          <a:p>
            <a:r>
              <a:rPr lang="fr-FR" sz="3200" dirty="0">
                <a:solidFill>
                  <a:srgbClr val="0070C0"/>
                </a:solidFill>
                <a:latin typeface="+mn-lt"/>
              </a:rPr>
              <a:t>LA COMPENSATION DES CONSÉQUENCES DU HANDICAP</a:t>
            </a:r>
          </a:p>
        </p:txBody>
      </p:sp>
      <p:sp>
        <p:nvSpPr>
          <p:cNvPr id="7" name="Rectangle 6"/>
          <p:cNvSpPr/>
          <p:nvPr/>
        </p:nvSpPr>
        <p:spPr>
          <a:xfrm>
            <a:off x="764498" y="1678898"/>
            <a:ext cx="1828799" cy="157396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3552668" y="1678897"/>
            <a:ext cx="1978701" cy="157396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6753069" y="1678897"/>
            <a:ext cx="2076138" cy="157396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9908498" y="1678897"/>
            <a:ext cx="2038663" cy="1573968"/>
          </a:xfrm>
          <a:prstGeom prst="rect">
            <a:avLst/>
          </a:prstGeom>
          <a:noFill/>
          <a:ln w="38100">
            <a:solidFill>
              <a:schemeClr val="accent2">
                <a:alpha val="8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1738860" y="4101881"/>
            <a:ext cx="2098622" cy="1444479"/>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5201586" y="4101882"/>
            <a:ext cx="2143593" cy="144447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8709284" y="4101883"/>
            <a:ext cx="2038664" cy="144447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a:off x="764498" y="2023672"/>
            <a:ext cx="1708879" cy="954107"/>
          </a:xfrm>
          <a:prstGeom prst="rect">
            <a:avLst/>
          </a:prstGeom>
          <a:noFill/>
        </p:spPr>
        <p:txBody>
          <a:bodyPr wrap="square" rtlCol="0">
            <a:spAutoFit/>
          </a:bodyPr>
          <a:lstStyle/>
          <a:p>
            <a:pPr algn="ctr"/>
            <a:r>
              <a:rPr lang="fr-FR" sz="1400" b="1" dirty="0"/>
              <a:t>ADAPTATION DES RYTHMES ET DES TEMPS DE FORMATION </a:t>
            </a:r>
          </a:p>
        </p:txBody>
      </p:sp>
      <p:sp>
        <p:nvSpPr>
          <p:cNvPr id="18" name="ZoneTexte 17"/>
          <p:cNvSpPr txBox="1"/>
          <p:nvPr/>
        </p:nvSpPr>
        <p:spPr>
          <a:xfrm>
            <a:off x="3672588" y="1813810"/>
            <a:ext cx="1678901" cy="1169551"/>
          </a:xfrm>
          <a:prstGeom prst="rect">
            <a:avLst/>
          </a:prstGeom>
          <a:noFill/>
        </p:spPr>
        <p:txBody>
          <a:bodyPr wrap="square" rtlCol="0">
            <a:spAutoFit/>
          </a:bodyPr>
          <a:lstStyle/>
          <a:p>
            <a:pPr algn="ctr"/>
            <a:r>
              <a:rPr lang="fr-FR" sz="1400" b="1" dirty="0"/>
              <a:t>ADAPTATION DES MODALITÉS PÉDAGOGIQUES :</a:t>
            </a:r>
          </a:p>
          <a:p>
            <a:pPr algn="ctr"/>
            <a:r>
              <a:rPr lang="fr-FR" sz="1400" dirty="0"/>
              <a:t>Contenus, Supports, Outils</a:t>
            </a:r>
          </a:p>
        </p:txBody>
      </p:sp>
      <p:sp>
        <p:nvSpPr>
          <p:cNvPr id="19" name="ZoneTexte 18"/>
          <p:cNvSpPr txBox="1"/>
          <p:nvPr/>
        </p:nvSpPr>
        <p:spPr>
          <a:xfrm>
            <a:off x="6865495" y="1678897"/>
            <a:ext cx="1843789" cy="1600438"/>
          </a:xfrm>
          <a:prstGeom prst="rect">
            <a:avLst/>
          </a:prstGeom>
          <a:noFill/>
        </p:spPr>
        <p:txBody>
          <a:bodyPr wrap="square" rtlCol="0">
            <a:spAutoFit/>
          </a:bodyPr>
          <a:lstStyle/>
          <a:p>
            <a:pPr algn="ctr"/>
            <a:r>
              <a:rPr lang="fr-FR" sz="1400" b="1" dirty="0"/>
              <a:t>AMÉNAGEMENT DE L’ENVIRONNEMENT DE TRAVAIL : </a:t>
            </a:r>
            <a:r>
              <a:rPr lang="fr-FR" sz="1400" dirty="0"/>
              <a:t>Transmission d’informations, disposition du bureau</a:t>
            </a:r>
            <a:r>
              <a:rPr lang="mr-IN" sz="1400" dirty="0"/>
              <a:t>…</a:t>
            </a:r>
            <a:endParaRPr lang="fr-FR" sz="1400" dirty="0"/>
          </a:p>
        </p:txBody>
      </p:sp>
      <p:sp>
        <p:nvSpPr>
          <p:cNvPr id="20" name="ZoneTexte 19"/>
          <p:cNvSpPr txBox="1"/>
          <p:nvPr/>
        </p:nvSpPr>
        <p:spPr>
          <a:xfrm>
            <a:off x="10043409" y="1813810"/>
            <a:ext cx="1903751" cy="1477328"/>
          </a:xfrm>
          <a:prstGeom prst="rect">
            <a:avLst/>
          </a:prstGeom>
          <a:noFill/>
        </p:spPr>
        <p:txBody>
          <a:bodyPr wrap="square" rtlCol="0">
            <a:spAutoFit/>
          </a:bodyPr>
          <a:lstStyle/>
          <a:p>
            <a:pPr algn="ctr"/>
            <a:r>
              <a:rPr lang="fr-FR" b="1" dirty="0"/>
              <a:t>AMÉNAGEMENT DES ÉVALUATIONS ET CONDITIONS D’EXAMENS</a:t>
            </a:r>
          </a:p>
        </p:txBody>
      </p:sp>
      <p:sp>
        <p:nvSpPr>
          <p:cNvPr id="21" name="ZoneTexte 20"/>
          <p:cNvSpPr txBox="1"/>
          <p:nvPr/>
        </p:nvSpPr>
        <p:spPr>
          <a:xfrm>
            <a:off x="1738861" y="4503022"/>
            <a:ext cx="1933727" cy="646331"/>
          </a:xfrm>
          <a:prstGeom prst="rect">
            <a:avLst/>
          </a:prstGeom>
          <a:noFill/>
        </p:spPr>
        <p:txBody>
          <a:bodyPr wrap="square" rtlCol="0">
            <a:spAutoFit/>
          </a:bodyPr>
          <a:lstStyle/>
          <a:p>
            <a:pPr algn="ctr"/>
            <a:r>
              <a:rPr lang="fr-FR" b="1" dirty="0"/>
              <a:t>MATÉRIEL et TECHNIQUE</a:t>
            </a:r>
          </a:p>
        </p:txBody>
      </p:sp>
      <p:sp>
        <p:nvSpPr>
          <p:cNvPr id="22" name="ZoneTexte 21"/>
          <p:cNvSpPr txBox="1"/>
          <p:nvPr/>
        </p:nvSpPr>
        <p:spPr>
          <a:xfrm>
            <a:off x="5252878" y="4641521"/>
            <a:ext cx="2041008" cy="369332"/>
          </a:xfrm>
          <a:prstGeom prst="rect">
            <a:avLst/>
          </a:prstGeom>
          <a:noFill/>
        </p:spPr>
        <p:txBody>
          <a:bodyPr wrap="none" rtlCol="0">
            <a:spAutoFit/>
          </a:bodyPr>
          <a:lstStyle/>
          <a:p>
            <a:pPr algn="ctr"/>
            <a:r>
              <a:rPr lang="fr-FR" b="1" dirty="0"/>
              <a:t>ORGANISATIONNEL</a:t>
            </a:r>
          </a:p>
        </p:txBody>
      </p:sp>
      <p:sp>
        <p:nvSpPr>
          <p:cNvPr id="23" name="ZoneTexte 22"/>
          <p:cNvSpPr txBox="1"/>
          <p:nvPr/>
        </p:nvSpPr>
        <p:spPr>
          <a:xfrm>
            <a:off x="8649602" y="4641521"/>
            <a:ext cx="2158027" cy="369332"/>
          </a:xfrm>
          <a:prstGeom prst="rect">
            <a:avLst/>
          </a:prstGeom>
          <a:noFill/>
        </p:spPr>
        <p:txBody>
          <a:bodyPr wrap="none" rtlCol="0">
            <a:spAutoFit/>
          </a:bodyPr>
          <a:lstStyle/>
          <a:p>
            <a:r>
              <a:rPr lang="fr-FR" b="1" dirty="0"/>
              <a:t>ACCOMPAGNEMENT</a:t>
            </a:r>
          </a:p>
        </p:txBody>
      </p:sp>
      <p:sp>
        <p:nvSpPr>
          <p:cNvPr id="24" name="ZoneTexte 23"/>
          <p:cNvSpPr txBox="1"/>
          <p:nvPr/>
        </p:nvSpPr>
        <p:spPr>
          <a:xfrm>
            <a:off x="2788170" y="3414248"/>
            <a:ext cx="7120328" cy="400110"/>
          </a:xfrm>
          <a:prstGeom prst="rect">
            <a:avLst/>
          </a:prstGeom>
          <a:noFill/>
        </p:spPr>
        <p:txBody>
          <a:bodyPr wrap="square" rtlCol="0">
            <a:spAutoFit/>
          </a:bodyPr>
          <a:lstStyle/>
          <a:p>
            <a:pPr algn="ctr"/>
            <a:r>
              <a:rPr lang="fr-FR" sz="2000" b="1" dirty="0">
                <a:solidFill>
                  <a:srgbClr val="00B050"/>
                </a:solidFill>
              </a:rPr>
              <a:t>LES 3 TYPES DE COMPENSATION CHEZ L’EMPLOYEUR</a:t>
            </a:r>
          </a:p>
        </p:txBody>
      </p:sp>
      <p:sp>
        <p:nvSpPr>
          <p:cNvPr id="25" name="ZoneTexte 24"/>
          <p:cNvSpPr txBox="1"/>
          <p:nvPr/>
        </p:nvSpPr>
        <p:spPr>
          <a:xfrm>
            <a:off x="1738860" y="852217"/>
            <a:ext cx="9068769" cy="400110"/>
          </a:xfrm>
          <a:prstGeom prst="rect">
            <a:avLst/>
          </a:prstGeom>
          <a:noFill/>
        </p:spPr>
        <p:txBody>
          <a:bodyPr wrap="square" rtlCol="0">
            <a:spAutoFit/>
          </a:bodyPr>
          <a:lstStyle/>
          <a:p>
            <a:pPr algn="ctr"/>
            <a:r>
              <a:rPr lang="fr-FR" sz="2000" b="1" dirty="0">
                <a:solidFill>
                  <a:srgbClr val="00B050"/>
                </a:solidFill>
              </a:rPr>
              <a:t>LES 4 TYPES DE COMPENSATION EN FORMATION</a:t>
            </a:r>
          </a:p>
        </p:txBody>
      </p:sp>
      <p:sp>
        <p:nvSpPr>
          <p:cNvPr id="26" name="ZoneTexte 25"/>
          <p:cNvSpPr txBox="1"/>
          <p:nvPr/>
        </p:nvSpPr>
        <p:spPr>
          <a:xfrm>
            <a:off x="194873" y="5666283"/>
            <a:ext cx="11752287" cy="584775"/>
          </a:xfrm>
          <a:prstGeom prst="rect">
            <a:avLst/>
          </a:prstGeom>
          <a:noFill/>
        </p:spPr>
        <p:txBody>
          <a:bodyPr wrap="square" rtlCol="0">
            <a:spAutoFit/>
          </a:bodyPr>
          <a:lstStyle/>
          <a:p>
            <a:pPr algn="ctr"/>
            <a:r>
              <a:rPr lang="fr-FR" sz="1600" b="1" dirty="0">
                <a:solidFill>
                  <a:srgbClr val="FF0000"/>
                </a:solidFill>
              </a:rPr>
              <a:t>Les mesures de compensation ont pour objectif de remettre à égalité des chances des personnes en situation de handicap, elles doivent répondre à des besoins spécifiques, être justifiables  et raisonnables pour l’agent, l’équipe et l’employeur.</a:t>
            </a:r>
          </a:p>
        </p:txBody>
      </p:sp>
    </p:spTree>
    <p:extLst>
      <p:ext uri="{BB962C8B-B14F-4D97-AF65-F5344CB8AC3E}">
        <p14:creationId xmlns:p14="http://schemas.microsoft.com/office/powerpoint/2010/main" val="6784494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73770" y="284814"/>
            <a:ext cx="9923489" cy="884419"/>
          </a:xfrm>
        </p:spPr>
        <p:txBody>
          <a:bodyPr>
            <a:noAutofit/>
          </a:bodyPr>
          <a:lstStyle/>
          <a:p>
            <a:r>
              <a:rPr lang="fr-FR" sz="5400" dirty="0">
                <a:solidFill>
                  <a:srgbClr val="0070C0"/>
                </a:solidFill>
                <a:latin typeface="+mn-lt"/>
              </a:rPr>
              <a:t>ET APRÈS ?</a:t>
            </a:r>
          </a:p>
        </p:txBody>
      </p:sp>
      <p:sp>
        <p:nvSpPr>
          <p:cNvPr id="3" name="Espace réservé du contenu 2"/>
          <p:cNvSpPr>
            <a:spLocks noGrp="1"/>
          </p:cNvSpPr>
          <p:nvPr>
            <p:ph idx="1"/>
          </p:nvPr>
        </p:nvSpPr>
        <p:spPr>
          <a:xfrm>
            <a:off x="284814" y="1738860"/>
            <a:ext cx="8484432" cy="4002374"/>
          </a:xfrm>
        </p:spPr>
        <p:txBody>
          <a:bodyPr>
            <a:normAutofit/>
          </a:bodyPr>
          <a:lstStyle/>
          <a:p>
            <a:pPr>
              <a:buFont typeface="Wingdings" charset="2"/>
              <a:buChar char="Ø"/>
            </a:pPr>
            <a:r>
              <a:rPr lang="fr-FR" sz="2400" dirty="0">
                <a:solidFill>
                  <a:schemeClr val="tx2"/>
                </a:solidFill>
                <a:latin typeface="+mn-lt"/>
              </a:rPr>
              <a:t>Les personnes en situation de handicap peuvent être </a:t>
            </a:r>
            <a:r>
              <a:rPr lang="fr-FR" sz="2400" b="1" dirty="0">
                <a:solidFill>
                  <a:schemeClr val="tx2"/>
                </a:solidFill>
                <a:latin typeface="+mn-lt"/>
              </a:rPr>
              <a:t>recrutées</a:t>
            </a:r>
            <a:r>
              <a:rPr lang="fr-FR" sz="2400" dirty="0">
                <a:solidFill>
                  <a:schemeClr val="tx2"/>
                </a:solidFill>
                <a:latin typeface="+mn-lt"/>
              </a:rPr>
              <a:t> à l’Université par </a:t>
            </a:r>
            <a:r>
              <a:rPr lang="fr-FR" sz="2400" b="1" dirty="0">
                <a:solidFill>
                  <a:schemeClr val="tx2"/>
                </a:solidFill>
                <a:latin typeface="+mn-lt"/>
              </a:rPr>
              <a:t>voie contractuelle </a:t>
            </a:r>
            <a:r>
              <a:rPr lang="fr-FR" sz="2400" dirty="0">
                <a:solidFill>
                  <a:schemeClr val="tx2"/>
                </a:solidFill>
                <a:latin typeface="+mn-lt"/>
              </a:rPr>
              <a:t>(en CDD ou CDI)</a:t>
            </a:r>
          </a:p>
          <a:p>
            <a:pPr>
              <a:buFont typeface="Wingdings" charset="2"/>
              <a:buChar char="Ø"/>
            </a:pPr>
            <a:r>
              <a:rPr lang="fr-FR" sz="2400" dirty="0">
                <a:solidFill>
                  <a:schemeClr val="tx2"/>
                </a:solidFill>
                <a:latin typeface="+mn-lt"/>
              </a:rPr>
              <a:t>Si à l’issue du contrat d’apprentissage, la personne en situation de handicap est recrutée pour une durée indéterminée par la dite voie, le </a:t>
            </a:r>
            <a:r>
              <a:rPr lang="fr-FR" sz="2400" dirty="0">
                <a:solidFill>
                  <a:schemeClr val="tx2"/>
                </a:solidFill>
                <a:latin typeface="+mn-lt"/>
                <a:hlinkClick r:id="rId2"/>
              </a:rPr>
              <a:t>FIPHFP</a:t>
            </a:r>
            <a:r>
              <a:rPr lang="fr-FR" sz="2400" dirty="0">
                <a:solidFill>
                  <a:schemeClr val="tx2"/>
                </a:solidFill>
                <a:latin typeface="+mn-lt"/>
              </a:rPr>
              <a:t> versera à l’employeur une </a:t>
            </a:r>
            <a:r>
              <a:rPr lang="fr-FR" sz="2400" b="1" dirty="0">
                <a:solidFill>
                  <a:schemeClr val="tx2"/>
                </a:solidFill>
                <a:latin typeface="+mn-lt"/>
              </a:rPr>
              <a:t>prime à l’insertion </a:t>
            </a:r>
            <a:r>
              <a:rPr lang="fr-FR" sz="2400" dirty="0">
                <a:solidFill>
                  <a:schemeClr val="tx2"/>
                </a:solidFill>
                <a:latin typeface="+mn-lt"/>
              </a:rPr>
              <a:t>d’un montant de 1 600 €</a:t>
            </a:r>
          </a:p>
          <a:p>
            <a:pPr>
              <a:buFont typeface="Wingdings" charset="2"/>
              <a:buChar char="Ø"/>
            </a:pPr>
            <a:r>
              <a:rPr lang="fr-FR" sz="2400" dirty="0">
                <a:solidFill>
                  <a:schemeClr val="tx2"/>
                </a:solidFill>
                <a:latin typeface="+mn-lt"/>
              </a:rPr>
              <a:t>À titre expérimental et pour une durée de 5 ans à compter de la publication de la loi du 6 Août 2019, les BOE (Bénéficiaires de l’Obligation d’Emploi) peuvent être </a:t>
            </a:r>
            <a:r>
              <a:rPr lang="fr-FR" sz="2400" b="1" dirty="0">
                <a:solidFill>
                  <a:schemeClr val="tx2"/>
                </a:solidFill>
                <a:latin typeface="+mn-lt"/>
              </a:rPr>
              <a:t>titularisés directement à l’issue d’un contrat d’apprentissage</a:t>
            </a:r>
            <a:r>
              <a:rPr lang="fr-FR" sz="2400" dirty="0">
                <a:solidFill>
                  <a:schemeClr val="tx2"/>
                </a:solidFill>
                <a:latin typeface="+mn-lt"/>
              </a:rPr>
              <a:t>, dans le corps ou cadre d’emploi correspondant à l’emploi qu’ils occupaient</a:t>
            </a:r>
          </a:p>
        </p:txBody>
      </p:sp>
      <p:pic>
        <p:nvPicPr>
          <p:cNvPr id="6" name="Image 5"/>
          <p:cNvPicPr>
            <a:picLocks noChangeAspect="1"/>
          </p:cNvPicPr>
          <p:nvPr/>
        </p:nvPicPr>
        <p:blipFill>
          <a:blip r:embed="rId3"/>
          <a:stretch>
            <a:fillRect/>
          </a:stretch>
        </p:blipFill>
        <p:spPr>
          <a:xfrm>
            <a:off x="9248930" y="2233533"/>
            <a:ext cx="2746427" cy="2818047"/>
          </a:xfrm>
          <a:prstGeom prst="rect">
            <a:avLst/>
          </a:prstGeom>
        </p:spPr>
      </p:pic>
    </p:spTree>
    <p:extLst>
      <p:ext uri="{BB962C8B-B14F-4D97-AF65-F5344CB8AC3E}">
        <p14:creationId xmlns:p14="http://schemas.microsoft.com/office/powerpoint/2010/main" val="2886313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04341" y="164893"/>
            <a:ext cx="11187659" cy="449704"/>
          </a:xfrm>
        </p:spPr>
        <p:txBody>
          <a:bodyPr>
            <a:noAutofit/>
          </a:bodyPr>
          <a:lstStyle/>
          <a:p>
            <a:r>
              <a:rPr lang="fr-FR" sz="3200" dirty="0">
                <a:solidFill>
                  <a:srgbClr val="0070C0"/>
                </a:solidFill>
                <a:latin typeface="+mn-lt"/>
              </a:rPr>
              <a:t>LES AIDES FINANCIÈRES DU FIPHFP</a:t>
            </a:r>
          </a:p>
        </p:txBody>
      </p:sp>
      <p:sp>
        <p:nvSpPr>
          <p:cNvPr id="7" name="Rectangle 6"/>
          <p:cNvSpPr/>
          <p:nvPr/>
        </p:nvSpPr>
        <p:spPr>
          <a:xfrm>
            <a:off x="734517" y="1072993"/>
            <a:ext cx="1828799" cy="157396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3522687" y="1082011"/>
            <a:ext cx="1978701" cy="157396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6700599" y="1072993"/>
            <a:ext cx="2076138" cy="157396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9837290" y="1081684"/>
            <a:ext cx="2038663" cy="1573968"/>
          </a:xfrm>
          <a:prstGeom prst="rect">
            <a:avLst/>
          </a:prstGeom>
          <a:noFill/>
          <a:ln w="38100">
            <a:solidFill>
              <a:schemeClr val="accent2">
                <a:alpha val="8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1804640" y="2793782"/>
            <a:ext cx="2098622" cy="1444479"/>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5087150" y="2790153"/>
            <a:ext cx="2490375" cy="1451735"/>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8604354" y="2790153"/>
            <a:ext cx="2773180" cy="158788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239842" y="4706911"/>
            <a:ext cx="2181068" cy="1398744"/>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3170418" y="4706911"/>
            <a:ext cx="2330970" cy="1398744"/>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6403348" y="4706912"/>
            <a:ext cx="2201006" cy="1398744"/>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9442598" y="4706911"/>
            <a:ext cx="2294699" cy="1398744"/>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873176" y="1029619"/>
            <a:ext cx="1551480" cy="1508105"/>
          </a:xfrm>
          <a:prstGeom prst="rect">
            <a:avLst/>
          </a:prstGeom>
          <a:noFill/>
        </p:spPr>
        <p:txBody>
          <a:bodyPr wrap="square" rtlCol="0">
            <a:spAutoFit/>
          </a:bodyPr>
          <a:lstStyle/>
          <a:p>
            <a:pPr algn="ctr"/>
            <a:endParaRPr lang="fr-FR" b="1" dirty="0">
              <a:solidFill>
                <a:srgbClr val="00B050"/>
              </a:solidFill>
            </a:endParaRPr>
          </a:p>
          <a:p>
            <a:pPr algn="ctr"/>
            <a:r>
              <a:rPr lang="fr-FR" sz="2000" b="1" dirty="0">
                <a:solidFill>
                  <a:srgbClr val="00B050"/>
                </a:solidFill>
              </a:rPr>
              <a:t>80%</a:t>
            </a:r>
            <a:r>
              <a:rPr lang="fr-FR" dirty="0"/>
              <a:t> du salaire de l’apprenti pris en charge</a:t>
            </a:r>
          </a:p>
        </p:txBody>
      </p:sp>
      <p:sp>
        <p:nvSpPr>
          <p:cNvPr id="27" name="ZoneTexte 26"/>
          <p:cNvSpPr txBox="1"/>
          <p:nvPr/>
        </p:nvSpPr>
        <p:spPr>
          <a:xfrm>
            <a:off x="3695074" y="1333012"/>
            <a:ext cx="1626434" cy="923330"/>
          </a:xfrm>
          <a:prstGeom prst="rect">
            <a:avLst/>
          </a:prstGeom>
          <a:noFill/>
        </p:spPr>
        <p:txBody>
          <a:bodyPr wrap="square" rtlCol="0">
            <a:spAutoFit/>
          </a:bodyPr>
          <a:lstStyle/>
          <a:p>
            <a:pPr algn="ctr"/>
            <a:r>
              <a:rPr lang="fr-FR" dirty="0"/>
              <a:t>Aide financière pour l’apprenti </a:t>
            </a:r>
            <a:r>
              <a:rPr lang="fr-FR" b="1" dirty="0">
                <a:solidFill>
                  <a:srgbClr val="00B050"/>
                </a:solidFill>
              </a:rPr>
              <a:t>1 525€</a:t>
            </a:r>
          </a:p>
        </p:txBody>
      </p:sp>
      <p:sp>
        <p:nvSpPr>
          <p:cNvPr id="28" name="ZoneTexte 27"/>
          <p:cNvSpPr txBox="1"/>
          <p:nvPr/>
        </p:nvSpPr>
        <p:spPr>
          <a:xfrm>
            <a:off x="6850494" y="1346250"/>
            <a:ext cx="1806318" cy="923330"/>
          </a:xfrm>
          <a:prstGeom prst="rect">
            <a:avLst/>
          </a:prstGeom>
          <a:noFill/>
        </p:spPr>
        <p:txBody>
          <a:bodyPr wrap="square" rtlCol="0">
            <a:spAutoFit/>
          </a:bodyPr>
          <a:lstStyle/>
          <a:p>
            <a:pPr algn="ctr"/>
            <a:r>
              <a:rPr lang="fr-FR" dirty="0"/>
              <a:t>Prime d’insertion apprentissage </a:t>
            </a:r>
          </a:p>
          <a:p>
            <a:pPr algn="ctr"/>
            <a:r>
              <a:rPr lang="fr-FR" b="1" dirty="0">
                <a:solidFill>
                  <a:srgbClr val="00B050"/>
                </a:solidFill>
              </a:rPr>
              <a:t>1 600€</a:t>
            </a:r>
          </a:p>
        </p:txBody>
      </p:sp>
      <p:sp>
        <p:nvSpPr>
          <p:cNvPr id="30" name="ZoneTexte 29"/>
          <p:cNvSpPr txBox="1"/>
          <p:nvPr/>
        </p:nvSpPr>
        <p:spPr>
          <a:xfrm>
            <a:off x="9975948" y="1195008"/>
            <a:ext cx="1761349" cy="1477328"/>
          </a:xfrm>
          <a:prstGeom prst="rect">
            <a:avLst/>
          </a:prstGeom>
          <a:noFill/>
        </p:spPr>
        <p:txBody>
          <a:bodyPr wrap="square" rtlCol="0">
            <a:spAutoFit/>
          </a:bodyPr>
          <a:lstStyle/>
          <a:p>
            <a:pPr algn="ctr"/>
            <a:r>
              <a:rPr lang="fr-FR" dirty="0"/>
              <a:t>Financement d’une partie de la formation de l’apprenti </a:t>
            </a:r>
          </a:p>
          <a:p>
            <a:pPr algn="ctr"/>
            <a:r>
              <a:rPr lang="fr-FR" b="1" dirty="0">
                <a:solidFill>
                  <a:srgbClr val="00B050"/>
                </a:solidFill>
              </a:rPr>
              <a:t>10 000€/an</a:t>
            </a:r>
          </a:p>
        </p:txBody>
      </p:sp>
      <p:sp>
        <p:nvSpPr>
          <p:cNvPr id="31" name="ZoneTexte 30"/>
          <p:cNvSpPr txBox="1"/>
          <p:nvPr/>
        </p:nvSpPr>
        <p:spPr>
          <a:xfrm>
            <a:off x="1875846" y="3069389"/>
            <a:ext cx="1693887" cy="923330"/>
          </a:xfrm>
          <a:prstGeom prst="rect">
            <a:avLst/>
          </a:prstGeom>
          <a:noFill/>
        </p:spPr>
        <p:txBody>
          <a:bodyPr wrap="square" rtlCol="0">
            <a:spAutoFit/>
          </a:bodyPr>
          <a:lstStyle/>
          <a:p>
            <a:pPr algn="ctr"/>
            <a:r>
              <a:rPr lang="fr-FR" dirty="0"/>
              <a:t>Formation du tuteur </a:t>
            </a:r>
          </a:p>
          <a:p>
            <a:pPr algn="ctr"/>
            <a:r>
              <a:rPr lang="fr-FR" b="1" dirty="0">
                <a:solidFill>
                  <a:srgbClr val="00B050"/>
                </a:solidFill>
              </a:rPr>
              <a:t>Max 2 000€/an</a:t>
            </a:r>
          </a:p>
        </p:txBody>
      </p:sp>
      <p:sp>
        <p:nvSpPr>
          <p:cNvPr id="32" name="ZoneTexte 31"/>
          <p:cNvSpPr txBox="1"/>
          <p:nvPr/>
        </p:nvSpPr>
        <p:spPr>
          <a:xfrm>
            <a:off x="5235309" y="2983579"/>
            <a:ext cx="2194055" cy="1200329"/>
          </a:xfrm>
          <a:prstGeom prst="rect">
            <a:avLst/>
          </a:prstGeom>
          <a:noFill/>
        </p:spPr>
        <p:txBody>
          <a:bodyPr wrap="square" rtlCol="0">
            <a:spAutoFit/>
          </a:bodyPr>
          <a:lstStyle/>
          <a:p>
            <a:pPr algn="ctr"/>
            <a:r>
              <a:rPr lang="fr-FR" dirty="0"/>
              <a:t>Rémunération des heures de tutorat du tuteur </a:t>
            </a:r>
            <a:r>
              <a:rPr lang="fr-FR" b="1" dirty="0">
                <a:solidFill>
                  <a:srgbClr val="00B050"/>
                </a:solidFill>
              </a:rPr>
              <a:t>Max 228 heures/an</a:t>
            </a:r>
          </a:p>
        </p:txBody>
      </p:sp>
      <p:sp>
        <p:nvSpPr>
          <p:cNvPr id="34" name="ZoneTexte 33"/>
          <p:cNvSpPr txBox="1"/>
          <p:nvPr/>
        </p:nvSpPr>
        <p:spPr>
          <a:xfrm>
            <a:off x="8776738" y="3009897"/>
            <a:ext cx="2600796" cy="1200329"/>
          </a:xfrm>
          <a:prstGeom prst="rect">
            <a:avLst/>
          </a:prstGeom>
          <a:noFill/>
        </p:spPr>
        <p:txBody>
          <a:bodyPr wrap="square" rtlCol="0">
            <a:spAutoFit/>
          </a:bodyPr>
          <a:lstStyle/>
          <a:p>
            <a:pPr algn="ctr"/>
            <a:r>
              <a:rPr lang="fr-FR" dirty="0"/>
              <a:t>Accompagnement socio pédagogique </a:t>
            </a:r>
          </a:p>
          <a:p>
            <a:pPr algn="ctr"/>
            <a:r>
              <a:rPr lang="fr-FR" dirty="0"/>
              <a:t> </a:t>
            </a:r>
            <a:r>
              <a:rPr lang="fr-FR" b="1" dirty="0">
                <a:solidFill>
                  <a:srgbClr val="00B050"/>
                </a:solidFill>
              </a:rPr>
              <a:t>520 fois le SMIC horaire brut/an</a:t>
            </a:r>
          </a:p>
        </p:txBody>
      </p:sp>
      <p:sp>
        <p:nvSpPr>
          <p:cNvPr id="35" name="ZoneTexte 34"/>
          <p:cNvSpPr txBox="1"/>
          <p:nvPr/>
        </p:nvSpPr>
        <p:spPr>
          <a:xfrm>
            <a:off x="287934" y="5083117"/>
            <a:ext cx="2275382" cy="646331"/>
          </a:xfrm>
          <a:prstGeom prst="rect">
            <a:avLst/>
          </a:prstGeom>
          <a:noFill/>
        </p:spPr>
        <p:txBody>
          <a:bodyPr wrap="square" rtlCol="0">
            <a:spAutoFit/>
          </a:bodyPr>
          <a:lstStyle/>
          <a:p>
            <a:pPr algn="ctr"/>
            <a:r>
              <a:rPr lang="fr-FR" dirty="0"/>
              <a:t>Aides techniques et humaines</a:t>
            </a:r>
          </a:p>
        </p:txBody>
      </p:sp>
      <p:sp>
        <p:nvSpPr>
          <p:cNvPr id="36" name="ZoneTexte 35"/>
          <p:cNvSpPr txBox="1"/>
          <p:nvPr/>
        </p:nvSpPr>
        <p:spPr>
          <a:xfrm>
            <a:off x="3409816" y="5083116"/>
            <a:ext cx="1911692" cy="646331"/>
          </a:xfrm>
          <a:prstGeom prst="rect">
            <a:avLst/>
          </a:prstGeom>
          <a:noFill/>
        </p:spPr>
        <p:txBody>
          <a:bodyPr wrap="square" rtlCol="0">
            <a:spAutoFit/>
          </a:bodyPr>
          <a:lstStyle/>
          <a:p>
            <a:pPr algn="ctr"/>
            <a:r>
              <a:rPr lang="fr-FR" dirty="0"/>
              <a:t>Aménagements de poste</a:t>
            </a:r>
          </a:p>
        </p:txBody>
      </p:sp>
      <p:sp>
        <p:nvSpPr>
          <p:cNvPr id="37" name="ZoneTexte 36"/>
          <p:cNvSpPr txBox="1"/>
          <p:nvPr/>
        </p:nvSpPr>
        <p:spPr>
          <a:xfrm>
            <a:off x="6684414" y="4843063"/>
            <a:ext cx="1919940" cy="1200329"/>
          </a:xfrm>
          <a:prstGeom prst="rect">
            <a:avLst/>
          </a:prstGeom>
          <a:noFill/>
        </p:spPr>
        <p:txBody>
          <a:bodyPr wrap="square" rtlCol="0">
            <a:spAutoFit/>
          </a:bodyPr>
          <a:lstStyle/>
          <a:p>
            <a:pPr algn="ctr"/>
            <a:r>
              <a:rPr lang="fr-FR" dirty="0"/>
              <a:t>Dispositifs d’accompagnement dans la limite des plafonds</a:t>
            </a:r>
          </a:p>
        </p:txBody>
      </p:sp>
      <p:sp>
        <p:nvSpPr>
          <p:cNvPr id="38" name="ZoneTexte 37"/>
          <p:cNvSpPr txBox="1"/>
          <p:nvPr/>
        </p:nvSpPr>
        <p:spPr>
          <a:xfrm>
            <a:off x="9506314" y="4750729"/>
            <a:ext cx="2006132" cy="1384995"/>
          </a:xfrm>
          <a:prstGeom prst="rect">
            <a:avLst/>
          </a:prstGeom>
          <a:noFill/>
        </p:spPr>
        <p:txBody>
          <a:bodyPr wrap="square" rtlCol="0">
            <a:spAutoFit/>
          </a:bodyPr>
          <a:lstStyle/>
          <a:p>
            <a:pPr algn="ctr"/>
            <a:r>
              <a:rPr lang="fr-FR" sz="1400" dirty="0"/>
              <a:t>Surcout, lié au handicap des frais de déplacements, d’hébergement et de restauration engagés </a:t>
            </a:r>
            <a:r>
              <a:rPr lang="fr-FR" sz="1400" b="1" dirty="0">
                <a:solidFill>
                  <a:srgbClr val="00B050"/>
                </a:solidFill>
              </a:rPr>
              <a:t>150 €/jour</a:t>
            </a:r>
          </a:p>
        </p:txBody>
      </p:sp>
      <p:sp>
        <p:nvSpPr>
          <p:cNvPr id="40" name="Plus 39"/>
          <p:cNvSpPr/>
          <p:nvPr/>
        </p:nvSpPr>
        <p:spPr>
          <a:xfrm>
            <a:off x="5518321" y="4238261"/>
            <a:ext cx="821311" cy="73847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20391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83633" y="239844"/>
            <a:ext cx="9908497" cy="1239648"/>
          </a:xfrm>
        </p:spPr>
        <p:txBody>
          <a:bodyPr>
            <a:normAutofit fontScale="90000"/>
          </a:bodyPr>
          <a:lstStyle/>
          <a:p>
            <a:r>
              <a:rPr lang="fr-FR" dirty="0">
                <a:solidFill>
                  <a:srgbClr val="0070C0"/>
                </a:solidFill>
                <a:latin typeface="+mn-lt"/>
              </a:rPr>
              <a:t>UN FILM DU FIPHFP SUR L’APPRENTISSAGE</a:t>
            </a:r>
          </a:p>
        </p:txBody>
      </p:sp>
      <p:sp>
        <p:nvSpPr>
          <p:cNvPr id="3" name="Espace réservé du contenu 2"/>
          <p:cNvSpPr>
            <a:spLocks noGrp="1"/>
          </p:cNvSpPr>
          <p:nvPr>
            <p:ph idx="1"/>
          </p:nvPr>
        </p:nvSpPr>
        <p:spPr>
          <a:xfrm>
            <a:off x="839450" y="1825625"/>
            <a:ext cx="11152680" cy="4020539"/>
          </a:xfrm>
        </p:spPr>
        <p:txBody>
          <a:bodyPr/>
          <a:lstStyle/>
          <a:p>
            <a:pPr marL="0" indent="0">
              <a:buNone/>
            </a:pPr>
            <a:r>
              <a:rPr lang="fr-FR" sz="2400" dirty="0">
                <a:latin typeface="+mn-lt"/>
                <a:hlinkClick r:id="rId2"/>
              </a:rPr>
              <a:t>http://www.fiphfp.fr/Mediatheque/Videos/L-apprentissage-une-voie-d-acces-a-l-emploi</a:t>
            </a:r>
            <a:endParaRPr lang="fr-FR" sz="2400" dirty="0">
              <a:latin typeface="+mn-lt"/>
            </a:endParaRPr>
          </a:p>
          <a:p>
            <a:pPr marL="0" indent="0" algn="ctr">
              <a:buNone/>
            </a:pPr>
            <a:endParaRPr lang="fr-FR" b="1" dirty="0">
              <a:solidFill>
                <a:schemeClr val="tx2"/>
              </a:solidFill>
              <a:latin typeface="+mn-lt"/>
            </a:endParaRPr>
          </a:p>
          <a:p>
            <a:pPr marL="0" indent="0" algn="ctr">
              <a:buNone/>
            </a:pPr>
            <a:r>
              <a:rPr lang="fr-FR" b="1" dirty="0">
                <a:solidFill>
                  <a:schemeClr val="tx2"/>
                </a:solidFill>
                <a:latin typeface="+mn-lt"/>
              </a:rPr>
              <a:t>Témoignage de Valentine, L3 Biologie</a:t>
            </a:r>
          </a:p>
          <a:p>
            <a:pPr marL="0" indent="0">
              <a:buNone/>
            </a:pPr>
            <a:endParaRPr lang="fr-FR" dirty="0"/>
          </a:p>
        </p:txBody>
      </p:sp>
      <p:pic>
        <p:nvPicPr>
          <p:cNvPr id="5" name="Espace réservé du contenu 4"/>
          <p:cNvPicPr>
            <a:picLocks noGrp="1" noChangeAspect="1"/>
          </p:cNvPicPr>
          <p:nvPr>
            <p:ph sz="quarter" idx="12"/>
          </p:nvPr>
        </p:nvPicPr>
        <p:blipFill>
          <a:blip r:embed="rId3" cstate="print">
            <a:extLst>
              <a:ext uri="{28A0092B-C50C-407E-A947-70E740481C1C}">
                <a14:useLocalDpi xmlns:a14="http://schemas.microsoft.com/office/drawing/2010/main" val="0"/>
              </a:ext>
            </a:extLst>
          </a:blip>
          <a:stretch>
            <a:fillRect/>
          </a:stretch>
        </p:blipFill>
        <p:spPr>
          <a:xfrm>
            <a:off x="5441429" y="4032353"/>
            <a:ext cx="1948721" cy="1964207"/>
          </a:xfrm>
        </p:spPr>
      </p:pic>
    </p:spTree>
    <p:extLst>
      <p:ext uri="{BB962C8B-B14F-4D97-AF65-F5344CB8AC3E}">
        <p14:creationId xmlns:p14="http://schemas.microsoft.com/office/powerpoint/2010/main" val="16398927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8200" y="1274420"/>
            <a:ext cx="8470900" cy="4041670"/>
          </a:xfrm>
          <a:prstGeom prst="rect">
            <a:avLst/>
          </a:prstGeom>
        </p:spPr>
      </p:pic>
      <p:sp>
        <p:nvSpPr>
          <p:cNvPr id="4" name="ZoneTexte 3"/>
          <p:cNvSpPr txBox="1"/>
          <p:nvPr/>
        </p:nvSpPr>
        <p:spPr>
          <a:xfrm>
            <a:off x="2108200" y="5448300"/>
            <a:ext cx="8470900" cy="584775"/>
          </a:xfrm>
          <a:prstGeom prst="rect">
            <a:avLst/>
          </a:prstGeom>
          <a:noFill/>
        </p:spPr>
        <p:txBody>
          <a:bodyPr wrap="square" rtlCol="0">
            <a:spAutoFit/>
          </a:bodyPr>
          <a:lstStyle/>
          <a:p>
            <a:pPr algn="ctr"/>
            <a:r>
              <a:rPr lang="fr-FR" sz="3200" b="1" dirty="0">
                <a:solidFill>
                  <a:srgbClr val="0070C0"/>
                </a:solidFill>
              </a:rPr>
              <a:t>Santé Mentale et Troubles psychiques</a:t>
            </a:r>
            <a:endParaRPr lang="fr-FR" sz="3200" b="1" dirty="0"/>
          </a:p>
        </p:txBody>
      </p:sp>
      <p:sp>
        <p:nvSpPr>
          <p:cNvPr id="5" name="ZoneTexte 4"/>
          <p:cNvSpPr txBox="1"/>
          <p:nvPr/>
        </p:nvSpPr>
        <p:spPr>
          <a:xfrm>
            <a:off x="1041400" y="114300"/>
            <a:ext cx="10858500" cy="954107"/>
          </a:xfrm>
          <a:prstGeom prst="rect">
            <a:avLst/>
          </a:prstGeom>
          <a:noFill/>
        </p:spPr>
        <p:txBody>
          <a:bodyPr wrap="square" rtlCol="0">
            <a:spAutoFit/>
          </a:bodyPr>
          <a:lstStyle/>
          <a:p>
            <a:pPr algn="ctr"/>
            <a:r>
              <a:rPr lang="fr-FR" sz="2800" b="1" dirty="0">
                <a:solidFill>
                  <a:srgbClr val="0070C0"/>
                </a:solidFill>
              </a:rPr>
              <a:t>LA SENSIBILISATION DU COLLECTIF DE TRAVAIL AU HANDICAP INVISIBLE</a:t>
            </a:r>
          </a:p>
          <a:p>
            <a:pPr algn="ctr"/>
            <a:r>
              <a:rPr lang="fr-FR" sz="2800" b="1" dirty="0">
                <a:solidFill>
                  <a:srgbClr val="0070C0"/>
                </a:solidFill>
              </a:rPr>
              <a:t>LE RÔLE DES MISSIONS HANDICAP</a:t>
            </a:r>
          </a:p>
        </p:txBody>
      </p:sp>
    </p:spTree>
    <p:extLst>
      <p:ext uri="{BB962C8B-B14F-4D97-AF65-F5344CB8AC3E}">
        <p14:creationId xmlns:p14="http://schemas.microsoft.com/office/powerpoint/2010/main" val="15274716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43314" y="333830"/>
            <a:ext cx="10174515" cy="1145662"/>
          </a:xfrm>
        </p:spPr>
        <p:txBody>
          <a:bodyPr>
            <a:normAutofit fontScale="90000"/>
          </a:bodyPr>
          <a:lstStyle/>
          <a:p>
            <a:r>
              <a:rPr lang="fr-FR">
                <a:solidFill>
                  <a:srgbClr val="0070C0"/>
                </a:solidFill>
                <a:latin typeface="+mn-lt"/>
              </a:rPr>
              <a:t>SANTÉ MENTALE </a:t>
            </a:r>
            <a:r>
              <a:rPr lang="mr-IN">
                <a:solidFill>
                  <a:srgbClr val="0070C0"/>
                </a:solidFill>
                <a:latin typeface="+mn-lt"/>
              </a:rPr>
              <a:t>–</a:t>
            </a:r>
            <a:r>
              <a:rPr lang="fr-FR">
                <a:solidFill>
                  <a:srgbClr val="0070C0"/>
                </a:solidFill>
                <a:latin typeface="+mn-lt"/>
              </a:rPr>
              <a:t> TROUBLES PSYCHIQUES</a:t>
            </a:r>
            <a:br>
              <a:rPr lang="fr-FR">
                <a:solidFill>
                  <a:srgbClr val="0070C0"/>
                </a:solidFill>
                <a:latin typeface="+mn-lt"/>
              </a:rPr>
            </a:br>
            <a:r>
              <a:rPr lang="fr-FR">
                <a:solidFill>
                  <a:schemeClr val="tx2"/>
                </a:solidFill>
                <a:latin typeface="+mn-lt"/>
              </a:rPr>
              <a:t>LE RÔLE DES POLITIQUES HANDICAP</a:t>
            </a:r>
          </a:p>
        </p:txBody>
      </p:sp>
      <p:sp>
        <p:nvSpPr>
          <p:cNvPr id="3" name="Espace réservé du contenu 2"/>
          <p:cNvSpPr>
            <a:spLocks noGrp="1"/>
          </p:cNvSpPr>
          <p:nvPr>
            <p:ph idx="1"/>
          </p:nvPr>
        </p:nvSpPr>
        <p:spPr>
          <a:xfrm>
            <a:off x="2209798" y="1602659"/>
            <a:ext cx="9144001" cy="4532670"/>
          </a:xfrm>
        </p:spPr>
        <p:txBody>
          <a:bodyPr>
            <a:normAutofit fontScale="92500"/>
          </a:bodyPr>
          <a:lstStyle/>
          <a:p>
            <a:r>
              <a:rPr lang="fr-FR" sz="2400">
                <a:solidFill>
                  <a:schemeClr val="tx2"/>
                </a:solidFill>
                <a:latin typeface="+mn-lt"/>
              </a:rPr>
              <a:t>Avoir une </a:t>
            </a:r>
            <a:r>
              <a:rPr lang="fr-FR" sz="2400" b="1">
                <a:solidFill>
                  <a:schemeClr val="tx2"/>
                </a:solidFill>
                <a:latin typeface="+mn-lt"/>
              </a:rPr>
              <a:t>approche transversale du handicap c’est impacter la politique globale de l’Université</a:t>
            </a:r>
            <a:r>
              <a:rPr lang="fr-FR" sz="2400">
                <a:solidFill>
                  <a:schemeClr val="tx2"/>
                </a:solidFill>
                <a:latin typeface="+mn-lt"/>
              </a:rPr>
              <a:t>.</a:t>
            </a:r>
            <a:endParaRPr lang="fr-FR" sz="2400" b="1">
              <a:solidFill>
                <a:schemeClr val="tx2"/>
              </a:solidFill>
              <a:latin typeface="+mn-lt"/>
            </a:endParaRPr>
          </a:p>
          <a:p>
            <a:r>
              <a:rPr lang="fr-FR" sz="2400" b="1">
                <a:solidFill>
                  <a:schemeClr val="tx2"/>
                </a:solidFill>
                <a:latin typeface="+mn-lt"/>
              </a:rPr>
              <a:t>Recruter une personne en situation de handicap </a:t>
            </a:r>
            <a:r>
              <a:rPr lang="fr-FR" sz="2400">
                <a:solidFill>
                  <a:schemeClr val="tx2"/>
                </a:solidFill>
                <a:latin typeface="+mn-lt"/>
              </a:rPr>
              <a:t>est un </a:t>
            </a:r>
            <a:r>
              <a:rPr lang="fr-FR" sz="2400" b="1">
                <a:solidFill>
                  <a:schemeClr val="tx2"/>
                </a:solidFill>
                <a:latin typeface="+mn-lt"/>
              </a:rPr>
              <a:t>investissement, un levier de croissance </a:t>
            </a:r>
            <a:r>
              <a:rPr lang="fr-FR" sz="2400">
                <a:solidFill>
                  <a:schemeClr val="tx2"/>
                </a:solidFill>
                <a:latin typeface="+mn-lt"/>
              </a:rPr>
              <a:t>car un travailleur handicapé est avant tout un </a:t>
            </a:r>
            <a:r>
              <a:rPr lang="fr-FR" sz="2400" b="1">
                <a:solidFill>
                  <a:schemeClr val="tx2"/>
                </a:solidFill>
                <a:latin typeface="+mn-lt"/>
              </a:rPr>
              <a:t>potentiel et un talent</a:t>
            </a:r>
            <a:r>
              <a:rPr lang="fr-FR" sz="2400">
                <a:solidFill>
                  <a:schemeClr val="tx2"/>
                </a:solidFill>
                <a:latin typeface="+mn-lt"/>
              </a:rPr>
              <a:t> qui peut être source créatrice de </a:t>
            </a:r>
            <a:r>
              <a:rPr lang="fr-FR" sz="2400" b="1">
                <a:solidFill>
                  <a:schemeClr val="tx2"/>
                </a:solidFill>
                <a:latin typeface="+mn-lt"/>
              </a:rPr>
              <a:t>valeur supplémentaire pour l’Université</a:t>
            </a:r>
            <a:r>
              <a:rPr lang="fr-FR" sz="2400">
                <a:solidFill>
                  <a:schemeClr val="tx2"/>
                </a:solidFill>
                <a:latin typeface="+mn-lt"/>
              </a:rPr>
              <a:t> .</a:t>
            </a:r>
            <a:endParaRPr lang="fr-FR" sz="2400" b="1">
              <a:solidFill>
                <a:schemeClr val="tx2"/>
              </a:solidFill>
              <a:latin typeface="+mn-lt"/>
            </a:endParaRPr>
          </a:p>
          <a:p>
            <a:r>
              <a:rPr lang="fr-FR" sz="2400">
                <a:solidFill>
                  <a:schemeClr val="tx2"/>
                </a:solidFill>
                <a:latin typeface="+mn-lt"/>
              </a:rPr>
              <a:t>C’est l’occasion de </a:t>
            </a:r>
            <a:r>
              <a:rPr lang="fr-FR" sz="2400" b="1">
                <a:solidFill>
                  <a:schemeClr val="tx2"/>
                </a:solidFill>
                <a:latin typeface="+mn-lt"/>
              </a:rPr>
              <a:t>repenser ses process</a:t>
            </a:r>
            <a:r>
              <a:rPr lang="fr-FR" sz="2400">
                <a:solidFill>
                  <a:schemeClr val="tx2"/>
                </a:solidFill>
                <a:latin typeface="+mn-lt"/>
              </a:rPr>
              <a:t>, </a:t>
            </a:r>
            <a:r>
              <a:rPr lang="fr-FR" sz="2400" b="1">
                <a:solidFill>
                  <a:schemeClr val="tx2"/>
                </a:solidFill>
                <a:latin typeface="+mn-lt"/>
              </a:rPr>
              <a:t>l’aménagement de l’espace, l’organisation de ses équipes, la gestion du temps de travail</a:t>
            </a:r>
            <a:r>
              <a:rPr lang="fr-FR" sz="2400">
                <a:solidFill>
                  <a:schemeClr val="tx2"/>
                </a:solidFill>
                <a:latin typeface="+mn-lt"/>
              </a:rPr>
              <a:t>.</a:t>
            </a:r>
          </a:p>
          <a:p>
            <a:pPr lvl="0"/>
            <a:r>
              <a:rPr lang="fr-FR" sz="2400" b="1">
                <a:solidFill>
                  <a:schemeClr val="tx2"/>
                </a:solidFill>
                <a:latin typeface="+mn-lt"/>
              </a:rPr>
              <a:t>Le Handicap génère des externalités positives </a:t>
            </a:r>
            <a:r>
              <a:rPr lang="fr-FR" sz="2400">
                <a:solidFill>
                  <a:schemeClr val="tx2"/>
                </a:solidFill>
                <a:latin typeface="+mn-lt"/>
              </a:rPr>
              <a:t>qui vont au-delà d’une obligation d’emploi légale (6 % de la masse salariale).</a:t>
            </a:r>
          </a:p>
          <a:p>
            <a:r>
              <a:rPr lang="fr-FR" sz="2400" i="1">
                <a:solidFill>
                  <a:schemeClr val="tx2"/>
                </a:solidFill>
                <a:latin typeface="+mn-lt"/>
              </a:rPr>
              <a:t>En entreprise, une étude a montré que </a:t>
            </a:r>
            <a:r>
              <a:rPr lang="fr-FR" sz="2400" b="1" i="1">
                <a:solidFill>
                  <a:schemeClr val="tx2"/>
                </a:solidFill>
                <a:latin typeface="+mn-lt"/>
              </a:rPr>
              <a:t>la présence d’un TH diminuait quasi mécaniquement le nombre d’arrêts maladies des autres salariés</a:t>
            </a:r>
            <a:r>
              <a:rPr lang="fr-FR" sz="2400" i="1">
                <a:solidFill>
                  <a:schemeClr val="tx2"/>
                </a:solidFill>
                <a:latin typeface="+mn-lt"/>
              </a:rPr>
              <a:t>.</a:t>
            </a:r>
            <a:r>
              <a:rPr lang="fr-FR" sz="2400" b="1" i="1">
                <a:solidFill>
                  <a:schemeClr val="tx2"/>
                </a:solidFill>
                <a:latin typeface="+mn-lt"/>
              </a:rPr>
              <a:t> </a:t>
            </a:r>
            <a:r>
              <a:rPr lang="fr-FR" sz="2400" i="1">
                <a:solidFill>
                  <a:schemeClr val="tx2"/>
                </a:solidFill>
                <a:latin typeface="+mn-lt"/>
              </a:rPr>
              <a:t>(Source Karine Gros </a:t>
            </a:r>
            <a:r>
              <a:rPr lang="mr-IN" sz="2400" i="1">
                <a:solidFill>
                  <a:schemeClr val="tx2"/>
                </a:solidFill>
                <a:latin typeface="+mn-lt"/>
              </a:rPr>
              <a:t>–</a:t>
            </a:r>
            <a:r>
              <a:rPr lang="fr-FR" sz="2400" i="1">
                <a:solidFill>
                  <a:schemeClr val="tx2"/>
                </a:solidFill>
                <a:latin typeface="+mn-lt"/>
              </a:rPr>
              <a:t> Le Référent Handicap au cœur des RH </a:t>
            </a:r>
            <a:r>
              <a:rPr lang="mr-IN" sz="2400" i="1">
                <a:solidFill>
                  <a:schemeClr val="tx2"/>
                </a:solidFill>
                <a:latin typeface="+mn-lt"/>
              </a:rPr>
              <a:t>–</a:t>
            </a:r>
            <a:r>
              <a:rPr lang="fr-FR" sz="2400" i="1">
                <a:solidFill>
                  <a:schemeClr val="tx2"/>
                </a:solidFill>
                <a:latin typeface="+mn-lt"/>
              </a:rPr>
              <a:t> Éditions Législatives)</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29114"/>
            <a:ext cx="2209798" cy="2275114"/>
          </a:xfrm>
          <a:prstGeom prst="rect">
            <a:avLst/>
          </a:prstGeom>
        </p:spPr>
      </p:pic>
    </p:spTree>
    <p:extLst>
      <p:ext uri="{BB962C8B-B14F-4D97-AF65-F5344CB8AC3E}">
        <p14:creationId xmlns:p14="http://schemas.microsoft.com/office/powerpoint/2010/main" val="8466511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9300" y="2057400"/>
            <a:ext cx="10388600" cy="2646878"/>
          </a:xfrm>
          <a:prstGeom prst="rect">
            <a:avLst/>
          </a:prstGeom>
        </p:spPr>
        <p:txBody>
          <a:bodyPr wrap="square">
            <a:spAutoFit/>
          </a:bodyPr>
          <a:lstStyle/>
          <a:p>
            <a:pPr algn="just" fontAlgn="base">
              <a:spcAft>
                <a:spcPts val="0"/>
              </a:spcAft>
            </a:pPr>
            <a:endParaRPr lang="fr-FR" b="1" dirty="0">
              <a:solidFill>
                <a:srgbClr val="44546A"/>
              </a:solidFill>
              <a:latin typeface="Calibri" charset="0"/>
              <a:ea typeface="Calibri" charset="0"/>
              <a:cs typeface="Gotham-Bold" charset="0"/>
            </a:endParaRPr>
          </a:p>
          <a:p>
            <a:pPr algn="ctr" fontAlgn="base">
              <a:spcAft>
                <a:spcPts val="0"/>
              </a:spcAft>
            </a:pPr>
            <a:r>
              <a:rPr lang="fr-FR" sz="2400" dirty="0">
                <a:solidFill>
                  <a:srgbClr val="44546A"/>
                </a:solidFill>
                <a:latin typeface="Calibri" charset="0"/>
                <a:ea typeface="Calibri" charset="0"/>
                <a:cs typeface="Gotham-Bold" charset="0"/>
              </a:rPr>
              <a:t>Consciente que </a:t>
            </a:r>
            <a:r>
              <a:rPr lang="fr-FR" sz="2400" b="1" dirty="0">
                <a:solidFill>
                  <a:srgbClr val="44546A"/>
                </a:solidFill>
                <a:latin typeface="Calibri" charset="0"/>
                <a:ea typeface="Calibri" charset="0"/>
                <a:cs typeface="Gotham-Book" charset="0"/>
              </a:rPr>
              <a:t>80 % des handicaps sont invisibles </a:t>
            </a:r>
            <a:r>
              <a:rPr lang="fr-FR" sz="2400" dirty="0">
                <a:solidFill>
                  <a:srgbClr val="44546A"/>
                </a:solidFill>
                <a:latin typeface="Calibri" charset="0"/>
                <a:ea typeface="Calibri" charset="0"/>
                <a:cs typeface="Gotham-Book" charset="0"/>
              </a:rPr>
              <a:t>et, dans leur grande majorité, </a:t>
            </a:r>
            <a:r>
              <a:rPr lang="fr-FR" sz="2400" b="1" dirty="0">
                <a:solidFill>
                  <a:srgbClr val="44546A"/>
                </a:solidFill>
                <a:latin typeface="Calibri" charset="0"/>
                <a:ea typeface="Calibri" charset="0"/>
                <a:cs typeface="Gotham-Book" charset="0"/>
              </a:rPr>
              <a:t>compatibles avec une activité professionnelle</a:t>
            </a:r>
            <a:r>
              <a:rPr lang="fr-FR" sz="2400" dirty="0">
                <a:solidFill>
                  <a:srgbClr val="44546A"/>
                </a:solidFill>
                <a:latin typeface="Calibri" charset="0"/>
                <a:ea typeface="Calibri" charset="0"/>
                <a:cs typeface="Gotham-Book" charset="0"/>
              </a:rPr>
              <a:t>, </a:t>
            </a:r>
            <a:r>
              <a:rPr lang="fr-FR" sz="2400" b="1" dirty="0">
                <a:solidFill>
                  <a:srgbClr val="44546A"/>
                </a:solidFill>
                <a:latin typeface="Calibri" charset="0"/>
                <a:ea typeface="Calibri" charset="0"/>
                <a:cs typeface="Segoe UI" charset="0"/>
              </a:rPr>
              <a:t>Université Côte d’Azur </a:t>
            </a:r>
            <a:r>
              <a:rPr lang="fr-FR" sz="2400" dirty="0">
                <a:solidFill>
                  <a:srgbClr val="44546A"/>
                </a:solidFill>
                <a:latin typeface="Calibri" charset="0"/>
                <a:ea typeface="Calibri" charset="0"/>
                <a:cs typeface="Segoe UI" charset="0"/>
              </a:rPr>
              <a:t>a lancé en novembre 2019 une </a:t>
            </a:r>
            <a:r>
              <a:rPr lang="fr-FR" sz="2400" b="1" dirty="0">
                <a:solidFill>
                  <a:srgbClr val="44546A"/>
                </a:solidFill>
                <a:latin typeface="Calibri" charset="0"/>
                <a:ea typeface="Calibri" charset="0"/>
                <a:cs typeface="Segoe UI" charset="0"/>
              </a:rPr>
              <a:t>campagne de sensibilisation à destination de ses personnels</a:t>
            </a:r>
            <a:r>
              <a:rPr lang="fr-FR" sz="2400" dirty="0">
                <a:solidFill>
                  <a:srgbClr val="44546A"/>
                </a:solidFill>
                <a:latin typeface="Calibri" charset="0"/>
                <a:ea typeface="Calibri" charset="0"/>
                <a:cs typeface="Segoe UI" charset="0"/>
              </a:rPr>
              <a:t>, construite avec l’aide de sa </a:t>
            </a:r>
            <a:r>
              <a:rPr lang="fr-FR" sz="2400" b="1" dirty="0">
                <a:solidFill>
                  <a:srgbClr val="44546A"/>
                </a:solidFill>
                <a:latin typeface="Calibri" charset="0"/>
                <a:ea typeface="Calibri" charset="0"/>
                <a:cs typeface="Segoe UI" charset="0"/>
              </a:rPr>
              <a:t>Mission Handicap </a:t>
            </a:r>
            <a:r>
              <a:rPr lang="fr-FR" sz="2400" dirty="0">
                <a:solidFill>
                  <a:srgbClr val="44546A"/>
                </a:solidFill>
                <a:latin typeface="Calibri" charset="0"/>
                <a:ea typeface="Calibri" charset="0"/>
                <a:cs typeface="Segoe UI" charset="0"/>
              </a:rPr>
              <a:t>et de quatre </a:t>
            </a:r>
            <a:r>
              <a:rPr lang="fr-FR" sz="2400" b="1" dirty="0">
                <a:solidFill>
                  <a:srgbClr val="44546A"/>
                </a:solidFill>
                <a:latin typeface="Calibri" charset="0"/>
                <a:ea typeface="Calibri" charset="0"/>
                <a:cs typeface="Segoe UI" charset="0"/>
              </a:rPr>
              <a:t>agences de communication s</a:t>
            </a:r>
            <a:r>
              <a:rPr lang="fr-FR" sz="2400" dirty="0">
                <a:solidFill>
                  <a:srgbClr val="44546A"/>
                </a:solidFill>
                <a:latin typeface="Calibri" charset="0"/>
                <a:ea typeface="Calibri" charset="0"/>
                <a:cs typeface="Segoe UI" charset="0"/>
              </a:rPr>
              <a:t>pécialisées dans le handicap et la diversité. </a:t>
            </a:r>
          </a:p>
          <a:p>
            <a:pPr algn="just" fontAlgn="base">
              <a:spcAft>
                <a:spcPts val="0"/>
              </a:spcAft>
            </a:pPr>
            <a:endParaRPr lang="fr-FR" sz="2800" b="1" dirty="0">
              <a:solidFill>
                <a:srgbClr val="44546A"/>
              </a:solidFill>
              <a:latin typeface="Calibri" charset="0"/>
              <a:ea typeface="Calibri" charset="0"/>
              <a:cs typeface="Segoe UI" charset="0"/>
            </a:endParaRPr>
          </a:p>
        </p:txBody>
      </p:sp>
      <p:sp>
        <p:nvSpPr>
          <p:cNvPr id="2" name="ZoneTexte 1"/>
          <p:cNvSpPr txBox="1"/>
          <p:nvPr/>
        </p:nvSpPr>
        <p:spPr>
          <a:xfrm>
            <a:off x="1689100" y="592881"/>
            <a:ext cx="9867900" cy="523220"/>
          </a:xfrm>
          <a:prstGeom prst="rect">
            <a:avLst/>
          </a:prstGeom>
          <a:noFill/>
        </p:spPr>
        <p:txBody>
          <a:bodyPr wrap="square" rtlCol="0">
            <a:spAutoFit/>
          </a:bodyPr>
          <a:lstStyle/>
          <a:p>
            <a:pPr algn="ctr"/>
            <a:r>
              <a:rPr lang="fr-FR" sz="2800" b="1" dirty="0">
                <a:solidFill>
                  <a:srgbClr val="0070C0"/>
                </a:solidFill>
              </a:rPr>
              <a:t>COMMUNIQUER ET SENSIBILISER LE COLLECTIF AU HANDICAP</a:t>
            </a:r>
          </a:p>
        </p:txBody>
      </p:sp>
    </p:spTree>
    <p:extLst>
      <p:ext uri="{BB962C8B-B14F-4D97-AF65-F5344CB8AC3E}">
        <p14:creationId xmlns:p14="http://schemas.microsoft.com/office/powerpoint/2010/main" val="19441686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743200" y="254001"/>
            <a:ext cx="9182100" cy="1041400"/>
          </a:xfrm>
        </p:spPr>
        <p:txBody>
          <a:bodyPr/>
          <a:lstStyle/>
          <a:p>
            <a:r>
              <a:rPr lang="fr-FR" sz="3200">
                <a:solidFill>
                  <a:srgbClr val="0070C0"/>
                </a:solidFill>
                <a:latin typeface="+mn-lt"/>
              </a:rPr>
              <a:t>« T’HANDI QUOI » LE JEU POUR MIEUX VIVRE LE HANDICAP AU TRAVAIL</a:t>
            </a:r>
            <a:endParaRPr lang="fr-FR" sz="3200" dirty="0">
              <a:solidFill>
                <a:srgbClr val="0070C0"/>
              </a:solidFill>
              <a:latin typeface="+mn-lt"/>
            </a:endParaRPr>
          </a:p>
        </p:txBody>
      </p:sp>
      <p:sp>
        <p:nvSpPr>
          <p:cNvPr id="3" name="Sous-titre 2"/>
          <p:cNvSpPr>
            <a:spLocks noGrp="1"/>
          </p:cNvSpPr>
          <p:nvPr>
            <p:ph type="subTitle" idx="1"/>
          </p:nvPr>
        </p:nvSpPr>
        <p:spPr>
          <a:xfrm>
            <a:off x="2946400" y="1854200"/>
            <a:ext cx="9067800" cy="3594100"/>
          </a:xfrm>
        </p:spPr>
        <p:txBody>
          <a:bodyPr>
            <a:normAutofit/>
          </a:bodyPr>
          <a:lstStyle/>
          <a:p>
            <a:r>
              <a:rPr lang="fr-FR" sz="2000" b="1" dirty="0">
                <a:solidFill>
                  <a:schemeClr val="tx2"/>
                </a:solidFill>
                <a:latin typeface="+mn-lt"/>
              </a:rPr>
              <a:t>Le  Coffret "T’HANDI QUOI – BOOK CARDS UCA » </a:t>
            </a:r>
            <a:r>
              <a:rPr lang="fr-FR" sz="2000" dirty="0">
                <a:solidFill>
                  <a:schemeClr val="tx2"/>
                </a:solidFill>
                <a:latin typeface="+mn-lt"/>
              </a:rPr>
              <a:t>est un </a:t>
            </a:r>
            <a:r>
              <a:rPr lang="fr-FR" sz="2000" b="1" dirty="0">
                <a:solidFill>
                  <a:schemeClr val="tx2"/>
                </a:solidFill>
                <a:latin typeface="+mn-lt"/>
              </a:rPr>
              <a:t>dispositif de sensibilisation au handicap</a:t>
            </a:r>
            <a:r>
              <a:rPr lang="fr-FR" sz="2000" dirty="0">
                <a:solidFill>
                  <a:schemeClr val="tx2"/>
                </a:solidFill>
                <a:latin typeface="+mn-lt"/>
              </a:rPr>
              <a:t> qui aborde le sujet du handicap par l’humour en répondant, de manière simple et positive, aux questions les plus fréquentes que se posent les agents ou salariés sur le handicap dans la vie professionnelle et étudiante.</a:t>
            </a:r>
          </a:p>
          <a:p>
            <a:r>
              <a:rPr lang="fr-FR" sz="2000" b="1" dirty="0">
                <a:solidFill>
                  <a:schemeClr val="tx2"/>
                </a:solidFill>
                <a:latin typeface="+mn-lt"/>
              </a:rPr>
              <a:t>Personnalisé aux couleurs de l’Université</a:t>
            </a:r>
            <a:r>
              <a:rPr lang="fr-FR" sz="2000" dirty="0">
                <a:solidFill>
                  <a:schemeClr val="tx2"/>
                </a:solidFill>
                <a:latin typeface="+mn-lt"/>
              </a:rPr>
              <a:t> , il nous permet de présenter notre politique handicap et les </a:t>
            </a:r>
            <a:r>
              <a:rPr lang="fr-FR" sz="2000" b="1" dirty="0">
                <a:solidFill>
                  <a:schemeClr val="tx2"/>
                </a:solidFill>
                <a:latin typeface="+mn-lt"/>
              </a:rPr>
              <a:t>actions concrètes mises en place pour nos agents</a:t>
            </a:r>
            <a:r>
              <a:rPr lang="fr-FR" sz="2000" dirty="0">
                <a:solidFill>
                  <a:schemeClr val="tx2"/>
                </a:solidFill>
                <a:latin typeface="+mn-lt"/>
              </a:rPr>
              <a:t>.</a:t>
            </a:r>
          </a:p>
          <a:p>
            <a:pPr marL="342900" indent="-342900">
              <a:buFont typeface="Wingdings" charset="2"/>
              <a:buChar char="Ø"/>
            </a:pPr>
            <a:r>
              <a:rPr lang="fr-FR" sz="2000" dirty="0">
                <a:solidFill>
                  <a:schemeClr val="tx2"/>
                </a:solidFill>
                <a:latin typeface="+mn-lt"/>
              </a:rPr>
              <a:t>Un </a:t>
            </a:r>
            <a:r>
              <a:rPr lang="fr-FR" sz="2000" b="1" dirty="0">
                <a:solidFill>
                  <a:schemeClr val="tx2"/>
                </a:solidFill>
                <a:latin typeface="+mn-lt"/>
                <a:hlinkClick r:id="rId2"/>
              </a:rPr>
              <a:t>diaporama</a:t>
            </a:r>
            <a:r>
              <a:rPr lang="fr-FR" sz="2000" b="1" dirty="0">
                <a:solidFill>
                  <a:schemeClr val="tx2"/>
                </a:solidFill>
                <a:latin typeface="+mn-lt"/>
              </a:rPr>
              <a:t> </a:t>
            </a:r>
            <a:r>
              <a:rPr lang="fr-FR" sz="2000" dirty="0">
                <a:solidFill>
                  <a:schemeClr val="tx2"/>
                </a:solidFill>
                <a:latin typeface="+mn-lt"/>
              </a:rPr>
              <a:t>avec questions/réponses pour en savoir  plus</a:t>
            </a:r>
          </a:p>
          <a:p>
            <a:pPr marL="342900" indent="-342900">
              <a:buFont typeface="Wingdings" charset="2"/>
              <a:buChar char="Ø"/>
            </a:pPr>
            <a:r>
              <a:rPr lang="fr-FR" sz="2000" dirty="0">
                <a:solidFill>
                  <a:schemeClr val="tx2"/>
                </a:solidFill>
                <a:latin typeface="+mn-lt"/>
              </a:rPr>
              <a:t>Notre </a:t>
            </a:r>
            <a:r>
              <a:rPr lang="fr-FR" sz="2000" b="1" dirty="0">
                <a:solidFill>
                  <a:schemeClr val="tx2"/>
                </a:solidFill>
                <a:latin typeface="+mn-lt"/>
                <a:hlinkClick r:id="rId3"/>
              </a:rPr>
              <a:t>livret T’HANDI QUOI</a:t>
            </a:r>
            <a:endParaRPr lang="fr-FR" sz="2000" b="1" dirty="0">
              <a:solidFill>
                <a:schemeClr val="tx2"/>
              </a:solidFill>
              <a:latin typeface="+mn-lt"/>
            </a:endParaRPr>
          </a:p>
          <a:p>
            <a:pPr marL="342900" indent="-342900">
              <a:buFont typeface="Wingdings" charset="2"/>
              <a:buChar char="Ø"/>
            </a:pPr>
            <a:r>
              <a:rPr lang="fr-FR" sz="2000" dirty="0">
                <a:solidFill>
                  <a:schemeClr val="tx2"/>
                </a:solidFill>
                <a:latin typeface="+mn-lt"/>
              </a:rPr>
              <a:t>Nos </a:t>
            </a:r>
            <a:r>
              <a:rPr lang="fr-FR" sz="2000" b="1" dirty="0">
                <a:solidFill>
                  <a:schemeClr val="tx2"/>
                </a:solidFill>
                <a:latin typeface="+mn-lt"/>
                <a:hlinkClick r:id="rId4"/>
              </a:rPr>
              <a:t>cartes T’HANDI QUOI</a:t>
            </a:r>
            <a:endParaRPr lang="fr-FR" sz="2000" b="1" dirty="0">
              <a:solidFill>
                <a:schemeClr val="tx2"/>
              </a:solidFill>
              <a:latin typeface="+mn-lt"/>
            </a:endParaRPr>
          </a:p>
          <a:p>
            <a:endParaRPr lang="fr-FR" dirty="0"/>
          </a:p>
        </p:txBody>
      </p:sp>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146300"/>
            <a:ext cx="2847203" cy="3009900"/>
          </a:xfrm>
          <a:prstGeom prst="rect">
            <a:avLst/>
          </a:prstGeom>
        </p:spPr>
      </p:pic>
    </p:spTree>
    <p:extLst>
      <p:ext uri="{BB962C8B-B14F-4D97-AF65-F5344CB8AC3E}">
        <p14:creationId xmlns:p14="http://schemas.microsoft.com/office/powerpoint/2010/main" val="3900830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09798" y="593372"/>
            <a:ext cx="9677402" cy="886119"/>
          </a:xfrm>
        </p:spPr>
        <p:txBody>
          <a:bodyPr>
            <a:normAutofit/>
          </a:bodyPr>
          <a:lstStyle/>
          <a:p>
            <a:r>
              <a:rPr lang="fr-FR" dirty="0">
                <a:solidFill>
                  <a:srgbClr val="0070C0"/>
                </a:solidFill>
                <a:latin typeface="+mn-lt"/>
              </a:rPr>
              <a:t>Santé Mentale et Troubles psychiques</a:t>
            </a:r>
          </a:p>
        </p:txBody>
      </p:sp>
      <p:sp>
        <p:nvSpPr>
          <p:cNvPr id="3" name="Espace réservé du contenu 2"/>
          <p:cNvSpPr>
            <a:spLocks noGrp="1"/>
          </p:cNvSpPr>
          <p:nvPr>
            <p:ph idx="1"/>
          </p:nvPr>
        </p:nvSpPr>
        <p:spPr/>
        <p:txBody>
          <a:bodyPr/>
          <a:lstStyle/>
          <a:p>
            <a:r>
              <a:rPr lang="fr-FR" sz="3200">
                <a:solidFill>
                  <a:schemeClr val="tx2"/>
                </a:solidFill>
                <a:latin typeface="+mn-lt"/>
              </a:rPr>
              <a:t>Aujourd’hui, la </a:t>
            </a:r>
            <a:r>
              <a:rPr lang="fr-FR" sz="3200" b="1">
                <a:solidFill>
                  <a:schemeClr val="tx2"/>
                </a:solidFill>
                <a:latin typeface="+mn-lt"/>
              </a:rPr>
              <a:t>santé mentale </a:t>
            </a:r>
            <a:r>
              <a:rPr lang="fr-FR" sz="3200">
                <a:solidFill>
                  <a:schemeClr val="tx2"/>
                </a:solidFill>
                <a:latin typeface="+mn-lt"/>
              </a:rPr>
              <a:t>est le </a:t>
            </a:r>
            <a:r>
              <a:rPr lang="fr-FR" sz="3200" b="1">
                <a:solidFill>
                  <a:srgbClr val="00B050"/>
                </a:solidFill>
                <a:latin typeface="+mn-lt"/>
              </a:rPr>
              <a:t>premier problème de santé publique</a:t>
            </a:r>
            <a:r>
              <a:rPr lang="fr-FR" sz="3200">
                <a:solidFill>
                  <a:schemeClr val="tx2"/>
                </a:solidFill>
                <a:latin typeface="+mn-lt"/>
              </a:rPr>
              <a:t>, devant les maladies cardio-vasculaire et les cancers.  </a:t>
            </a:r>
          </a:p>
          <a:p>
            <a:r>
              <a:rPr lang="fr-FR" sz="3200">
                <a:solidFill>
                  <a:schemeClr val="tx2"/>
                </a:solidFill>
                <a:latin typeface="+mn-lt"/>
              </a:rPr>
              <a:t>Toutes les personnes peuvent se rétablir d’un </a:t>
            </a:r>
            <a:r>
              <a:rPr lang="fr-FR" sz="3200" b="1">
                <a:solidFill>
                  <a:schemeClr val="tx2"/>
                </a:solidFill>
                <a:latin typeface="+mn-lt"/>
              </a:rPr>
              <a:t>trouble psychique</a:t>
            </a:r>
            <a:r>
              <a:rPr lang="fr-FR" sz="3200">
                <a:solidFill>
                  <a:schemeClr val="tx2"/>
                </a:solidFill>
                <a:latin typeface="+mn-lt"/>
              </a:rPr>
              <a:t>, ne serait-ce que partiellement, et cela d’autant plus que le système de santé répond mieux aux besoins des personnes.</a:t>
            </a:r>
            <a:r>
              <a:rPr lang="fr-FR" b="1">
                <a:solidFill>
                  <a:schemeClr val="tx2"/>
                </a:solidFill>
                <a:latin typeface="+mn-lt"/>
              </a:rPr>
              <a:t> </a:t>
            </a:r>
            <a:endParaRPr lang="fr-FR">
              <a:solidFill>
                <a:schemeClr val="tx2"/>
              </a:solidFill>
              <a:latin typeface="+mn-lt"/>
            </a:endParaRPr>
          </a:p>
          <a:p>
            <a:endParaRPr lang="fr-FR">
              <a:solidFill>
                <a:schemeClr val="tx2"/>
              </a:solidFill>
            </a:endParaRPr>
          </a:p>
        </p:txBody>
      </p:sp>
    </p:spTree>
    <p:extLst>
      <p:ext uri="{BB962C8B-B14F-4D97-AF65-F5344CB8AC3E}">
        <p14:creationId xmlns:p14="http://schemas.microsoft.com/office/powerpoint/2010/main" val="12647525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09798" y="593372"/>
            <a:ext cx="8405193" cy="886119"/>
          </a:xfrm>
        </p:spPr>
        <p:txBody>
          <a:bodyPr>
            <a:normAutofit/>
          </a:bodyPr>
          <a:lstStyle/>
          <a:p>
            <a:r>
              <a:rPr lang="fr-FR">
                <a:solidFill>
                  <a:srgbClr val="0070C0"/>
                </a:solidFill>
                <a:latin typeface="+mn-lt"/>
              </a:rPr>
              <a:t>CONSTAT et DÉFINITION</a:t>
            </a:r>
          </a:p>
        </p:txBody>
      </p:sp>
      <p:sp>
        <p:nvSpPr>
          <p:cNvPr id="3" name="Espace réservé du contenu 2"/>
          <p:cNvSpPr>
            <a:spLocks noGrp="1"/>
          </p:cNvSpPr>
          <p:nvPr>
            <p:ph idx="1"/>
          </p:nvPr>
        </p:nvSpPr>
        <p:spPr>
          <a:xfrm>
            <a:off x="2223050" y="1838877"/>
            <a:ext cx="9144001" cy="4222505"/>
          </a:xfrm>
        </p:spPr>
        <p:txBody>
          <a:bodyPr>
            <a:normAutofit/>
          </a:bodyPr>
          <a:lstStyle/>
          <a:p>
            <a:r>
              <a:rPr lang="fr-FR" sz="2400" b="1">
                <a:solidFill>
                  <a:schemeClr val="tx2"/>
                </a:solidFill>
                <a:latin typeface="+mn-lt"/>
              </a:rPr>
              <a:t>Ces troubles en santé mentale </a:t>
            </a:r>
            <a:r>
              <a:rPr lang="fr-FR" sz="2400">
                <a:solidFill>
                  <a:schemeClr val="tx2"/>
                </a:solidFill>
                <a:latin typeface="+mn-lt"/>
              </a:rPr>
              <a:t>sont soit des pathologies soit des états intermittents. Cela peut se matérialiser par des difficultés à communiquer, effectuer des tâches professionnelles, exprimer et contrôler ses émotions, mobiliser ses compétences ou développer ses capacités</a:t>
            </a:r>
          </a:p>
          <a:p>
            <a:r>
              <a:rPr lang="fr-FR" sz="2400" b="1">
                <a:solidFill>
                  <a:schemeClr val="tx2"/>
                </a:solidFill>
                <a:latin typeface="+mn-lt"/>
              </a:rPr>
              <a:t>Le handicap psychique </a:t>
            </a:r>
            <a:r>
              <a:rPr lang="fr-FR" sz="2400">
                <a:solidFill>
                  <a:schemeClr val="tx2"/>
                </a:solidFill>
                <a:latin typeface="+mn-lt"/>
              </a:rPr>
              <a:t>est la conséquence de </a:t>
            </a:r>
            <a:r>
              <a:rPr lang="fr-FR" sz="2400" b="1">
                <a:solidFill>
                  <a:schemeClr val="tx2"/>
                </a:solidFill>
                <a:latin typeface="+mn-lt"/>
              </a:rPr>
              <a:t>maladies psychiques très diverses </a:t>
            </a:r>
            <a:r>
              <a:rPr lang="fr-FR" sz="2400">
                <a:solidFill>
                  <a:schemeClr val="tx2"/>
                </a:solidFill>
                <a:latin typeface="+mn-lt"/>
              </a:rPr>
              <a:t>(psychoses, dépression, troubles bipolaires...) qui apparaissent souvent à l’âge adulte et se caractérisent par des </a:t>
            </a:r>
            <a:r>
              <a:rPr lang="fr-FR" sz="2400" b="1">
                <a:solidFill>
                  <a:srgbClr val="00B050"/>
                </a:solidFill>
                <a:latin typeface="+mn-lt"/>
              </a:rPr>
              <a:t>difficultés relationnelles ou comportementales</a:t>
            </a:r>
            <a:r>
              <a:rPr lang="fr-FR" sz="2400" b="1">
                <a:solidFill>
                  <a:schemeClr val="tx2"/>
                </a:solidFill>
                <a:latin typeface="+mn-lt"/>
              </a:rPr>
              <a:t>.</a:t>
            </a:r>
            <a:r>
              <a:rPr lang="fr-FR" sz="2400">
                <a:solidFill>
                  <a:schemeClr val="tx2"/>
                </a:solidFill>
                <a:latin typeface="+mn-lt"/>
              </a:rPr>
              <a:t> Contrairement au handicap mental, il n’induit </a:t>
            </a:r>
            <a:r>
              <a:rPr lang="fr-FR" sz="2400">
                <a:solidFill>
                  <a:srgbClr val="00B050"/>
                </a:solidFill>
                <a:latin typeface="+mn-lt"/>
              </a:rPr>
              <a:t>aucune limitation des capacités intellectuelles</a:t>
            </a:r>
            <a:r>
              <a:rPr lang="fr-FR" sz="2400">
                <a:solidFill>
                  <a:schemeClr val="tx2"/>
                </a:solidFill>
                <a:latin typeface="+mn-lt"/>
              </a:rPr>
              <a:t>, mais peut les altérer</a:t>
            </a:r>
          </a:p>
          <a:p>
            <a:endParaRPr lang="fr-FR"/>
          </a:p>
        </p:txBody>
      </p:sp>
    </p:spTree>
    <p:extLst>
      <p:ext uri="{BB962C8B-B14F-4D97-AF65-F5344CB8AC3E}">
        <p14:creationId xmlns:p14="http://schemas.microsoft.com/office/powerpoint/2010/main" val="514683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8702" y="194873"/>
            <a:ext cx="9863528" cy="719528"/>
          </a:xfrm>
        </p:spPr>
        <p:txBody>
          <a:bodyPr>
            <a:normAutofit/>
          </a:bodyPr>
          <a:lstStyle/>
          <a:p>
            <a:r>
              <a:rPr lang="fr-FR" dirty="0">
                <a:solidFill>
                  <a:srgbClr val="0070C0"/>
                </a:solidFill>
                <a:latin typeface="+mn-lt"/>
              </a:rPr>
              <a:t>LE RÔLE DES POLITIQUES HANDICAP</a:t>
            </a:r>
          </a:p>
        </p:txBody>
      </p:sp>
      <p:pic>
        <p:nvPicPr>
          <p:cNvPr id="5" name="Espace réservé du contenu 4"/>
          <p:cNvPicPr>
            <a:picLocks noGrp="1" noChangeAspect="1"/>
          </p:cNvPicPr>
          <p:nvPr>
            <p:ph idx="1"/>
          </p:nvPr>
        </p:nvPicPr>
        <p:blipFill>
          <a:blip r:embed="rId2"/>
          <a:stretch>
            <a:fillRect/>
          </a:stretch>
        </p:blipFill>
        <p:spPr>
          <a:xfrm>
            <a:off x="3977508" y="1114230"/>
            <a:ext cx="5496276" cy="2258557"/>
          </a:xfrm>
          <a:prstGeom prst="rect">
            <a:avLst/>
          </a:prstGeom>
          <a:ln>
            <a:noFill/>
          </a:ln>
          <a:effectLst>
            <a:softEdge rad="112500"/>
          </a:effectLst>
        </p:spPr>
      </p:pic>
      <p:sp>
        <p:nvSpPr>
          <p:cNvPr id="6" name="ZoneTexte 5"/>
          <p:cNvSpPr txBox="1"/>
          <p:nvPr/>
        </p:nvSpPr>
        <p:spPr>
          <a:xfrm>
            <a:off x="299803" y="3572616"/>
            <a:ext cx="11692328" cy="2585323"/>
          </a:xfrm>
          <a:prstGeom prst="rect">
            <a:avLst/>
          </a:prstGeom>
          <a:noFill/>
        </p:spPr>
        <p:txBody>
          <a:bodyPr wrap="square" rtlCol="0">
            <a:spAutoFit/>
          </a:bodyPr>
          <a:lstStyle/>
          <a:p>
            <a:pPr marL="285750" indent="-285750" fontAlgn="base">
              <a:buFont typeface="Wingdings" charset="2"/>
              <a:buChar char="Ø"/>
            </a:pPr>
            <a:r>
              <a:rPr lang="fr-FR" dirty="0">
                <a:solidFill>
                  <a:schemeClr val="tx2"/>
                </a:solidFill>
              </a:rPr>
              <a:t>Avoir une </a:t>
            </a:r>
            <a:r>
              <a:rPr lang="fr-FR" b="1" dirty="0">
                <a:solidFill>
                  <a:schemeClr val="tx2"/>
                </a:solidFill>
              </a:rPr>
              <a:t>approche transversale du handicap c’est impacter la politique globale de l’Université</a:t>
            </a:r>
            <a:r>
              <a:rPr lang="fr-FR" dirty="0">
                <a:solidFill>
                  <a:schemeClr val="tx2"/>
                </a:solidFill>
              </a:rPr>
              <a:t>.​</a:t>
            </a:r>
          </a:p>
          <a:p>
            <a:pPr marL="285750" indent="-285750" fontAlgn="base">
              <a:buFont typeface="Wingdings" charset="2"/>
              <a:buChar char="Ø"/>
            </a:pPr>
            <a:r>
              <a:rPr lang="fr-FR" b="1" dirty="0">
                <a:solidFill>
                  <a:schemeClr val="tx2"/>
                </a:solidFill>
              </a:rPr>
              <a:t>Recruter une personne en situation de handicap </a:t>
            </a:r>
            <a:r>
              <a:rPr lang="fr-FR" dirty="0">
                <a:solidFill>
                  <a:schemeClr val="tx2"/>
                </a:solidFill>
              </a:rPr>
              <a:t>est un </a:t>
            </a:r>
            <a:r>
              <a:rPr lang="fr-FR" b="1" dirty="0">
                <a:solidFill>
                  <a:schemeClr val="tx2"/>
                </a:solidFill>
              </a:rPr>
              <a:t>investissement, un levier de croissance </a:t>
            </a:r>
            <a:r>
              <a:rPr lang="fr-FR" dirty="0">
                <a:solidFill>
                  <a:schemeClr val="tx2"/>
                </a:solidFill>
              </a:rPr>
              <a:t>car un travailleur handicapé est avant tout un </a:t>
            </a:r>
            <a:r>
              <a:rPr lang="fr-FR" b="1" dirty="0">
                <a:solidFill>
                  <a:schemeClr val="tx2"/>
                </a:solidFill>
              </a:rPr>
              <a:t>potentiel et un talent</a:t>
            </a:r>
            <a:r>
              <a:rPr lang="fr-FR" dirty="0">
                <a:solidFill>
                  <a:schemeClr val="tx2"/>
                </a:solidFill>
              </a:rPr>
              <a:t>, source créatrice de </a:t>
            </a:r>
            <a:r>
              <a:rPr lang="fr-FR" b="1" dirty="0">
                <a:solidFill>
                  <a:schemeClr val="tx2"/>
                </a:solidFill>
              </a:rPr>
              <a:t>valeur supplémentaire pour l’Université</a:t>
            </a:r>
            <a:r>
              <a:rPr lang="fr-FR" dirty="0">
                <a:solidFill>
                  <a:schemeClr val="tx2"/>
                </a:solidFill>
              </a:rPr>
              <a:t> .​</a:t>
            </a:r>
          </a:p>
          <a:p>
            <a:pPr marL="285750" indent="-285750" fontAlgn="base">
              <a:buFont typeface="Wingdings" charset="2"/>
              <a:buChar char="Ø"/>
            </a:pPr>
            <a:r>
              <a:rPr lang="fr-FR" dirty="0">
                <a:solidFill>
                  <a:schemeClr val="tx2"/>
                </a:solidFill>
              </a:rPr>
              <a:t>C’est l’occasion de </a:t>
            </a:r>
            <a:r>
              <a:rPr lang="fr-FR" b="1" dirty="0">
                <a:solidFill>
                  <a:schemeClr val="tx2"/>
                </a:solidFill>
              </a:rPr>
              <a:t>repenser ses </a:t>
            </a:r>
            <a:r>
              <a:rPr lang="fr-FR" b="1" dirty="0" err="1">
                <a:solidFill>
                  <a:schemeClr val="tx2"/>
                </a:solidFill>
              </a:rPr>
              <a:t>process</a:t>
            </a:r>
            <a:r>
              <a:rPr lang="fr-FR" dirty="0">
                <a:solidFill>
                  <a:schemeClr val="tx2"/>
                </a:solidFill>
              </a:rPr>
              <a:t>, </a:t>
            </a:r>
            <a:r>
              <a:rPr lang="fr-FR" b="1" dirty="0">
                <a:solidFill>
                  <a:schemeClr val="tx2"/>
                </a:solidFill>
              </a:rPr>
              <a:t>l’aménagement de l’espace, l’organisation de ses équipes, la gestion du temps de travail</a:t>
            </a:r>
            <a:r>
              <a:rPr lang="fr-FR" dirty="0">
                <a:solidFill>
                  <a:schemeClr val="tx2"/>
                </a:solidFill>
              </a:rPr>
              <a:t>.</a:t>
            </a:r>
            <a:r>
              <a:rPr lang="en-US" dirty="0">
                <a:solidFill>
                  <a:schemeClr val="tx2"/>
                </a:solidFill>
              </a:rPr>
              <a:t>​</a:t>
            </a:r>
          </a:p>
          <a:p>
            <a:pPr marL="285750" indent="-285750" fontAlgn="base">
              <a:buFont typeface="Wingdings" charset="2"/>
              <a:buChar char="Ø"/>
            </a:pPr>
            <a:r>
              <a:rPr lang="fr-FR" b="1" dirty="0">
                <a:solidFill>
                  <a:schemeClr val="tx2"/>
                </a:solidFill>
              </a:rPr>
              <a:t>Le Handicap génère des externalités positives </a:t>
            </a:r>
            <a:r>
              <a:rPr lang="fr-FR" dirty="0">
                <a:solidFill>
                  <a:schemeClr val="tx2"/>
                </a:solidFill>
              </a:rPr>
              <a:t>qui vont au-delà d’une obligation d’emploi légale (6 % de la masse salariale).</a:t>
            </a:r>
            <a:r>
              <a:rPr lang="en-US" dirty="0">
                <a:solidFill>
                  <a:schemeClr val="tx2"/>
                </a:solidFill>
              </a:rPr>
              <a:t>​</a:t>
            </a:r>
          </a:p>
          <a:p>
            <a:pPr marL="285750" indent="-285750" fontAlgn="base">
              <a:buFont typeface="Wingdings" charset="2"/>
              <a:buChar char="Ø"/>
            </a:pPr>
            <a:r>
              <a:rPr lang="fr-FR" i="1" dirty="0">
                <a:solidFill>
                  <a:schemeClr val="tx2"/>
                </a:solidFill>
              </a:rPr>
              <a:t>En entreprise, une étude a montré que </a:t>
            </a:r>
            <a:r>
              <a:rPr lang="fr-FR" b="1" i="1" dirty="0">
                <a:solidFill>
                  <a:schemeClr val="tx2"/>
                </a:solidFill>
              </a:rPr>
              <a:t>la présence d’un TH diminuait quasi mécaniquement le nombre d’arrêts maladies des autres salariés</a:t>
            </a:r>
            <a:r>
              <a:rPr lang="fr-FR" i="1" dirty="0">
                <a:solidFill>
                  <a:schemeClr val="tx2"/>
                </a:solidFill>
              </a:rPr>
              <a:t>.</a:t>
            </a:r>
            <a:r>
              <a:rPr lang="fr-FR" b="1" i="1" dirty="0">
                <a:solidFill>
                  <a:schemeClr val="tx2"/>
                </a:solidFill>
              </a:rPr>
              <a:t> </a:t>
            </a:r>
            <a:r>
              <a:rPr lang="fr-FR" i="1" dirty="0">
                <a:solidFill>
                  <a:schemeClr val="tx2"/>
                </a:solidFill>
              </a:rPr>
              <a:t>(Source Karine Gros </a:t>
            </a:r>
            <a:r>
              <a:rPr lang="mr-IN" i="1" dirty="0">
                <a:solidFill>
                  <a:schemeClr val="tx2"/>
                </a:solidFill>
              </a:rPr>
              <a:t>–</a:t>
            </a:r>
            <a:r>
              <a:rPr lang="fr-FR" i="1" dirty="0">
                <a:solidFill>
                  <a:schemeClr val="tx2"/>
                </a:solidFill>
              </a:rPr>
              <a:t> Le Référent Handicap au cœur des RH </a:t>
            </a:r>
            <a:r>
              <a:rPr lang="mr-IN" i="1" dirty="0">
                <a:solidFill>
                  <a:schemeClr val="tx2"/>
                </a:solidFill>
              </a:rPr>
              <a:t>–</a:t>
            </a:r>
            <a:r>
              <a:rPr lang="fr-FR" i="1" dirty="0">
                <a:solidFill>
                  <a:schemeClr val="tx2"/>
                </a:solidFill>
              </a:rPr>
              <a:t> Éditions Législatives)</a:t>
            </a:r>
            <a:r>
              <a:rPr lang="en-US" dirty="0">
                <a:solidFill>
                  <a:schemeClr val="tx2"/>
                </a:solidFill>
              </a:rPr>
              <a:t>​</a:t>
            </a:r>
          </a:p>
        </p:txBody>
      </p:sp>
    </p:spTree>
    <p:extLst>
      <p:ext uri="{BB962C8B-B14F-4D97-AF65-F5344CB8AC3E}">
        <p14:creationId xmlns:p14="http://schemas.microsoft.com/office/powerpoint/2010/main" val="15741647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09798" y="593372"/>
            <a:ext cx="8955507" cy="886119"/>
          </a:xfrm>
        </p:spPr>
        <p:txBody>
          <a:bodyPr>
            <a:normAutofit/>
          </a:bodyPr>
          <a:lstStyle/>
          <a:p>
            <a:r>
              <a:rPr lang="fr-FR">
                <a:solidFill>
                  <a:srgbClr val="0070C0"/>
                </a:solidFill>
                <a:latin typeface="+mn-lt"/>
              </a:rPr>
              <a:t>FRAGILITÉ et SANTÉ MENTALE</a:t>
            </a:r>
          </a:p>
        </p:txBody>
      </p:sp>
      <p:sp>
        <p:nvSpPr>
          <p:cNvPr id="3" name="Espace réservé du contenu 2"/>
          <p:cNvSpPr>
            <a:spLocks noGrp="1"/>
          </p:cNvSpPr>
          <p:nvPr>
            <p:ph idx="1"/>
          </p:nvPr>
        </p:nvSpPr>
        <p:spPr/>
        <p:txBody>
          <a:bodyPr/>
          <a:lstStyle/>
          <a:p>
            <a:pPr algn="ctr"/>
            <a:r>
              <a:rPr lang="fr-FR">
                <a:solidFill>
                  <a:srgbClr val="0070C0"/>
                </a:solidFill>
                <a:latin typeface="+mn-lt"/>
              </a:rPr>
              <a:t>VIDÉOS Explications et témoignage</a:t>
            </a:r>
          </a:p>
          <a:p>
            <a:pPr algn="ctr"/>
            <a:endParaRPr lang="fr-FR">
              <a:solidFill>
                <a:srgbClr val="0070C0"/>
              </a:solidFill>
              <a:latin typeface="+mn-lt"/>
            </a:endParaRPr>
          </a:p>
          <a:p>
            <a:r>
              <a:rPr lang="fr-FR">
                <a:hlinkClick r:id="rId2"/>
              </a:rPr>
              <a:t>https://www.youtube.com/watch?v=IKd8-x9p0Sc</a:t>
            </a:r>
            <a:br>
              <a:rPr lang="fr-FR"/>
            </a:br>
            <a:r>
              <a:rPr lang="fr-FR"/>
              <a:t>(j’ai 1 truc à te dire : Philippa Motte)</a:t>
            </a:r>
          </a:p>
          <a:p>
            <a:r>
              <a:rPr lang="fr-FR">
                <a:hlinkClick r:id="rId3"/>
              </a:rPr>
              <a:t>https://www.youtube.com/watch?v=7bjnlMgzlag</a:t>
            </a:r>
            <a:br>
              <a:rPr lang="fr-FR" u="sng"/>
            </a:br>
            <a:r>
              <a:rPr lang="fr-FR"/>
              <a:t>(j’ai 1 truc à te dire : Charles Gardou)</a:t>
            </a:r>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2399" y="4252687"/>
            <a:ext cx="2943095" cy="1795444"/>
          </a:xfrm>
          <a:prstGeom prst="rect">
            <a:avLst/>
          </a:prstGeom>
        </p:spPr>
      </p:pic>
    </p:spTree>
    <p:extLst>
      <p:ext uri="{BB962C8B-B14F-4D97-AF65-F5344CB8AC3E}">
        <p14:creationId xmlns:p14="http://schemas.microsoft.com/office/powerpoint/2010/main" val="3213764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00723" y="810821"/>
            <a:ext cx="10550645" cy="611579"/>
          </a:xfrm>
        </p:spPr>
        <p:txBody>
          <a:bodyPr>
            <a:normAutofit fontScale="90000"/>
          </a:bodyPr>
          <a:lstStyle/>
          <a:p>
            <a:r>
              <a:rPr lang="fr-FR">
                <a:solidFill>
                  <a:srgbClr val="0070C0"/>
                </a:solidFill>
                <a:latin typeface="+mn-lt"/>
              </a:rPr>
              <a:t>CONTEXTE </a:t>
            </a:r>
            <a:br>
              <a:rPr lang="fr-FR">
                <a:solidFill>
                  <a:srgbClr val="0070C0"/>
                </a:solidFill>
                <a:latin typeface="+mn-lt"/>
              </a:rPr>
            </a:br>
            <a:r>
              <a:rPr lang="fr-FR" sz="4000">
                <a:solidFill>
                  <a:srgbClr val="0070C0"/>
                </a:solidFill>
                <a:latin typeface="+mn-lt"/>
              </a:rPr>
              <a:t>RPS et Handicap Psychique : u</a:t>
            </a:r>
            <a:r>
              <a:rPr lang="fr-FR" sz="4000">
                <a:solidFill>
                  <a:srgbClr val="0070C0"/>
                </a:solidFill>
              </a:rPr>
              <a:t>ne frontière poreuse </a:t>
            </a:r>
            <a:br>
              <a:rPr lang="fr-FR" sz="4000">
                <a:solidFill>
                  <a:srgbClr val="0070C0"/>
                </a:solidFill>
                <a:latin typeface="+mn-lt"/>
              </a:rPr>
            </a:br>
            <a:endParaRPr lang="fr-FR" sz="4000">
              <a:solidFill>
                <a:srgbClr val="0070C0"/>
              </a:solidFill>
              <a:latin typeface="+mn-lt"/>
            </a:endParaRPr>
          </a:p>
        </p:txBody>
      </p:sp>
      <p:sp>
        <p:nvSpPr>
          <p:cNvPr id="3" name="Espace réservé du contenu 2"/>
          <p:cNvSpPr>
            <a:spLocks noGrp="1"/>
          </p:cNvSpPr>
          <p:nvPr>
            <p:ph idx="1"/>
          </p:nvPr>
        </p:nvSpPr>
        <p:spPr/>
        <p:txBody>
          <a:bodyPr>
            <a:normAutofit fontScale="92500" lnSpcReduction="10000"/>
          </a:bodyPr>
          <a:lstStyle/>
          <a:p>
            <a:r>
              <a:rPr lang="fr-FR">
                <a:solidFill>
                  <a:schemeClr val="tx2"/>
                </a:solidFill>
                <a:latin typeface="+mn-lt"/>
              </a:rPr>
              <a:t>Les risques psychosociaux (</a:t>
            </a:r>
            <a:r>
              <a:rPr lang="fr-FR" b="1">
                <a:solidFill>
                  <a:schemeClr val="tx2"/>
                </a:solidFill>
                <a:latin typeface="+mn-lt"/>
              </a:rPr>
              <a:t>RPS</a:t>
            </a:r>
            <a:r>
              <a:rPr lang="fr-FR">
                <a:solidFill>
                  <a:schemeClr val="tx2"/>
                </a:solidFill>
                <a:latin typeface="+mn-lt"/>
              </a:rPr>
              <a:t>) sont devenus à partir des années 2000 un phénomène de plus en plus présent dans le monde du travail.</a:t>
            </a:r>
          </a:p>
          <a:p>
            <a:r>
              <a:rPr lang="fr-FR">
                <a:solidFill>
                  <a:schemeClr val="tx2"/>
                </a:solidFill>
                <a:latin typeface="+mn-lt"/>
              </a:rPr>
              <a:t>Ils suscitent des interrogations sur </a:t>
            </a:r>
            <a:r>
              <a:rPr lang="fr-FR" b="1">
                <a:solidFill>
                  <a:schemeClr val="tx2"/>
                </a:solidFill>
                <a:latin typeface="+mn-lt"/>
              </a:rPr>
              <a:t>l’organisation du travail </a:t>
            </a:r>
            <a:r>
              <a:rPr lang="fr-FR">
                <a:solidFill>
                  <a:schemeClr val="tx2"/>
                </a:solidFill>
                <a:latin typeface="+mn-lt"/>
              </a:rPr>
              <a:t>et les </a:t>
            </a:r>
            <a:r>
              <a:rPr lang="fr-FR" b="1">
                <a:solidFill>
                  <a:schemeClr val="tx2"/>
                </a:solidFill>
                <a:latin typeface="+mn-lt"/>
              </a:rPr>
              <a:t>limites de l’individu</a:t>
            </a:r>
            <a:r>
              <a:rPr lang="fr-FR">
                <a:solidFill>
                  <a:schemeClr val="tx2"/>
                </a:solidFill>
                <a:latin typeface="+mn-lt"/>
              </a:rPr>
              <a:t>, la </a:t>
            </a:r>
            <a:r>
              <a:rPr lang="fr-FR" b="1">
                <a:solidFill>
                  <a:schemeClr val="tx2"/>
                </a:solidFill>
                <a:latin typeface="+mn-lt"/>
              </a:rPr>
              <a:t>frontière des RPS avec le handicap psychique est devenue poreuse</a:t>
            </a:r>
            <a:r>
              <a:rPr lang="fr-FR">
                <a:solidFill>
                  <a:schemeClr val="tx2"/>
                </a:solidFill>
                <a:latin typeface="+mn-lt"/>
              </a:rPr>
              <a:t>, en raison notamment des troubles durables qu’ils peuvent engendrer. </a:t>
            </a:r>
            <a:r>
              <a:rPr lang="fr-FR" sz="2200" i="1">
                <a:solidFill>
                  <a:schemeClr val="tx2"/>
                </a:solidFill>
                <a:latin typeface="+mn-lt"/>
              </a:rPr>
              <a:t>(source OMS) </a:t>
            </a:r>
          </a:p>
          <a:p>
            <a:r>
              <a:rPr lang="fr-FR" b="1">
                <a:solidFill>
                  <a:schemeClr val="tx2"/>
                </a:solidFill>
                <a:latin typeface="+mn-lt"/>
              </a:rPr>
              <a:t>L’accompagnement des entreprises</a:t>
            </a:r>
            <a:r>
              <a:rPr lang="fr-FR">
                <a:solidFill>
                  <a:schemeClr val="tx2"/>
                </a:solidFill>
                <a:latin typeface="+mn-lt"/>
              </a:rPr>
              <a:t>, </a:t>
            </a:r>
            <a:r>
              <a:rPr lang="fr-FR" b="1">
                <a:solidFill>
                  <a:schemeClr val="tx2"/>
                </a:solidFill>
                <a:latin typeface="+mn-lt"/>
              </a:rPr>
              <a:t>le rôle des acteurs</a:t>
            </a:r>
            <a:r>
              <a:rPr lang="fr-FR">
                <a:solidFill>
                  <a:schemeClr val="tx2"/>
                </a:solidFill>
                <a:latin typeface="+mn-lt"/>
              </a:rPr>
              <a:t>, </a:t>
            </a:r>
            <a:r>
              <a:rPr lang="fr-FR" b="1">
                <a:solidFill>
                  <a:schemeClr val="tx2"/>
                </a:solidFill>
                <a:latin typeface="+mn-lt"/>
              </a:rPr>
              <a:t>les voies d’une meilleure qualité de vie au travail </a:t>
            </a:r>
            <a:r>
              <a:rPr lang="fr-FR" b="1">
                <a:solidFill>
                  <a:srgbClr val="FF0000"/>
                </a:solidFill>
                <a:latin typeface="+mn-lt"/>
              </a:rPr>
              <a:t>empruntent</a:t>
            </a:r>
            <a:r>
              <a:rPr lang="fr-FR">
                <a:solidFill>
                  <a:srgbClr val="FF0000"/>
                </a:solidFill>
                <a:latin typeface="+mn-lt"/>
              </a:rPr>
              <a:t> ainsi beaucoup </a:t>
            </a:r>
            <a:r>
              <a:rPr lang="fr-FR" b="1">
                <a:solidFill>
                  <a:srgbClr val="FF0000"/>
                </a:solidFill>
                <a:latin typeface="+mn-lt"/>
              </a:rPr>
              <a:t>aux politiques déjà développées dans le champ du handicap</a:t>
            </a:r>
            <a:r>
              <a:rPr lang="fr-FR">
                <a:solidFill>
                  <a:schemeClr val="tx2"/>
                </a:solidFill>
                <a:latin typeface="+mn-lt"/>
              </a:rPr>
              <a:t>. </a:t>
            </a:r>
            <a:r>
              <a:rPr lang="fr-FR" sz="2200" i="1">
                <a:solidFill>
                  <a:schemeClr val="tx2"/>
                </a:solidFill>
                <a:latin typeface="+mn-lt"/>
              </a:rPr>
              <a:t>(source handicap, emploi et prévention)</a:t>
            </a:r>
          </a:p>
        </p:txBody>
      </p:sp>
    </p:spTree>
    <p:extLst>
      <p:ext uri="{BB962C8B-B14F-4D97-AF65-F5344CB8AC3E}">
        <p14:creationId xmlns:p14="http://schemas.microsoft.com/office/powerpoint/2010/main" val="21024392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88571" y="174812"/>
            <a:ext cx="11103429" cy="1304679"/>
          </a:xfrm>
        </p:spPr>
        <p:txBody>
          <a:bodyPr>
            <a:normAutofit/>
          </a:bodyPr>
          <a:lstStyle/>
          <a:p>
            <a:r>
              <a:rPr lang="fr-FR" sz="2800" dirty="0">
                <a:solidFill>
                  <a:srgbClr val="0070C0"/>
                </a:solidFill>
                <a:latin typeface="+mn-lt"/>
              </a:rPr>
              <a:t>LES ACTIONS DE LA MISSION HANDICAP</a:t>
            </a:r>
            <a:br>
              <a:rPr lang="fr-FR" sz="2800" dirty="0">
                <a:solidFill>
                  <a:srgbClr val="0070C0"/>
                </a:solidFill>
                <a:latin typeface="+mn-lt"/>
              </a:rPr>
            </a:br>
            <a:r>
              <a:rPr lang="fr-FR" sz="2800" dirty="0">
                <a:solidFill>
                  <a:srgbClr val="0070C0"/>
                </a:solidFill>
                <a:latin typeface="+mn-lt"/>
              </a:rPr>
              <a:t> SENSIBILISER LES MANAGERS À LA SANTÉ MENTALE 1/9 </a:t>
            </a:r>
            <a:endParaRPr lang="fr-FR" sz="2800" b="0" dirty="0">
              <a:solidFill>
                <a:srgbClr val="0070C0"/>
              </a:solidFill>
              <a:latin typeface="+mn-lt"/>
            </a:endParaRPr>
          </a:p>
        </p:txBody>
      </p:sp>
      <p:sp>
        <p:nvSpPr>
          <p:cNvPr id="3" name="Espace réservé du contenu 2"/>
          <p:cNvSpPr>
            <a:spLocks noGrp="1"/>
          </p:cNvSpPr>
          <p:nvPr>
            <p:ph idx="1"/>
          </p:nvPr>
        </p:nvSpPr>
        <p:spPr/>
        <p:txBody>
          <a:bodyPr>
            <a:normAutofit lnSpcReduction="10000"/>
          </a:bodyPr>
          <a:lstStyle/>
          <a:p>
            <a:r>
              <a:rPr lang="fr-FR" sz="2400">
                <a:solidFill>
                  <a:schemeClr val="tx2"/>
                </a:solidFill>
                <a:latin typeface="+mn-lt"/>
              </a:rPr>
              <a:t>En novembre 2019, Université Côte d’Azur a organisé une </a:t>
            </a:r>
            <a:r>
              <a:rPr lang="fr-FR" sz="2400" b="1">
                <a:solidFill>
                  <a:schemeClr val="tx2"/>
                </a:solidFill>
                <a:latin typeface="+mn-lt"/>
              </a:rPr>
              <a:t>vaste campagne de sensibilisation au handicap</a:t>
            </a:r>
            <a:r>
              <a:rPr lang="fr-FR" sz="2400">
                <a:solidFill>
                  <a:schemeClr val="tx2"/>
                </a:solidFill>
                <a:latin typeface="+mn-lt"/>
              </a:rPr>
              <a:t> </a:t>
            </a:r>
            <a:r>
              <a:rPr lang="fr-FR" sz="2400" b="1">
                <a:solidFill>
                  <a:schemeClr val="tx2"/>
                </a:solidFill>
                <a:latin typeface="+mn-lt"/>
              </a:rPr>
              <a:t>psychique et à la santé mentale</a:t>
            </a:r>
            <a:r>
              <a:rPr lang="fr-FR" sz="2400">
                <a:solidFill>
                  <a:schemeClr val="tx2"/>
                </a:solidFill>
                <a:latin typeface="+mn-lt"/>
              </a:rPr>
              <a:t> à destination de l’ensemble de ses managers avec </a:t>
            </a:r>
            <a:r>
              <a:rPr lang="fr-FR" sz="2400">
                <a:solidFill>
                  <a:schemeClr val="tx2"/>
                </a:solidFill>
                <a:latin typeface="+mn-lt"/>
                <a:hlinkClick r:id="rId2"/>
              </a:rPr>
              <a:t>Clubhouse France</a:t>
            </a:r>
            <a:r>
              <a:rPr lang="fr-FR" sz="2400">
                <a:solidFill>
                  <a:schemeClr val="tx2"/>
                </a:solidFill>
                <a:latin typeface="+mn-lt"/>
              </a:rPr>
              <a:t>.</a:t>
            </a:r>
          </a:p>
          <a:p>
            <a:r>
              <a:rPr lang="fr-FR" sz="2400">
                <a:solidFill>
                  <a:schemeClr val="tx2"/>
                </a:solidFill>
                <a:latin typeface="+mn-lt"/>
              </a:rPr>
              <a:t>Dans ce cadre, se sont déroulées </a:t>
            </a:r>
            <a:r>
              <a:rPr lang="fr-FR" sz="2400" b="1">
                <a:solidFill>
                  <a:schemeClr val="tx2"/>
                </a:solidFill>
                <a:latin typeface="+mn-lt"/>
              </a:rPr>
              <a:t>trois journées de sensibilisation</a:t>
            </a:r>
            <a:r>
              <a:rPr lang="fr-FR" sz="2400">
                <a:solidFill>
                  <a:schemeClr val="tx2"/>
                </a:solidFill>
                <a:latin typeface="+mn-lt"/>
              </a:rPr>
              <a:t>, de co-construction autour du thème « </a:t>
            </a:r>
            <a:r>
              <a:rPr lang="fr-FR" sz="2400" b="1">
                <a:solidFill>
                  <a:schemeClr val="tx2"/>
                </a:solidFill>
                <a:latin typeface="+mn-lt"/>
              </a:rPr>
              <a:t>Promouvoir la santé mentale au travail, quelle posture managériale ?</a:t>
            </a:r>
            <a:r>
              <a:rPr lang="fr-FR" sz="2400">
                <a:solidFill>
                  <a:schemeClr val="tx2"/>
                </a:solidFill>
                <a:latin typeface="+mn-lt"/>
              </a:rPr>
              <a:t> »</a:t>
            </a:r>
          </a:p>
          <a:p>
            <a:r>
              <a:rPr lang="fr-FR" sz="2400" b="1">
                <a:solidFill>
                  <a:schemeClr val="tx2"/>
                </a:solidFill>
                <a:latin typeface="+mn-lt"/>
              </a:rPr>
              <a:t>La santé mentale </a:t>
            </a:r>
            <a:r>
              <a:rPr lang="fr-FR" sz="2400">
                <a:solidFill>
                  <a:schemeClr val="tx2"/>
                </a:solidFill>
                <a:latin typeface="+mn-lt"/>
              </a:rPr>
              <a:t>dans les organisations touche à la fois au sujet des </a:t>
            </a:r>
            <a:r>
              <a:rPr lang="fr-FR" sz="2400" b="1">
                <a:solidFill>
                  <a:schemeClr val="tx2"/>
                </a:solidFill>
                <a:latin typeface="+mn-lt"/>
              </a:rPr>
              <a:t>troubles psychiques</a:t>
            </a:r>
            <a:r>
              <a:rPr lang="fr-FR" sz="2400">
                <a:solidFill>
                  <a:schemeClr val="tx2"/>
                </a:solidFill>
                <a:latin typeface="+mn-lt"/>
              </a:rPr>
              <a:t> (qui peuvent déclencher un handicap psychique et amener la personne à déclarer une RQTH) mais également à la question de </a:t>
            </a:r>
            <a:r>
              <a:rPr lang="fr-FR" sz="2400" b="1">
                <a:solidFill>
                  <a:schemeClr val="tx2"/>
                </a:solidFill>
                <a:latin typeface="+mn-lt"/>
              </a:rPr>
              <a:t>la souffrance psychique déclenchée ou amplifiée par le milieu professionnel</a:t>
            </a:r>
            <a:r>
              <a:rPr lang="fr-FR" sz="2400">
                <a:solidFill>
                  <a:schemeClr val="tx2"/>
                </a:solidFill>
                <a:latin typeface="+mn-lt"/>
              </a:rPr>
              <a:t>.</a:t>
            </a:r>
          </a:p>
          <a:p>
            <a:endParaRPr lang="fr-FR" sz="2400" b="1">
              <a:solidFill>
                <a:schemeClr val="tx2"/>
              </a:solidFill>
              <a:latin typeface="+mn-lt"/>
            </a:endParaRPr>
          </a:p>
          <a:p>
            <a:endParaRPr lang="fr-FR" sz="2000">
              <a:solidFill>
                <a:schemeClr val="tx2"/>
              </a:solidFill>
              <a:latin typeface="+mn-lt"/>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106" y="2519830"/>
            <a:ext cx="1982692" cy="1769782"/>
          </a:xfrm>
          <a:prstGeom prst="rect">
            <a:avLst/>
          </a:prstGeom>
        </p:spPr>
      </p:pic>
    </p:spTree>
    <p:extLst>
      <p:ext uri="{BB962C8B-B14F-4D97-AF65-F5344CB8AC3E}">
        <p14:creationId xmlns:p14="http://schemas.microsoft.com/office/powerpoint/2010/main" val="15744612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68544" y="367646"/>
            <a:ext cx="9144000" cy="1111846"/>
          </a:xfrm>
        </p:spPr>
        <p:txBody>
          <a:bodyPr>
            <a:normAutofit/>
          </a:bodyPr>
          <a:lstStyle/>
          <a:p>
            <a:r>
              <a:rPr lang="fr-FR" sz="2800">
                <a:solidFill>
                  <a:srgbClr val="0070C0"/>
                </a:solidFill>
                <a:latin typeface="+mn-lt"/>
              </a:rPr>
              <a:t>UN LIVRABLE SUR LA SANTÉ MENTALE = OUTIL RH</a:t>
            </a:r>
          </a:p>
        </p:txBody>
      </p:sp>
      <p:sp>
        <p:nvSpPr>
          <p:cNvPr id="3" name="Espace réservé du contenu 2"/>
          <p:cNvSpPr>
            <a:spLocks noGrp="1"/>
          </p:cNvSpPr>
          <p:nvPr>
            <p:ph idx="1"/>
          </p:nvPr>
        </p:nvSpPr>
        <p:spPr>
          <a:xfrm>
            <a:off x="2209798" y="1651819"/>
            <a:ext cx="9144001" cy="4396311"/>
          </a:xfrm>
        </p:spPr>
        <p:txBody>
          <a:bodyPr>
            <a:noAutofit/>
          </a:bodyPr>
          <a:lstStyle/>
          <a:p>
            <a:r>
              <a:rPr lang="fr-FR" sz="2000" u="sng">
                <a:hlinkClick r:id="rId2"/>
              </a:rPr>
              <a:t>https://www.clubhousefrance.org/campagne-handicap-sante-mentale-UCA/</a:t>
            </a:r>
            <a:endParaRPr lang="fr-FR" sz="2000"/>
          </a:p>
          <a:p>
            <a:r>
              <a:rPr lang="fr-FR" sz="2000" b="1">
                <a:solidFill>
                  <a:schemeClr val="tx2"/>
                </a:solidFill>
                <a:latin typeface="+mn-lt"/>
              </a:rPr>
              <a:t>Ce livrable</a:t>
            </a:r>
            <a:r>
              <a:rPr lang="fr-FR" sz="2000">
                <a:solidFill>
                  <a:schemeClr val="tx2"/>
                </a:solidFill>
                <a:latin typeface="+mn-lt"/>
              </a:rPr>
              <a:t> est </a:t>
            </a:r>
            <a:r>
              <a:rPr lang="fr-FR" sz="2000" b="1">
                <a:solidFill>
                  <a:schemeClr val="tx2"/>
                </a:solidFill>
                <a:latin typeface="+mn-lt"/>
              </a:rPr>
              <a:t>issu des échanges des groupes de travail </a:t>
            </a:r>
            <a:r>
              <a:rPr lang="fr-FR" sz="2000">
                <a:solidFill>
                  <a:schemeClr val="tx2"/>
                </a:solidFill>
                <a:latin typeface="+mn-lt"/>
              </a:rPr>
              <a:t>qui se sont déroulés </a:t>
            </a:r>
            <a:r>
              <a:rPr lang="fr-FR" sz="2000" b="1">
                <a:solidFill>
                  <a:schemeClr val="tx2"/>
                </a:solidFill>
                <a:latin typeface="+mn-lt"/>
              </a:rPr>
              <a:t>pendant la campagne « Le Handicap comme vous ne l’avez jamais imaginé ».</a:t>
            </a:r>
            <a:endParaRPr lang="fr-FR" sz="2000">
              <a:solidFill>
                <a:schemeClr val="tx2"/>
              </a:solidFill>
              <a:latin typeface="+mn-lt"/>
            </a:endParaRPr>
          </a:p>
          <a:p>
            <a:r>
              <a:rPr lang="fr-FR" sz="2000" b="1">
                <a:solidFill>
                  <a:schemeClr val="tx2"/>
                </a:solidFill>
                <a:latin typeface="+mn-lt"/>
              </a:rPr>
              <a:t>Une soixantaine de personnels de l’Université  (Directeurs de services, d’Unités de Recherche, Enseignants/Chercheurs, Encadrants…) ont participé en novembre 2019 </a:t>
            </a:r>
            <a:r>
              <a:rPr lang="fr-FR" sz="2000">
                <a:solidFill>
                  <a:schemeClr val="tx2"/>
                </a:solidFill>
                <a:latin typeface="+mn-lt"/>
              </a:rPr>
              <a:t>avec les intervenantes de </a:t>
            </a:r>
            <a:r>
              <a:rPr lang="fr-FR" sz="2000" b="1">
                <a:solidFill>
                  <a:schemeClr val="tx2"/>
                </a:solidFill>
                <a:latin typeface="+mn-lt"/>
              </a:rPr>
              <a:t>Clubhouse France</a:t>
            </a:r>
            <a:r>
              <a:rPr lang="fr-FR" sz="2000">
                <a:solidFill>
                  <a:schemeClr val="tx2"/>
                </a:solidFill>
                <a:latin typeface="+mn-lt"/>
              </a:rPr>
              <a:t> aux trois sessions de </a:t>
            </a:r>
            <a:r>
              <a:rPr lang="fr-FR" sz="2000" b="1">
                <a:solidFill>
                  <a:schemeClr val="tx2"/>
                </a:solidFill>
                <a:latin typeface="+mn-lt"/>
              </a:rPr>
              <a:t>sensibilisation « Santé mentale, quelle posture managériale ? ».</a:t>
            </a:r>
            <a:endParaRPr lang="fr-FR" sz="2000">
              <a:solidFill>
                <a:schemeClr val="tx2"/>
              </a:solidFill>
              <a:latin typeface="+mn-lt"/>
            </a:endParaRPr>
          </a:p>
          <a:p>
            <a:r>
              <a:rPr lang="fr-FR" sz="2000">
                <a:solidFill>
                  <a:schemeClr val="tx2"/>
                </a:solidFill>
                <a:latin typeface="+mn-lt"/>
              </a:rPr>
              <a:t>Rédigé sous la forme d’un rapport d’étonnement,  il fournit un contenu d’un </a:t>
            </a:r>
            <a:r>
              <a:rPr lang="fr-FR" sz="2000" b="1">
                <a:solidFill>
                  <a:schemeClr val="tx2"/>
                </a:solidFill>
                <a:latin typeface="+mn-lt"/>
              </a:rPr>
              <a:t>livret de sensibilisation sur le thème de la santé mentale, handicap psychique et emploi</a:t>
            </a:r>
            <a:r>
              <a:rPr lang="fr-FR" sz="2000">
                <a:solidFill>
                  <a:schemeClr val="tx2"/>
                </a:solidFill>
                <a:latin typeface="+mn-lt"/>
              </a:rPr>
              <a:t>.</a:t>
            </a:r>
          </a:p>
          <a:p>
            <a:r>
              <a:rPr lang="fr-FR" sz="2000" b="1">
                <a:solidFill>
                  <a:schemeClr val="tx2"/>
                </a:solidFill>
                <a:latin typeface="+mn-lt"/>
              </a:rPr>
              <a:t>Ce livrable, véritable outil de sensibilisation en direction de nos agents, collaborateurs, responsables et chefs de services, </a:t>
            </a:r>
            <a:r>
              <a:rPr lang="fr-FR" sz="2000">
                <a:solidFill>
                  <a:schemeClr val="tx2"/>
                </a:solidFill>
                <a:latin typeface="+mn-lt"/>
              </a:rPr>
              <a:t>reprend les thématiques évoquées lors des sessions ainsi que des pistes de solutions via des plans d’actions.</a:t>
            </a:r>
          </a:p>
          <a:p>
            <a:r>
              <a:rPr lang="fr-FR" sz="2000" b="1">
                <a:solidFill>
                  <a:schemeClr val="tx2"/>
                </a:solidFill>
                <a:latin typeface="+mn-lt"/>
              </a:rPr>
              <a:t>Il est aussi adapté à la situation CoViD-19 actuelle et ses répercussions psychologiques sur la santé des personnels de l’Université.</a:t>
            </a:r>
            <a:endParaRPr lang="fr-FR" sz="2000">
              <a:solidFill>
                <a:schemeClr val="tx2"/>
              </a:solidFill>
              <a:latin typeface="+mn-lt"/>
            </a:endParaRPr>
          </a:p>
        </p:txBody>
      </p:sp>
      <p:pic>
        <p:nvPicPr>
          <p:cNvPr id="7" name="Espace réservé du contenu 6"/>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119921" y="3290306"/>
            <a:ext cx="2089878" cy="951909"/>
          </a:xfrm>
        </p:spPr>
      </p:pic>
      <p:sp>
        <p:nvSpPr>
          <p:cNvPr id="9" name="ZoneTexte 8"/>
          <p:cNvSpPr txBox="1"/>
          <p:nvPr/>
        </p:nvSpPr>
        <p:spPr>
          <a:xfrm>
            <a:off x="4796852" y="6355830"/>
            <a:ext cx="184731" cy="369332"/>
          </a:xfrm>
          <a:prstGeom prst="rect">
            <a:avLst/>
          </a:prstGeom>
          <a:noFill/>
        </p:spPr>
        <p:txBody>
          <a:bodyPr wrap="none" rtlCol="0">
            <a:spAutoFit/>
          </a:bodyPr>
          <a:lstStyle/>
          <a:p>
            <a:endParaRPr lang="fr-FR"/>
          </a:p>
        </p:txBody>
      </p:sp>
    </p:spTree>
    <p:extLst>
      <p:ext uri="{BB962C8B-B14F-4D97-AF65-F5344CB8AC3E}">
        <p14:creationId xmlns:p14="http://schemas.microsoft.com/office/powerpoint/2010/main" val="11686075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03948" y="314794"/>
            <a:ext cx="10478124" cy="1164698"/>
          </a:xfrm>
        </p:spPr>
        <p:txBody>
          <a:bodyPr>
            <a:normAutofit/>
          </a:bodyPr>
          <a:lstStyle/>
          <a:p>
            <a:r>
              <a:rPr lang="fr-FR" sz="2800" dirty="0">
                <a:solidFill>
                  <a:srgbClr val="0070C0"/>
                </a:solidFill>
                <a:latin typeface="+mn-lt"/>
              </a:rPr>
              <a:t>LES ACTIONS DE LA MISSION HANDICAP</a:t>
            </a:r>
            <a:br>
              <a:rPr lang="fr-FR" sz="2800" dirty="0">
                <a:solidFill>
                  <a:srgbClr val="0070C0"/>
                </a:solidFill>
                <a:latin typeface="+mn-lt"/>
              </a:rPr>
            </a:br>
            <a:r>
              <a:rPr lang="fr-FR" sz="2800" dirty="0">
                <a:solidFill>
                  <a:srgbClr val="0070C0"/>
                </a:solidFill>
                <a:latin typeface="+mn-lt"/>
              </a:rPr>
              <a:t> SENSIBILISER LES MANAGERS À LA SANTÉ MENTALE 2/9 </a:t>
            </a:r>
            <a:endParaRPr lang="fr-FR" sz="2800" b="0" dirty="0">
              <a:latin typeface="+mn-lt"/>
            </a:endParaRPr>
          </a:p>
        </p:txBody>
      </p:sp>
      <p:sp>
        <p:nvSpPr>
          <p:cNvPr id="3" name="Espace réservé du contenu 2"/>
          <p:cNvSpPr>
            <a:spLocks noGrp="1"/>
          </p:cNvSpPr>
          <p:nvPr>
            <p:ph idx="1"/>
          </p:nvPr>
        </p:nvSpPr>
        <p:spPr/>
        <p:txBody>
          <a:bodyPr/>
          <a:lstStyle/>
          <a:p>
            <a:pPr>
              <a:buFont typeface="Wingdings" panose="05000000000000000000" pitchFamily="2" charset="2"/>
              <a:buChar char="Ø"/>
            </a:pPr>
            <a:r>
              <a:rPr lang="fr-FR" b="1">
                <a:solidFill>
                  <a:srgbClr val="FF0000"/>
                </a:solidFill>
                <a:latin typeface="+mn-lt"/>
              </a:rPr>
              <a:t> S</a:t>
            </a:r>
            <a:r>
              <a:rPr lang="fr-FR">
                <a:solidFill>
                  <a:schemeClr val="tx2"/>
                </a:solidFill>
                <a:latin typeface="+mn-lt"/>
              </a:rPr>
              <a:t>anté mentale, Troubles psychiques, Souffrance au travail, des termes à définir</a:t>
            </a:r>
          </a:p>
          <a:p>
            <a:pPr>
              <a:buFont typeface="Wingdings" panose="05000000000000000000" pitchFamily="2" charset="2"/>
              <a:buChar char="Ø"/>
            </a:pPr>
            <a:r>
              <a:rPr lang="fr-FR" b="1">
                <a:solidFill>
                  <a:srgbClr val="FF0000"/>
                </a:solidFill>
                <a:latin typeface="+mn-lt"/>
              </a:rPr>
              <a:t> E</a:t>
            </a:r>
            <a:r>
              <a:rPr lang="fr-FR">
                <a:solidFill>
                  <a:schemeClr val="tx2"/>
                </a:solidFill>
                <a:latin typeface="+mn-lt"/>
              </a:rPr>
              <a:t>n parler pour faire tomber l’obstacle des idées reçues</a:t>
            </a:r>
          </a:p>
          <a:p>
            <a:pPr>
              <a:buFont typeface="Wingdings" panose="05000000000000000000" pitchFamily="2" charset="2"/>
              <a:buChar char="Ø"/>
            </a:pPr>
            <a:r>
              <a:rPr lang="fr-FR" b="1">
                <a:solidFill>
                  <a:srgbClr val="FF0000"/>
                </a:solidFill>
                <a:latin typeface="+mn-lt"/>
              </a:rPr>
              <a:t> Q</a:t>
            </a:r>
            <a:r>
              <a:rPr lang="fr-FR">
                <a:solidFill>
                  <a:schemeClr val="tx2"/>
                </a:solidFill>
                <a:latin typeface="+mn-lt"/>
              </a:rPr>
              <a:t>uelques chiffres</a:t>
            </a:r>
          </a:p>
          <a:p>
            <a:pPr>
              <a:buFont typeface="Wingdings" panose="05000000000000000000" pitchFamily="2" charset="2"/>
              <a:buChar char="Ø"/>
            </a:pPr>
            <a:r>
              <a:rPr lang="fr-FR" b="1">
                <a:solidFill>
                  <a:srgbClr val="FF0000"/>
                </a:solidFill>
                <a:latin typeface="+mn-lt"/>
              </a:rPr>
              <a:t> A</a:t>
            </a:r>
            <a:r>
              <a:rPr lang="fr-FR">
                <a:solidFill>
                  <a:schemeClr val="tx2"/>
                </a:solidFill>
                <a:latin typeface="+mn-lt"/>
              </a:rPr>
              <a:t>ccompagner dans l’emploi</a:t>
            </a:r>
          </a:p>
          <a:p>
            <a:pPr>
              <a:buFont typeface="Wingdings" panose="05000000000000000000" pitchFamily="2" charset="2"/>
              <a:buChar char="Ø"/>
            </a:pPr>
            <a:r>
              <a:rPr lang="fr-FR" b="1">
                <a:solidFill>
                  <a:srgbClr val="FF0000"/>
                </a:solidFill>
                <a:latin typeface="+mn-lt"/>
              </a:rPr>
              <a:t> F</a:t>
            </a:r>
            <a:r>
              <a:rPr lang="fr-FR">
                <a:solidFill>
                  <a:schemeClr val="tx2"/>
                </a:solidFill>
                <a:latin typeface="+mn-lt"/>
              </a:rPr>
              <a:t>aire appel aux relais internes de l’Université</a:t>
            </a:r>
          </a:p>
          <a:p>
            <a:pPr>
              <a:buFont typeface="Wingdings" panose="05000000000000000000" pitchFamily="2" charset="2"/>
              <a:buChar char="Ø"/>
            </a:pPr>
            <a:r>
              <a:rPr lang="fr-FR" b="1">
                <a:solidFill>
                  <a:schemeClr val="tx2"/>
                </a:solidFill>
                <a:latin typeface="+mn-lt"/>
              </a:rPr>
              <a:t> </a:t>
            </a:r>
            <a:r>
              <a:rPr lang="fr-FR">
                <a:solidFill>
                  <a:schemeClr val="tx2"/>
                </a:solidFill>
                <a:latin typeface="+mn-lt"/>
              </a:rPr>
              <a:t>Attentes et Enseignements à l’issue des trois journées de sensibilisation</a:t>
            </a:r>
          </a:p>
        </p:txBody>
      </p:sp>
    </p:spTree>
    <p:extLst>
      <p:ext uri="{BB962C8B-B14F-4D97-AF65-F5344CB8AC3E}">
        <p14:creationId xmlns:p14="http://schemas.microsoft.com/office/powerpoint/2010/main" val="14510218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94084" y="374754"/>
            <a:ext cx="10658007" cy="1104737"/>
          </a:xfrm>
        </p:spPr>
        <p:txBody>
          <a:bodyPr>
            <a:normAutofit/>
          </a:bodyPr>
          <a:lstStyle/>
          <a:p>
            <a:r>
              <a:rPr lang="fr-FR" sz="2800" dirty="0">
                <a:solidFill>
                  <a:srgbClr val="0070C0"/>
                </a:solidFill>
                <a:latin typeface="+mn-lt"/>
              </a:rPr>
              <a:t>LES ACTIONS DE LA MISSION HANDICAP</a:t>
            </a:r>
            <a:br>
              <a:rPr lang="fr-FR" sz="2800" dirty="0">
                <a:solidFill>
                  <a:srgbClr val="0070C0"/>
                </a:solidFill>
                <a:latin typeface="+mn-lt"/>
              </a:rPr>
            </a:br>
            <a:r>
              <a:rPr lang="fr-FR" sz="2800" dirty="0">
                <a:solidFill>
                  <a:srgbClr val="0070C0"/>
                </a:solidFill>
                <a:latin typeface="+mn-lt"/>
              </a:rPr>
              <a:t> SENSIBILISER LES MANAGERS À LA SANTÉ MENTALE 3/9 </a:t>
            </a:r>
            <a:endParaRPr lang="fr-FR" sz="2800" b="0" dirty="0">
              <a:latin typeface="+mn-lt"/>
            </a:endParaRPr>
          </a:p>
        </p:txBody>
      </p:sp>
      <p:sp>
        <p:nvSpPr>
          <p:cNvPr id="3" name="Espace réservé du contenu 2"/>
          <p:cNvSpPr>
            <a:spLocks noGrp="1"/>
          </p:cNvSpPr>
          <p:nvPr>
            <p:ph idx="1"/>
          </p:nvPr>
        </p:nvSpPr>
        <p:spPr>
          <a:xfrm>
            <a:off x="2399071" y="1825625"/>
            <a:ext cx="8954728" cy="4222505"/>
          </a:xfrm>
        </p:spPr>
        <p:txBody>
          <a:bodyPr>
            <a:normAutofit/>
          </a:bodyPr>
          <a:lstStyle/>
          <a:p>
            <a:r>
              <a:rPr lang="fr-FR" b="1">
                <a:solidFill>
                  <a:schemeClr val="tx2"/>
                </a:solidFill>
                <a:latin typeface="+mn-lt"/>
              </a:rPr>
              <a:t>« Il n’y a pas de santé sans santé mentale. »</a:t>
            </a:r>
            <a:r>
              <a:rPr lang="fr-FR">
                <a:solidFill>
                  <a:schemeClr val="tx2"/>
                </a:solidFill>
                <a:latin typeface="+mn-lt"/>
              </a:rPr>
              <a:t> </a:t>
            </a:r>
            <a:r>
              <a:rPr lang="fr-FR" sz="2000" i="1">
                <a:solidFill>
                  <a:schemeClr val="tx2"/>
                </a:solidFill>
                <a:latin typeface="+mn-lt"/>
              </a:rPr>
              <a:t>(OMS)</a:t>
            </a:r>
          </a:p>
          <a:p>
            <a:pPr marL="0" indent="0">
              <a:buNone/>
            </a:pPr>
            <a:r>
              <a:rPr lang="fr-FR" sz="2000" i="1">
                <a:solidFill>
                  <a:schemeClr val="tx2"/>
                </a:solidFill>
                <a:latin typeface="+mn-lt"/>
              </a:rPr>
              <a:t>La santé mentale n’est pas l’absence de souffrances psychologiques, elle repose sur la capacité d’un individu à trouver un équilibre entre ses ressources intérieures et extérieures et les obstacles qu’il va rencontrer, susceptibles de porter atteinte à sa santé psychique.</a:t>
            </a:r>
          </a:p>
          <a:p>
            <a:r>
              <a:rPr lang="fr-FR" b="1">
                <a:solidFill>
                  <a:schemeClr val="tx2"/>
                </a:solidFill>
                <a:latin typeface="+mn-lt"/>
              </a:rPr>
              <a:t>Troubles Psychiques</a:t>
            </a:r>
          </a:p>
          <a:p>
            <a:pPr marL="0" indent="0">
              <a:buNone/>
            </a:pPr>
            <a:r>
              <a:rPr lang="fr-FR" sz="2000" i="1">
                <a:solidFill>
                  <a:schemeClr val="tx2"/>
                </a:solidFill>
                <a:latin typeface="+mn-lt"/>
              </a:rPr>
              <a:t>Ils désignent la perte de cet équilibre au point de développer des symptômes douloureux voire handicapants qui empêchent la personne de fonctionner de façon satisfaisante dans sa vie professionnelle et personnelle.</a:t>
            </a:r>
          </a:p>
          <a:p>
            <a:pPr marL="0" indent="0" algn="ctr">
              <a:buNone/>
            </a:pPr>
            <a:r>
              <a:rPr lang="fr-FR" sz="2000" b="1">
                <a:solidFill>
                  <a:srgbClr val="FF0000"/>
                </a:solidFill>
                <a:latin typeface="+mn-lt"/>
              </a:rPr>
              <a:t>Bipolarité - Schizophrénie </a:t>
            </a:r>
            <a:r>
              <a:rPr lang="mr-IN" sz="2000" b="1">
                <a:solidFill>
                  <a:srgbClr val="FF0000"/>
                </a:solidFill>
                <a:latin typeface="+mn-lt"/>
              </a:rPr>
              <a:t>–</a:t>
            </a:r>
            <a:r>
              <a:rPr lang="fr-FR" sz="2000" b="1">
                <a:solidFill>
                  <a:srgbClr val="FF0000"/>
                </a:solidFill>
                <a:latin typeface="+mn-lt"/>
              </a:rPr>
              <a:t> Dépression chronique </a:t>
            </a:r>
            <a:r>
              <a:rPr lang="mr-IN" sz="2000" b="1">
                <a:solidFill>
                  <a:srgbClr val="FF0000"/>
                </a:solidFill>
                <a:latin typeface="+mn-lt"/>
              </a:rPr>
              <a:t>–</a:t>
            </a:r>
            <a:r>
              <a:rPr lang="fr-FR" sz="2000" b="1">
                <a:solidFill>
                  <a:srgbClr val="FF0000"/>
                </a:solidFill>
                <a:latin typeface="+mn-lt"/>
              </a:rPr>
              <a:t> Troubles anxieux ... </a:t>
            </a:r>
          </a:p>
          <a:p>
            <a:pPr marL="0" indent="0" algn="ctr">
              <a:buNone/>
            </a:pPr>
            <a:r>
              <a:rPr lang="fr-FR" sz="2400" b="1" i="1">
                <a:latin typeface="+mn-lt"/>
              </a:rPr>
              <a:t>Winston Churchill appelait son trouble bipolaire "chien noir".</a:t>
            </a:r>
          </a:p>
        </p:txBody>
      </p:sp>
      <p:pic>
        <p:nvPicPr>
          <p:cNvPr id="5" name="Espace réservé du contenu 4"/>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116173" y="1825624"/>
            <a:ext cx="2093625" cy="2111253"/>
          </a:xfr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73" y="4070165"/>
            <a:ext cx="2093625" cy="1977966"/>
          </a:xfrm>
          <a:prstGeom prst="rect">
            <a:avLst/>
          </a:prstGeom>
        </p:spPr>
      </p:pic>
      <p:sp>
        <p:nvSpPr>
          <p:cNvPr id="4" name="ZoneTexte 3"/>
          <p:cNvSpPr txBox="1"/>
          <p:nvPr/>
        </p:nvSpPr>
        <p:spPr>
          <a:xfrm>
            <a:off x="6018835" y="6435524"/>
            <a:ext cx="184731" cy="369332"/>
          </a:xfrm>
          <a:prstGeom prst="rect">
            <a:avLst/>
          </a:prstGeom>
          <a:noFill/>
        </p:spPr>
        <p:txBody>
          <a:bodyPr wrap="none" rtlCol="0">
            <a:spAutoFit/>
          </a:bodyPr>
          <a:lstStyle/>
          <a:p>
            <a:endParaRPr lang="fr-FR"/>
          </a:p>
        </p:txBody>
      </p:sp>
    </p:spTree>
    <p:extLst>
      <p:ext uri="{BB962C8B-B14F-4D97-AF65-F5344CB8AC3E}">
        <p14:creationId xmlns:p14="http://schemas.microsoft.com/office/powerpoint/2010/main" val="5767703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69234" y="254834"/>
            <a:ext cx="10837888" cy="1224658"/>
          </a:xfrm>
        </p:spPr>
        <p:txBody>
          <a:bodyPr>
            <a:normAutofit/>
          </a:bodyPr>
          <a:lstStyle/>
          <a:p>
            <a:r>
              <a:rPr lang="fr-FR" sz="2800" dirty="0">
                <a:solidFill>
                  <a:srgbClr val="0070C0"/>
                </a:solidFill>
                <a:latin typeface="+mn-lt"/>
              </a:rPr>
              <a:t>LES ACTIONS DE LA MISSION HANDICAP</a:t>
            </a:r>
            <a:br>
              <a:rPr lang="fr-FR" sz="2800" dirty="0">
                <a:solidFill>
                  <a:srgbClr val="0070C0"/>
                </a:solidFill>
                <a:latin typeface="+mn-lt"/>
              </a:rPr>
            </a:br>
            <a:r>
              <a:rPr lang="fr-FR" sz="2800" dirty="0">
                <a:solidFill>
                  <a:srgbClr val="0070C0"/>
                </a:solidFill>
                <a:latin typeface="+mn-lt"/>
              </a:rPr>
              <a:t> SENSIBILISER LES MANAGERS À LA SANTÉ MENTALE 4/9</a:t>
            </a:r>
            <a:endParaRPr lang="fr-FR" sz="2800" dirty="0">
              <a:latin typeface="+mn-lt"/>
            </a:endParaRPr>
          </a:p>
        </p:txBody>
      </p:sp>
      <p:sp>
        <p:nvSpPr>
          <p:cNvPr id="3" name="Espace réservé du contenu 2"/>
          <p:cNvSpPr>
            <a:spLocks noGrp="1"/>
          </p:cNvSpPr>
          <p:nvPr>
            <p:ph idx="1"/>
          </p:nvPr>
        </p:nvSpPr>
        <p:spPr/>
        <p:txBody>
          <a:bodyPr/>
          <a:lstStyle/>
          <a:p>
            <a:pPr algn="ctr"/>
            <a:r>
              <a:rPr lang="fr-FR">
                <a:solidFill>
                  <a:schemeClr val="tx2"/>
                </a:solidFill>
                <a:latin typeface="+mn-lt"/>
              </a:rPr>
              <a:t>Dans le cadre professionnel, les personnes concernées par ces troubles, bien que possédant des compétences réelles, peuvent être plus sensibles au </a:t>
            </a:r>
            <a:r>
              <a:rPr lang="fr-FR">
                <a:latin typeface="+mn-lt"/>
              </a:rPr>
              <a:t>:</a:t>
            </a:r>
          </a:p>
        </p:txBody>
      </p:sp>
      <p:graphicFrame>
        <p:nvGraphicFramePr>
          <p:cNvPr id="8" name="Diagramme 7"/>
          <p:cNvGraphicFramePr/>
          <p:nvPr/>
        </p:nvGraphicFramePr>
        <p:xfrm>
          <a:off x="2338466" y="3028013"/>
          <a:ext cx="9143999" cy="26682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496472"/>
            <a:ext cx="3837482" cy="1714500"/>
          </a:xfrm>
          <a:prstGeom prst="rect">
            <a:avLst/>
          </a:prstGeom>
        </p:spPr>
      </p:pic>
    </p:spTree>
    <p:extLst>
      <p:ext uri="{BB962C8B-B14F-4D97-AF65-F5344CB8AC3E}">
        <p14:creationId xmlns:p14="http://schemas.microsoft.com/office/powerpoint/2010/main" val="9850314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29193" y="209862"/>
            <a:ext cx="10792917" cy="1269629"/>
          </a:xfrm>
        </p:spPr>
        <p:txBody>
          <a:bodyPr>
            <a:normAutofit/>
          </a:bodyPr>
          <a:lstStyle/>
          <a:p>
            <a:r>
              <a:rPr lang="fr-FR" sz="2800" dirty="0">
                <a:solidFill>
                  <a:srgbClr val="0070C0"/>
                </a:solidFill>
                <a:latin typeface="+mn-lt"/>
              </a:rPr>
              <a:t>LES ACTIONS DE LA MISSION HANDICAP</a:t>
            </a:r>
            <a:br>
              <a:rPr lang="fr-FR" sz="2800" dirty="0">
                <a:solidFill>
                  <a:srgbClr val="0070C0"/>
                </a:solidFill>
                <a:latin typeface="+mn-lt"/>
              </a:rPr>
            </a:br>
            <a:r>
              <a:rPr lang="fr-FR" sz="2800" dirty="0">
                <a:solidFill>
                  <a:srgbClr val="0070C0"/>
                </a:solidFill>
                <a:latin typeface="+mn-lt"/>
              </a:rPr>
              <a:t> SENSIBILISER LES MANAGERS À LA SANTÉ MENTALE 5/9</a:t>
            </a:r>
            <a:endParaRPr lang="fr-FR" sz="2800" dirty="0">
              <a:latin typeface="+mn-lt"/>
            </a:endParaRPr>
          </a:p>
        </p:txBody>
      </p:sp>
      <p:graphicFrame>
        <p:nvGraphicFramePr>
          <p:cNvPr id="5" name="Espace réservé du contenu 4"/>
          <p:cNvGraphicFramePr>
            <a:graphicFrameLocks noGrp="1"/>
          </p:cNvGraphicFramePr>
          <p:nvPr>
            <p:ph idx="1"/>
          </p:nvPr>
        </p:nvGraphicFramePr>
        <p:xfrm>
          <a:off x="1768839" y="1783831"/>
          <a:ext cx="9584961" cy="4264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Espace réservé du contenu 5"/>
          <p:cNvPicPr>
            <a:picLocks noGrp="1" noChangeAspect="1"/>
          </p:cNvPicPr>
          <p:nvPr>
            <p:ph sz="quarter" idx="4294967295"/>
          </p:nvPr>
        </p:nvPicPr>
        <p:blipFill>
          <a:blip r:embed="rId7" cstate="print">
            <a:extLst>
              <a:ext uri="{28A0092B-C50C-407E-A947-70E740481C1C}">
                <a14:useLocalDpi xmlns:a14="http://schemas.microsoft.com/office/drawing/2010/main" val="0"/>
              </a:ext>
            </a:extLst>
          </a:blip>
          <a:stretch>
            <a:fillRect/>
          </a:stretch>
        </p:blipFill>
        <p:spPr>
          <a:xfrm>
            <a:off x="3971456" y="2037534"/>
            <a:ext cx="4302176" cy="1469036"/>
          </a:xfrm>
        </p:spPr>
      </p:pic>
      <p:sp>
        <p:nvSpPr>
          <p:cNvPr id="4" name="ZoneTexte 3"/>
          <p:cNvSpPr txBox="1"/>
          <p:nvPr/>
        </p:nvSpPr>
        <p:spPr>
          <a:xfrm>
            <a:off x="5937813" y="6435524"/>
            <a:ext cx="184731" cy="369332"/>
          </a:xfrm>
          <a:prstGeom prst="rect">
            <a:avLst/>
          </a:prstGeom>
          <a:noFill/>
        </p:spPr>
        <p:txBody>
          <a:bodyPr wrap="none" rtlCol="0">
            <a:spAutoFit/>
          </a:bodyPr>
          <a:lstStyle/>
          <a:p>
            <a:endParaRPr lang="fr-FR"/>
          </a:p>
        </p:txBody>
      </p:sp>
    </p:spTree>
    <p:extLst>
      <p:ext uri="{BB962C8B-B14F-4D97-AF65-F5344CB8AC3E}">
        <p14:creationId xmlns:p14="http://schemas.microsoft.com/office/powerpoint/2010/main" val="15001939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28997" y="299804"/>
            <a:ext cx="10663003" cy="1179688"/>
          </a:xfrm>
        </p:spPr>
        <p:txBody>
          <a:bodyPr>
            <a:normAutofit/>
          </a:bodyPr>
          <a:lstStyle/>
          <a:p>
            <a:r>
              <a:rPr lang="fr-FR" sz="2800" dirty="0">
                <a:solidFill>
                  <a:srgbClr val="0070C0"/>
                </a:solidFill>
                <a:latin typeface="+mn-lt"/>
              </a:rPr>
              <a:t>LES ACTIONS DE LA MISSION HANDICAP</a:t>
            </a:r>
            <a:br>
              <a:rPr lang="fr-FR" sz="2800" dirty="0">
                <a:solidFill>
                  <a:srgbClr val="0070C0"/>
                </a:solidFill>
                <a:latin typeface="+mn-lt"/>
              </a:rPr>
            </a:br>
            <a:r>
              <a:rPr lang="fr-FR" sz="2800" dirty="0">
                <a:solidFill>
                  <a:srgbClr val="0070C0"/>
                </a:solidFill>
                <a:latin typeface="+mn-lt"/>
              </a:rPr>
              <a:t> SENSIBILISER LES MANAGERS À LA SANTÉ MENTALE 6/9</a:t>
            </a:r>
            <a:endParaRPr lang="fr-FR" sz="2800" dirty="0">
              <a:latin typeface="+mn-lt"/>
            </a:endParaRPr>
          </a:p>
        </p:txBody>
      </p:sp>
      <p:sp>
        <p:nvSpPr>
          <p:cNvPr id="3" name="Espace réservé du contenu 2"/>
          <p:cNvSpPr>
            <a:spLocks noGrp="1"/>
          </p:cNvSpPr>
          <p:nvPr>
            <p:ph idx="1"/>
          </p:nvPr>
        </p:nvSpPr>
        <p:spPr/>
        <p:txBody>
          <a:bodyPr>
            <a:normAutofit lnSpcReduction="10000"/>
          </a:bodyPr>
          <a:lstStyle/>
          <a:p>
            <a:pPr algn="ctr"/>
            <a:r>
              <a:rPr lang="fr-FR" sz="4000" b="1">
                <a:solidFill>
                  <a:schemeClr val="tx2"/>
                </a:solidFill>
                <a:latin typeface="+mn-lt"/>
              </a:rPr>
              <a:t>QUELQUES CHIFFRES</a:t>
            </a:r>
          </a:p>
          <a:p>
            <a:pPr algn="ctr"/>
            <a:r>
              <a:rPr lang="fr-FR" sz="2400" b="1" i="1">
                <a:solidFill>
                  <a:srgbClr val="00B050"/>
                </a:solidFill>
                <a:latin typeface="+mn-lt"/>
              </a:rPr>
              <a:t>Le monde du travail est fortement impacté par les problématiques liées à la souffrance psychique</a:t>
            </a:r>
          </a:p>
          <a:p>
            <a:r>
              <a:rPr lang="fr-FR" sz="2400" b="1">
                <a:solidFill>
                  <a:schemeClr val="tx2"/>
                </a:solidFill>
                <a:latin typeface="+mn-lt"/>
              </a:rPr>
              <a:t>1 personne sur 5 est concernée par un trouble psychique. </a:t>
            </a:r>
            <a:r>
              <a:rPr lang="fr-FR" sz="2000">
                <a:solidFill>
                  <a:schemeClr val="tx2"/>
                </a:solidFill>
                <a:latin typeface="+mn-lt"/>
              </a:rPr>
              <a:t>(OMS)</a:t>
            </a:r>
          </a:p>
          <a:p>
            <a:r>
              <a:rPr lang="fr-FR" sz="2400" b="1">
                <a:solidFill>
                  <a:schemeClr val="tx2"/>
                </a:solidFill>
                <a:latin typeface="+mn-lt"/>
              </a:rPr>
              <a:t>+ de 2 millions de français vivent avec un trouble psychique.</a:t>
            </a:r>
          </a:p>
          <a:p>
            <a:r>
              <a:rPr lang="fr-FR" sz="2400" b="1">
                <a:solidFill>
                  <a:schemeClr val="tx2"/>
                </a:solidFill>
                <a:latin typeface="+mn-lt"/>
              </a:rPr>
              <a:t>2,5 millions de français sont affectés par la dépression.</a:t>
            </a:r>
          </a:p>
          <a:p>
            <a:r>
              <a:rPr lang="fr-FR" sz="2400" b="1">
                <a:solidFill>
                  <a:schemeClr val="tx2"/>
                </a:solidFill>
                <a:latin typeface="+mn-lt"/>
              </a:rPr>
              <a:t>Ces troubles engendrent un coût de 109,2 milliards d’euros par an.</a:t>
            </a:r>
          </a:p>
          <a:p>
            <a:r>
              <a:rPr lang="fr-FR" sz="2400" b="1">
                <a:solidFill>
                  <a:schemeClr val="tx2"/>
                </a:solidFill>
                <a:latin typeface="+mn-lt"/>
              </a:rPr>
              <a:t>C’est la 1</a:t>
            </a:r>
            <a:r>
              <a:rPr lang="fr-FR" sz="2400" b="1" baseline="30000">
                <a:solidFill>
                  <a:schemeClr val="tx2"/>
                </a:solidFill>
                <a:latin typeface="+mn-lt"/>
              </a:rPr>
              <a:t>ère</a:t>
            </a:r>
            <a:r>
              <a:rPr lang="fr-FR" sz="2400" b="1">
                <a:solidFill>
                  <a:schemeClr val="tx2"/>
                </a:solidFill>
                <a:latin typeface="+mn-lt"/>
              </a:rPr>
              <a:t> cause d’arrêt maladie et d’invalidité.</a:t>
            </a:r>
          </a:p>
          <a:p>
            <a:r>
              <a:rPr lang="fr-FR" sz="2400" b="1">
                <a:solidFill>
                  <a:schemeClr val="tx2"/>
                </a:solidFill>
                <a:latin typeface="+mn-lt"/>
              </a:rPr>
              <a:t>22 % des français actifs présentent une détresse orientant vers un trouble mental. </a:t>
            </a:r>
            <a:r>
              <a:rPr lang="fr-FR" sz="1900">
                <a:solidFill>
                  <a:schemeClr val="tx2"/>
                </a:solidFill>
                <a:latin typeface="+mn-lt"/>
              </a:rPr>
              <a:t>(Étude de la Fondation P. DENIKER </a:t>
            </a:r>
            <a:r>
              <a:rPr lang="mr-IN" sz="1900">
                <a:solidFill>
                  <a:schemeClr val="tx2"/>
                </a:solidFill>
                <a:latin typeface="+mn-lt"/>
              </a:rPr>
              <a:t>–</a:t>
            </a:r>
            <a:r>
              <a:rPr lang="fr-FR" sz="1900">
                <a:solidFill>
                  <a:schemeClr val="tx2"/>
                </a:solidFill>
                <a:latin typeface="+mn-lt"/>
              </a:rPr>
              <a:t> 2018 </a:t>
            </a:r>
            <a:r>
              <a:rPr lang="mr-IN" sz="1900">
                <a:solidFill>
                  <a:schemeClr val="tx2"/>
                </a:solidFill>
                <a:latin typeface="+mn-lt"/>
              </a:rPr>
              <a:t>–</a:t>
            </a:r>
            <a:r>
              <a:rPr lang="fr-FR" sz="1900">
                <a:solidFill>
                  <a:schemeClr val="tx2"/>
                </a:solidFill>
                <a:latin typeface="+mn-lt"/>
              </a:rPr>
              <a:t> Santé Publique)</a:t>
            </a:r>
          </a:p>
        </p:txBody>
      </p:sp>
      <p:pic>
        <p:nvPicPr>
          <p:cNvPr id="5" name="Espace réservé du contenu 4"/>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0" y="2623279"/>
            <a:ext cx="2209798" cy="2038662"/>
          </a:xfrm>
        </p:spPr>
      </p:pic>
      <p:sp>
        <p:nvSpPr>
          <p:cNvPr id="6" name="ZoneTexte 5"/>
          <p:cNvSpPr txBox="1"/>
          <p:nvPr/>
        </p:nvSpPr>
        <p:spPr>
          <a:xfrm>
            <a:off x="5531370" y="6460761"/>
            <a:ext cx="184731" cy="369332"/>
          </a:xfrm>
          <a:prstGeom prst="rect">
            <a:avLst/>
          </a:prstGeom>
          <a:noFill/>
        </p:spPr>
        <p:txBody>
          <a:bodyPr wrap="none" rtlCol="0">
            <a:spAutoFit/>
          </a:bodyPr>
          <a:lstStyle/>
          <a:p>
            <a:endParaRPr lang="fr-FR"/>
          </a:p>
        </p:txBody>
      </p:sp>
    </p:spTree>
    <p:extLst>
      <p:ext uri="{BB962C8B-B14F-4D97-AF65-F5344CB8AC3E}">
        <p14:creationId xmlns:p14="http://schemas.microsoft.com/office/powerpoint/2010/main" val="9343430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39056" y="269824"/>
            <a:ext cx="10478124" cy="1209668"/>
          </a:xfrm>
        </p:spPr>
        <p:txBody>
          <a:bodyPr>
            <a:normAutofit/>
          </a:bodyPr>
          <a:lstStyle/>
          <a:p>
            <a:r>
              <a:rPr lang="fr-FR" sz="2800" dirty="0">
                <a:solidFill>
                  <a:srgbClr val="0070C0"/>
                </a:solidFill>
                <a:latin typeface="+mn-lt"/>
              </a:rPr>
              <a:t>LES ACTIONS DE LA MISSION HANDICAP</a:t>
            </a:r>
            <a:br>
              <a:rPr lang="fr-FR" sz="2800" dirty="0">
                <a:solidFill>
                  <a:srgbClr val="0070C0"/>
                </a:solidFill>
                <a:latin typeface="+mn-lt"/>
              </a:rPr>
            </a:br>
            <a:r>
              <a:rPr lang="fr-FR" sz="2800" dirty="0">
                <a:solidFill>
                  <a:srgbClr val="0070C0"/>
                </a:solidFill>
                <a:latin typeface="+mn-lt"/>
              </a:rPr>
              <a:t> SENSIBILISER LES MANAGERS À LA SANTÉ MENTALE 7/9</a:t>
            </a:r>
            <a:endParaRPr lang="fr-FR" sz="2800" dirty="0">
              <a:latin typeface="+mn-lt"/>
            </a:endParaRPr>
          </a:p>
        </p:txBody>
      </p:sp>
      <p:sp>
        <p:nvSpPr>
          <p:cNvPr id="3" name="Espace réservé du contenu 2"/>
          <p:cNvSpPr>
            <a:spLocks noGrp="1"/>
          </p:cNvSpPr>
          <p:nvPr>
            <p:ph idx="1"/>
          </p:nvPr>
        </p:nvSpPr>
        <p:spPr/>
        <p:txBody>
          <a:bodyPr>
            <a:normAutofit/>
          </a:bodyPr>
          <a:lstStyle/>
          <a:p>
            <a:pPr algn="ctr"/>
            <a:r>
              <a:rPr lang="fr-FR" sz="3200" b="1">
                <a:solidFill>
                  <a:schemeClr val="tx2"/>
                </a:solidFill>
                <a:latin typeface="+mn-lt"/>
              </a:rPr>
              <a:t>ACCOMPAGNER DANS L’EMPLOI, AMÉNAGER</a:t>
            </a:r>
            <a:endParaRPr lang="fr-FR" b="1">
              <a:solidFill>
                <a:srgbClr val="FF0000"/>
              </a:solidFill>
              <a:latin typeface="+mn-lt"/>
            </a:endParaRPr>
          </a:p>
          <a:p>
            <a:endParaRPr lang="fr-FR" b="1">
              <a:solidFill>
                <a:srgbClr val="FF0000"/>
              </a:solidFill>
              <a:latin typeface="+mn-lt"/>
            </a:endParaRPr>
          </a:p>
        </p:txBody>
      </p:sp>
      <p:graphicFrame>
        <p:nvGraphicFramePr>
          <p:cNvPr id="10" name="Espace réservé du contenu 9"/>
          <p:cNvGraphicFramePr>
            <a:graphicFrameLocks noGrp="1"/>
          </p:cNvGraphicFramePr>
          <p:nvPr>
            <p:ph sz="quarter" idx="4294967295"/>
          </p:nvPr>
        </p:nvGraphicFramePr>
        <p:xfrm>
          <a:off x="693174" y="2433485"/>
          <a:ext cx="11341510" cy="36146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9615302"/>
      </p:ext>
    </p:extLst>
  </p:cSld>
  <p:clrMapOvr>
    <a:masterClrMapping/>
  </p:clrMapOvr>
</p:sld>
</file>

<file path=ppt/theme/theme1.xml><?xml version="1.0" encoding="utf-8"?>
<a:theme xmlns:a="http://schemas.openxmlformats.org/drawingml/2006/main" name="Theme_univ_cotedazu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_univ_cotedazur" id="{71A0700D-27CE-4D2A-B446-D4951932AFE7}" vid="{2539B82E-6072-4F30-BA98-B8FA689C2F6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Theme_univ_cotedazur</Template>
  <TotalTime>30611</TotalTime>
  <Words>15212</Words>
  <Application>Microsoft Office PowerPoint</Application>
  <PresentationFormat>Grand écran</PresentationFormat>
  <Paragraphs>1260</Paragraphs>
  <Slides>140</Slides>
  <Notes>0</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140</vt:i4>
      </vt:variant>
    </vt:vector>
  </HeadingPairs>
  <TitlesOfParts>
    <vt:vector size="152" baseType="lpstr">
      <vt:lpstr>Apex New Book</vt:lpstr>
      <vt:lpstr>Arial</vt:lpstr>
      <vt:lpstr>Bahnschrift Condensed</vt:lpstr>
      <vt:lpstr>Berlin Sans FB Demi</vt:lpstr>
      <vt:lpstr>Book Antiqua</vt:lpstr>
      <vt:lpstr>Brother 1816</vt:lpstr>
      <vt:lpstr>Calibri</vt:lpstr>
      <vt:lpstr>Courier New</vt:lpstr>
      <vt:lpstr>Symbol</vt:lpstr>
      <vt:lpstr>Times New Roman</vt:lpstr>
      <vt:lpstr>Wingdings</vt:lpstr>
      <vt:lpstr>Theme_univ_cotedazur</vt:lpstr>
      <vt:lpstr>Le Handicap à Université Côte d’Azur Une Politique innovante et inclusive, une Mission transverse</vt:lpstr>
      <vt:lpstr>Présentation PowerPoint</vt:lpstr>
      <vt:lpstr>POLITIQUE HANDICAP – 1/3</vt:lpstr>
      <vt:lpstr>POLITIQUE HANDICAP – 2/3</vt:lpstr>
      <vt:lpstr>OUTILS SPÉCIFIQUES FIPHFP et MISSION HANDICAP</vt:lpstr>
      <vt:lpstr>UNE SOCIÉTÉ EST VRAIMENT INCLUSIVE</vt:lpstr>
      <vt:lpstr>POLITIQUE HANDICAP – 3/3</vt:lpstr>
      <vt:lpstr>POLITIQUE HANDICAP AU SEIN DE LA GOUVERNANCE</vt:lpstr>
      <vt:lpstr>LE RÔLE DES POLITIQUES HANDICAP</vt:lpstr>
      <vt:lpstr>DES AXES D’INNOVATION</vt:lpstr>
      <vt:lpstr>Présentation PowerPoint</vt:lpstr>
      <vt:lpstr>Présentation PowerPoint</vt:lpstr>
      <vt:lpstr>Présentation PowerPoint</vt:lpstr>
      <vt:lpstr>MISSION HANDICAP INTÉGRÉE À LA DRH</vt:lpstr>
      <vt:lpstr>Présentation PowerPoint</vt:lpstr>
      <vt:lpstr>Présentation PowerPoint</vt:lpstr>
      <vt:lpstr>CONSTRUIRE UNE UNIVERSITÉ ASPIE-FRIENDLY</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DÉFINITION et RÉALITÉ DU HANDICAP</vt:lpstr>
      <vt:lpstr>DÉFINITION DU HANDICAP DE L’OMS</vt:lpstr>
      <vt:lpstr>Présentation PowerPoint</vt:lpstr>
      <vt:lpstr>Présentation PowerPoint</vt:lpstr>
      <vt:lpstr>LES TYPES DE HANDICAP</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MISSION HANDICAP – RH – SANTÉ vers une politique innovante et inclusive</vt:lpstr>
      <vt:lpstr>Présentation PowerPoint</vt:lpstr>
      <vt:lpstr>LES RELAIS INTERNES &amp; LES PARTENAIRES EXTERNES en soutien de la Santé et Santé mentale au travail</vt:lpstr>
      <vt:lpstr>PARTENAIRE EXTERNE DU MAINTIEN - LE SAMETH</vt:lpstr>
      <vt:lpstr>PARTENAIRES EXTERNES APPUIS SPÉCIFIQUES – P.A.S 1/2</vt:lpstr>
      <vt:lpstr>PARTENAIRES EXTERNES APPUIS SPÉCIFIQUES – P.A.S 2/2</vt:lpstr>
      <vt:lpstr>Présentation PowerPoint</vt:lpstr>
      <vt:lpstr>Présentation PowerPoint</vt:lpstr>
      <vt:lpstr>Présentation PowerPoint</vt:lpstr>
      <vt:lpstr>NOS PARTENAIRES EXTERNES POUR LE RECRUTEMENT</vt:lpstr>
      <vt:lpstr>NOS PARTENAIRES EXTERNES HANDICAP</vt:lpstr>
      <vt:lpstr>Présentation PowerPoint</vt:lpstr>
      <vt:lpstr>Présentation PowerPoint</vt:lpstr>
      <vt:lpstr>Présentation PowerPoint</vt:lpstr>
      <vt:lpstr>Recruter par la voie de l’Apprentissage</vt:lpstr>
      <vt:lpstr>INTRODUCTION</vt:lpstr>
      <vt:lpstr>Le Contrat d’Apprentissage</vt:lpstr>
      <vt:lpstr>L’Apprentissage : quels enjeux ?</vt:lpstr>
      <vt:lpstr>Rôle clef de la Correspondante Handicap</vt:lpstr>
      <vt:lpstr>Présentation PowerPoint</vt:lpstr>
      <vt:lpstr>Présentation PowerPoint</vt:lpstr>
      <vt:lpstr>ZOOM SUR L’OFFRE D’APPRENTISSAGE</vt:lpstr>
      <vt:lpstr>ZOOM SUR LE TUTEUR DE L’APPRENTI</vt:lpstr>
      <vt:lpstr>ZOOM SUR LE TUTEUR DE L’APPRENTI</vt:lpstr>
      <vt:lpstr>ZOOM SUR LA PUBLICATION DES OFFRES</vt:lpstr>
      <vt:lpstr>ZOOM SUR LA SÉCURISATION DU RECRUTEMENT</vt:lpstr>
      <vt:lpstr>LA COMPENSATION DES CONSÉQUENCES DU HANDICAP</vt:lpstr>
      <vt:lpstr>ET APRÈS ?</vt:lpstr>
      <vt:lpstr>LES AIDES FINANCIÈRES DU FIPHFP</vt:lpstr>
      <vt:lpstr>UN FILM DU FIPHFP SUR L’APPRENTISSAGE</vt:lpstr>
      <vt:lpstr>Présentation PowerPoint</vt:lpstr>
      <vt:lpstr>SANTÉ MENTALE – TROUBLES PSYCHIQUES LE RÔLE DES POLITIQUES HANDICAP</vt:lpstr>
      <vt:lpstr>Présentation PowerPoint</vt:lpstr>
      <vt:lpstr>« T’HANDI QUOI » LE JEU POUR MIEUX VIVRE LE HANDICAP AU TRAVAIL</vt:lpstr>
      <vt:lpstr>Santé Mentale et Troubles psychiques</vt:lpstr>
      <vt:lpstr>CONSTAT et DÉFINITION</vt:lpstr>
      <vt:lpstr>FRAGILITÉ et SANTÉ MENTALE</vt:lpstr>
      <vt:lpstr>CONTEXTE  RPS et Handicap Psychique : une frontière poreuse  </vt:lpstr>
      <vt:lpstr>LES ACTIONS DE LA MISSION HANDICAP  SENSIBILISER LES MANAGERS À LA SANTÉ MENTALE 1/9 </vt:lpstr>
      <vt:lpstr>UN LIVRABLE SUR LA SANTÉ MENTALE = OUTIL RH</vt:lpstr>
      <vt:lpstr>LES ACTIONS DE LA MISSION HANDICAP  SENSIBILISER LES MANAGERS À LA SANTÉ MENTALE 2/9 </vt:lpstr>
      <vt:lpstr>LES ACTIONS DE LA MISSION HANDICAP  SENSIBILISER LES MANAGERS À LA SANTÉ MENTALE 3/9 </vt:lpstr>
      <vt:lpstr>LES ACTIONS DE LA MISSION HANDICAP  SENSIBILISER LES MANAGERS À LA SANTÉ MENTALE 4/9</vt:lpstr>
      <vt:lpstr>LES ACTIONS DE LA MISSION HANDICAP  SENSIBILISER LES MANAGERS À LA SANTÉ MENTALE 5/9</vt:lpstr>
      <vt:lpstr>LES ACTIONS DE LA MISSION HANDICAP  SENSIBILISER LES MANAGERS À LA SANTÉ MENTALE 6/9</vt:lpstr>
      <vt:lpstr>LES ACTIONS DE LA MISSION HANDICAP  SENSIBILISER LES MANAGERS À LA SANTÉ MENTALE 7/9</vt:lpstr>
      <vt:lpstr>LES ACTIONS DE LA MISSION HANDICAP  SENSIBILISER LES MANAGERS À LA SANTÉ MENTALE 8/9</vt:lpstr>
      <vt:lpstr>LES ACTIONS DE LA MISSION HANDICAP  SENSIBILISER LES MANAGERS À LA SANTÉ MENTALE 9/9</vt:lpstr>
      <vt:lpstr>FILMS « HANDICAP PSYCHIQUE ET EMPLOI »</vt:lpstr>
      <vt:lpstr>Présentation PowerPoint</vt:lpstr>
      <vt:lpstr>Présentation PowerPoint</vt:lpstr>
      <vt:lpstr>Présentation PowerPoint</vt:lpstr>
      <vt:lpstr>CONTACTS MISSION HANDICAP</vt:lpstr>
      <vt:lpstr>NOTRE RÉSEAU INTERNE</vt:lpstr>
      <vt:lpstr>Une Équipe au service des Étudiants en situation de Handicap au sein des Campus</vt:lpstr>
      <vt:lpstr>LES ACTIONS DE LA MISSION HANDICAP POUR LES ÉTUDIANTS EN SITUATION DE HANDICAP</vt:lpstr>
      <vt:lpstr>MISSIONS DES CHARGÉES D’ACCUEIL ET D’ACCOMPAGNEMENT (CAAH)  DES ÉTUDIANTS EN SITUATION DE HANDICAP</vt:lpstr>
      <vt:lpstr>Accompagnement des Étudiants en situation de handicap</vt:lpstr>
      <vt:lpstr>ACCOMPAGNEMENT DES ÉTUDIANTS EN SITUATION DE HANDICAP</vt:lpstr>
      <vt:lpstr>Le Guide « Handicap &amp; Études Supérieures »</vt:lpstr>
      <vt:lpstr>ANNEXES</vt:lpstr>
      <vt:lpstr>SANTÉ AU TRAVAIL ET INAPTITUDES</vt:lpstr>
      <vt:lpstr>RAPPEL DES LOIS</vt:lpstr>
      <vt:lpstr>Le Handicap, un cadre juridique favorable</vt:lpstr>
      <vt:lpstr>Modèle d’analyse de la situation de travail</vt:lpstr>
      <vt:lpstr>SECTEUR PRIVÉ = AGEFIPH</vt:lpstr>
      <vt:lpstr>COMMUNICATION PROFESSIONNELLE ET HANDICAP</vt:lpstr>
      <vt:lpstr>GÉNÉRALITÉS SUR LE HANDICAP</vt:lpstr>
      <vt:lpstr>COMMUNICATIONS ET SENSIBILISATIONS À PROPOS DU HANDICAP</vt:lpstr>
      <vt:lpstr>COMMUNICATION ET HANDICAP : GRANDS PRINCIPES</vt:lpstr>
      <vt:lpstr>COMMUNICATION ET HANDICAP : GRANDS PRINCIPES</vt:lpstr>
      <vt:lpstr>COMMUNICATION ET HANDICAP : GRANDS PRINCIPES</vt:lpstr>
      <vt:lpstr>COMMUNICATION ET HANDICAP : GRANDS PRINCIPES</vt:lpstr>
      <vt:lpstr>COMMUNICATION PROFESSIONNELLE ET HANDICAP COMPENSER UNE DIFFICULTÉ VISUELLE</vt:lpstr>
      <vt:lpstr>COMMUNICATION PROFESSIONNELLE ET HANDICAP COMPENSER UNE DIFFICULTÉ VISUELLE</vt:lpstr>
      <vt:lpstr>COMMUNICATION PROFESSIONNELLE ET HANDICAP COMPENSER UNE DIFFICULTÉ AUDITIVE</vt:lpstr>
      <vt:lpstr>COMMUNICATION PROFESSIONNELLE ET HANDICAP COMPENSER UNE DIFFICULTÉ AUDITIVE</vt:lpstr>
      <vt:lpstr>COMMUNICATION PROFESSIONNELLE ET HANDICAP COMPENSER UNE DIFFICULTÉ AUDITIVE</vt:lpstr>
      <vt:lpstr>COMMUNICATION PROFESSIONNELLE ET HANDICAP : COMPENSER UNE DIFFICULTÉ DE COMPRÉHENSION, RÉFLEXION, COMPORTEMENT, COMMUNICATION, MÉMOIRE, MAL-ÊTRE, FATIGABILITÉ...</vt:lpstr>
      <vt:lpstr>COMMUNICATION PROFESSIONNELLE ET HANDICAP : COMPENSER UNE DIFFICULTÉ DE COMPRÉHENSION, RÉFLEXION, COMPORTEMENT, COMMUNICATION, MÉMOIRE, MAL-ÊTRE, FATIGABILITÉ...</vt:lpstr>
      <vt:lpstr>COMMUNICATION PROFESSIONNELLE ET HANDICAP COMPENSER UNE DIFFICULTÉ MENTALE, COGNITIVE OU PSYCHIQUE</vt:lpstr>
      <vt:lpstr>COMMUNICATION PROFESSIONNELLE ET HANDICAP COMPENSER UNE DIFFICULTÉ MOTRICE</vt:lpstr>
      <vt:lpstr>COMMUNICATION PROFESSIONNELLE ET HANDICAP FOCUS SUR LES ÉCRITURES INCLUSIVES</vt:lpstr>
      <vt:lpstr>COMMUNICATION PROFESSIONNELLE ET HANDICAP FOCUS SUR LES ÉCRITURES INCLUSIVES</vt:lpstr>
      <vt:lpstr>COMMUNICATION PROFESSIONNELLE ET HANDICAP FOCUS SUR LE WEB</vt:lpstr>
      <vt:lpstr>COMMUNICATION PROFESSIONNELLE ET HANDICAP FOCUS SUR LE WEB</vt:lpstr>
      <vt:lpstr>COMMUNICATION PROFESSIONNELLE ET HANDICAP FOCUS SUR LE WEB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julien cotte</dc:creator>
  <cp:lastModifiedBy>Pierre Crescenzo</cp:lastModifiedBy>
  <cp:revision>354</cp:revision>
  <dcterms:created xsi:type="dcterms:W3CDTF">2019-05-28T07:10:54Z</dcterms:created>
  <dcterms:modified xsi:type="dcterms:W3CDTF">2021-02-08T11:25:14Z</dcterms:modified>
</cp:coreProperties>
</file>